
<file path=[Content_Types].xml><?xml version="1.0" encoding="utf-8"?>
<Types xmlns="http://schemas.openxmlformats.org/package/2006/content-types">
  <Default Extension="png" ContentType="image/png"/>
  <Default Extension="svg" ContentType="image/svg+xml"/>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authors.xml" ContentType="application/vnd.ms-powerpoint.author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5"/>
  </p:notesMasterIdLst>
  <p:sldIdLst>
    <p:sldId id="256" r:id="rId2"/>
    <p:sldId id="257" r:id="rId3"/>
    <p:sldId id="351" r:id="rId4"/>
    <p:sldId id="359" r:id="rId5"/>
    <p:sldId id="358" r:id="rId6"/>
    <p:sldId id="356" r:id="rId7"/>
    <p:sldId id="357" r:id="rId8"/>
    <p:sldId id="314" r:id="rId9"/>
    <p:sldId id="352" r:id="rId10"/>
    <p:sldId id="353" r:id="rId11"/>
    <p:sldId id="355" r:id="rId12"/>
    <p:sldId id="360" r:id="rId13"/>
    <p:sldId id="362" r:id="rId14"/>
    <p:sldId id="408" r:id="rId15"/>
    <p:sldId id="363" r:id="rId16"/>
    <p:sldId id="364" r:id="rId17"/>
    <p:sldId id="414" r:id="rId18"/>
    <p:sldId id="416" r:id="rId19"/>
    <p:sldId id="371" r:id="rId20"/>
    <p:sldId id="367" r:id="rId21"/>
    <p:sldId id="406" r:id="rId22"/>
    <p:sldId id="407" r:id="rId23"/>
    <p:sldId id="370" r:id="rId24"/>
    <p:sldId id="411" r:id="rId25"/>
    <p:sldId id="410" r:id="rId26"/>
    <p:sldId id="368" r:id="rId27"/>
    <p:sldId id="369" r:id="rId28"/>
    <p:sldId id="398" r:id="rId29"/>
    <p:sldId id="412" r:id="rId30"/>
    <p:sldId id="400" r:id="rId31"/>
    <p:sldId id="401" r:id="rId32"/>
    <p:sldId id="402" r:id="rId33"/>
    <p:sldId id="413" r:id="rId34"/>
  </p:sldIdLst>
  <p:sldSz cx="4610100" cy="3460750"/>
  <p:notesSz cx="7559675" cy="10691813"/>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2601F8C-4CB2-7B04-7128-4E01EEF83B02}" name="Kaja Nobel" initials="KN" userId="a309977f0d956de6" providerId="Windows Live"/>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Hofmann, Stephanie (SCC)" initials="HS(" lastIdx="2" clrIdx="0">
    <p:extLst>
      <p:ext uri="{19B8F6BF-5375-455C-9EA6-DF929625EA0E}">
        <p15:presenceInfo xmlns:p15="http://schemas.microsoft.com/office/powerpoint/2012/main" userId="S-1-5-21-991225523-2584728658-3916177852-100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6A800"/>
    <a:srgbClr val="319878"/>
    <a:srgbClr val="00539F"/>
    <a:srgbClr val="FFB40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7B26C5-4107-4FEC-AEDC-1716B250A1EF}" styleName="Helle Formatvorlag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224" autoAdjust="0"/>
    <p:restoredTop sz="69116" autoAdjust="0"/>
  </p:normalViewPr>
  <p:slideViewPr>
    <p:cSldViewPr snapToGrid="0" snapToObjects="1">
      <p:cViewPr varScale="1">
        <p:scale>
          <a:sx n="109" d="100"/>
          <a:sy n="109" d="100"/>
        </p:scale>
        <p:origin x="1656" y="62"/>
      </p:cViewPr>
      <p:guideLst/>
    </p:cSldViewPr>
  </p:slideViewPr>
  <p:notesTextViewPr>
    <p:cViewPr>
      <p:scale>
        <a:sx n="1" d="1"/>
        <a:sy n="1" d="1"/>
      </p:scale>
      <p:origin x="0" y="0"/>
    </p:cViewPr>
  </p:notesTextViewPr>
  <p:sorterViewPr>
    <p:cViewPr>
      <p:scale>
        <a:sx n="200" d="100"/>
        <a:sy n="2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72" Type="http://schemas.microsoft.com/office/2018/10/relationships/authors" Target="author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3276600" cy="536575"/>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4281488" y="0"/>
            <a:ext cx="3276600" cy="536575"/>
          </a:xfrm>
          <a:prstGeom prst="rect">
            <a:avLst/>
          </a:prstGeom>
        </p:spPr>
        <p:txBody>
          <a:bodyPr vert="horz" lIns="91440" tIns="45720" rIns="91440" bIns="45720" rtlCol="0"/>
          <a:lstStyle>
            <a:lvl1pPr algn="r">
              <a:defRPr sz="1200"/>
            </a:lvl1pPr>
          </a:lstStyle>
          <a:p>
            <a:fld id="{AB37E6D9-3ADA-6246-87E7-D6E20D481EEC}" type="datetimeFigureOut">
              <a:rPr lang="de-DE" smtClean="0"/>
              <a:t>19.01.2024</a:t>
            </a:fld>
            <a:endParaRPr lang="de-DE"/>
          </a:p>
        </p:txBody>
      </p:sp>
      <p:sp>
        <p:nvSpPr>
          <p:cNvPr id="4" name="Folienbildplatzhalter 3"/>
          <p:cNvSpPr>
            <a:spLocks noGrp="1" noRot="1" noChangeAspect="1"/>
          </p:cNvSpPr>
          <p:nvPr>
            <p:ph type="sldImg" idx="2"/>
          </p:nvPr>
        </p:nvSpPr>
        <p:spPr>
          <a:xfrm>
            <a:off x="1376363" y="1336675"/>
            <a:ext cx="4806950" cy="3608388"/>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755650" y="5145088"/>
            <a:ext cx="6048375" cy="4210050"/>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10155238"/>
            <a:ext cx="3276600" cy="536575"/>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4281488" y="10155238"/>
            <a:ext cx="3276600" cy="536575"/>
          </a:xfrm>
          <a:prstGeom prst="rect">
            <a:avLst/>
          </a:prstGeom>
        </p:spPr>
        <p:txBody>
          <a:bodyPr vert="horz" lIns="91440" tIns="45720" rIns="91440" bIns="45720" rtlCol="0" anchor="b"/>
          <a:lstStyle>
            <a:lvl1pPr algn="r">
              <a:defRPr sz="1200"/>
            </a:lvl1pPr>
          </a:lstStyle>
          <a:p>
            <a:fld id="{5FC9FC9D-B3DF-944C-A96D-43E101BCEFD9}" type="slidenum">
              <a:rPr lang="de-DE" smtClean="0"/>
              <a:t>‹Nr.›</a:t>
            </a:fld>
            <a:endParaRPr lang="de-DE"/>
          </a:p>
        </p:txBody>
      </p:sp>
    </p:spTree>
    <p:extLst>
      <p:ext uri="{BB962C8B-B14F-4D97-AF65-F5344CB8AC3E}">
        <p14:creationId xmlns:p14="http://schemas.microsoft.com/office/powerpoint/2010/main" val="4626307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5FC9FC9D-B3DF-944C-A96D-43E101BCEFD9}" type="slidenum">
              <a:rPr lang="de-DE" smtClean="0"/>
              <a:t>1</a:t>
            </a:fld>
            <a:endParaRPr lang="de-DE"/>
          </a:p>
        </p:txBody>
      </p:sp>
    </p:spTree>
    <p:extLst>
      <p:ext uri="{BB962C8B-B14F-4D97-AF65-F5344CB8AC3E}">
        <p14:creationId xmlns:p14="http://schemas.microsoft.com/office/powerpoint/2010/main" val="29987803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5FC9FC9D-B3DF-944C-A96D-43E101BCEFD9}" type="slidenum">
              <a:rPr lang="de-DE" smtClean="0"/>
              <a:t>2</a:t>
            </a:fld>
            <a:endParaRPr lang="de-DE"/>
          </a:p>
        </p:txBody>
      </p:sp>
    </p:spTree>
    <p:extLst>
      <p:ext uri="{BB962C8B-B14F-4D97-AF65-F5344CB8AC3E}">
        <p14:creationId xmlns:p14="http://schemas.microsoft.com/office/powerpoint/2010/main" val="31231014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5FC9FC9D-B3DF-944C-A96D-43E101BCEFD9}" type="slidenum">
              <a:rPr lang="de-DE" smtClean="0"/>
              <a:t>3</a:t>
            </a:fld>
            <a:endParaRPr lang="de-DE"/>
          </a:p>
        </p:txBody>
      </p:sp>
    </p:spTree>
    <p:extLst>
      <p:ext uri="{BB962C8B-B14F-4D97-AF65-F5344CB8AC3E}">
        <p14:creationId xmlns:p14="http://schemas.microsoft.com/office/powerpoint/2010/main" val="106407363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5FC9FC9D-B3DF-944C-A96D-43E101BCEFD9}" type="slidenum">
              <a:rPr lang="de-DE" smtClean="0"/>
              <a:t>4</a:t>
            </a:fld>
            <a:endParaRPr lang="de-DE"/>
          </a:p>
        </p:txBody>
      </p:sp>
    </p:spTree>
    <p:extLst>
      <p:ext uri="{BB962C8B-B14F-4D97-AF65-F5344CB8AC3E}">
        <p14:creationId xmlns:p14="http://schemas.microsoft.com/office/powerpoint/2010/main" val="296960465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5FC9FC9D-B3DF-944C-A96D-43E101BCEFD9}" type="slidenum">
              <a:rPr lang="de-DE" smtClean="0"/>
              <a:t>5</a:t>
            </a:fld>
            <a:endParaRPr lang="de-DE"/>
          </a:p>
        </p:txBody>
      </p:sp>
    </p:spTree>
    <p:extLst>
      <p:ext uri="{BB962C8B-B14F-4D97-AF65-F5344CB8AC3E}">
        <p14:creationId xmlns:p14="http://schemas.microsoft.com/office/powerpoint/2010/main" val="201392353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5FC9FC9D-B3DF-944C-A96D-43E101BCEFD9}" type="slidenum">
              <a:rPr lang="de-DE" smtClean="0"/>
              <a:t>6</a:t>
            </a:fld>
            <a:endParaRPr lang="de-DE"/>
          </a:p>
        </p:txBody>
      </p:sp>
    </p:spTree>
    <p:extLst>
      <p:ext uri="{BB962C8B-B14F-4D97-AF65-F5344CB8AC3E}">
        <p14:creationId xmlns:p14="http://schemas.microsoft.com/office/powerpoint/2010/main" val="206648133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5FC9FC9D-B3DF-944C-A96D-43E101BCEFD9}" type="slidenum">
              <a:rPr lang="de-DE" smtClean="0"/>
              <a:t>7</a:t>
            </a:fld>
            <a:endParaRPr lang="de-DE"/>
          </a:p>
        </p:txBody>
      </p:sp>
    </p:spTree>
    <p:extLst>
      <p:ext uri="{BB962C8B-B14F-4D97-AF65-F5344CB8AC3E}">
        <p14:creationId xmlns:p14="http://schemas.microsoft.com/office/powerpoint/2010/main" val="306962877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5FC9FC9D-B3DF-944C-A96D-43E101BCEFD9}" type="slidenum">
              <a:rPr lang="de-DE" smtClean="0"/>
              <a:t>8</a:t>
            </a:fld>
            <a:endParaRPr lang="de-DE"/>
          </a:p>
        </p:txBody>
      </p:sp>
    </p:spTree>
    <p:extLst>
      <p:ext uri="{BB962C8B-B14F-4D97-AF65-F5344CB8AC3E}">
        <p14:creationId xmlns:p14="http://schemas.microsoft.com/office/powerpoint/2010/main" val="363686888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200" kern="1200" dirty="0">
                <a:solidFill>
                  <a:schemeClr val="tx1"/>
                </a:solidFill>
                <a:effectLst/>
                <a:latin typeface="+mn-lt"/>
                <a:ea typeface="+mn-ea"/>
                <a:cs typeface="+mn-cs"/>
              </a:rPr>
              <a:t>Derzeit ist das Thema „künstliche Intelligenz“ in aller Munde. So neu ist dieses Forschungsgebiet allerdings nicht. Schon 1950 untersuchte Alan Turing die Frage, ob eine Maschine denken kann. Er hat einen Test vorgeschlagen mit dem man dieser Frage auf den Grund gehen könnte. Eine Maschine hatte den Test bestanden, wenn ihr menschliches Gegenüber in einer schriftlichen Unterhaltung nicht erkennen konnte, ob die Antworten von einem Menschen oder einem Computer stammten. Der Begriff „künstliche Intelligenz“ wurde erst Jahre später auf einer Konferenz zu diesem Themengebiet von Prof. John </a:t>
            </a:r>
            <a:r>
              <a:rPr lang="de-DE" sz="1200" kern="1200" dirty="0" err="1">
                <a:solidFill>
                  <a:schemeClr val="tx1"/>
                </a:solidFill>
                <a:effectLst/>
                <a:latin typeface="+mn-lt"/>
                <a:ea typeface="+mn-ea"/>
                <a:cs typeface="+mn-cs"/>
              </a:rPr>
              <a:t>Mc</a:t>
            </a:r>
            <a:r>
              <a:rPr lang="de-DE" sz="1200" kern="1200" dirty="0">
                <a:solidFill>
                  <a:schemeClr val="tx1"/>
                </a:solidFill>
                <a:effectLst/>
                <a:latin typeface="+mn-lt"/>
                <a:ea typeface="+mn-ea"/>
                <a:cs typeface="+mn-cs"/>
              </a:rPr>
              <a:t> </a:t>
            </a:r>
            <a:r>
              <a:rPr lang="de-DE" sz="1200" kern="1200" dirty="0" err="1">
                <a:solidFill>
                  <a:schemeClr val="tx1"/>
                </a:solidFill>
                <a:effectLst/>
                <a:latin typeface="+mn-lt"/>
                <a:ea typeface="+mn-ea"/>
                <a:cs typeface="+mn-cs"/>
              </a:rPr>
              <a:t>Carthy</a:t>
            </a:r>
            <a:r>
              <a:rPr lang="de-DE" sz="1200" kern="1200" dirty="0">
                <a:solidFill>
                  <a:schemeClr val="tx1"/>
                </a:solidFill>
                <a:effectLst/>
                <a:latin typeface="+mn-lt"/>
                <a:ea typeface="+mn-ea"/>
                <a:cs typeface="+mn-cs"/>
              </a:rPr>
              <a:t> vorgeschlagen.</a:t>
            </a:r>
            <a:endParaRPr lang="de-DE" dirty="0"/>
          </a:p>
        </p:txBody>
      </p:sp>
      <p:sp>
        <p:nvSpPr>
          <p:cNvPr id="4" name="Foliennummernplatzhalter 3"/>
          <p:cNvSpPr>
            <a:spLocks noGrp="1"/>
          </p:cNvSpPr>
          <p:nvPr>
            <p:ph type="sldNum" sz="quarter" idx="5"/>
          </p:nvPr>
        </p:nvSpPr>
        <p:spPr/>
        <p:txBody>
          <a:bodyPr/>
          <a:lstStyle/>
          <a:p>
            <a:fld id="{5FC9FC9D-B3DF-944C-A96D-43E101BCEFD9}" type="slidenum">
              <a:rPr lang="de-DE" smtClean="0"/>
              <a:t>9</a:t>
            </a:fld>
            <a:endParaRPr lang="de-DE"/>
          </a:p>
        </p:txBody>
      </p:sp>
    </p:spTree>
    <p:extLst>
      <p:ext uri="{BB962C8B-B14F-4D97-AF65-F5344CB8AC3E}">
        <p14:creationId xmlns:p14="http://schemas.microsoft.com/office/powerpoint/2010/main" val="274553316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5FC9FC9D-B3DF-944C-A96D-43E101BCEFD9}" type="slidenum">
              <a:rPr lang="de-DE" smtClean="0"/>
              <a:t>10</a:t>
            </a:fld>
            <a:endParaRPr lang="de-DE"/>
          </a:p>
        </p:txBody>
      </p:sp>
    </p:spTree>
    <p:extLst>
      <p:ext uri="{BB962C8B-B14F-4D97-AF65-F5344CB8AC3E}">
        <p14:creationId xmlns:p14="http://schemas.microsoft.com/office/powerpoint/2010/main" val="242061042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5FC9FC9D-B3DF-944C-A96D-43E101BCEFD9}" type="slidenum">
              <a:rPr lang="de-DE" smtClean="0"/>
              <a:t>11</a:t>
            </a:fld>
            <a:endParaRPr lang="de-DE"/>
          </a:p>
        </p:txBody>
      </p:sp>
    </p:spTree>
    <p:extLst>
      <p:ext uri="{BB962C8B-B14F-4D97-AF65-F5344CB8AC3E}">
        <p14:creationId xmlns:p14="http://schemas.microsoft.com/office/powerpoint/2010/main" val="38195179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5FC9FC9D-B3DF-944C-A96D-43E101BCEFD9}" type="slidenum">
              <a:rPr lang="de-DE" smtClean="0"/>
              <a:t>12</a:t>
            </a:fld>
            <a:endParaRPr lang="de-DE"/>
          </a:p>
        </p:txBody>
      </p:sp>
    </p:spTree>
    <p:extLst>
      <p:ext uri="{BB962C8B-B14F-4D97-AF65-F5344CB8AC3E}">
        <p14:creationId xmlns:p14="http://schemas.microsoft.com/office/powerpoint/2010/main" val="301101077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5FC9FC9D-B3DF-944C-A96D-43E101BCEFD9}" type="slidenum">
              <a:rPr lang="de-DE" smtClean="0"/>
              <a:t>13</a:t>
            </a:fld>
            <a:endParaRPr lang="de-DE"/>
          </a:p>
        </p:txBody>
      </p:sp>
    </p:spTree>
    <p:extLst>
      <p:ext uri="{BB962C8B-B14F-4D97-AF65-F5344CB8AC3E}">
        <p14:creationId xmlns:p14="http://schemas.microsoft.com/office/powerpoint/2010/main" val="398531403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Aufgabe 2</a:t>
            </a:r>
          </a:p>
        </p:txBody>
      </p:sp>
      <p:sp>
        <p:nvSpPr>
          <p:cNvPr id="4" name="Foliennummernplatzhalter 3"/>
          <p:cNvSpPr>
            <a:spLocks noGrp="1"/>
          </p:cNvSpPr>
          <p:nvPr>
            <p:ph type="sldNum" sz="quarter" idx="5"/>
          </p:nvPr>
        </p:nvSpPr>
        <p:spPr/>
        <p:txBody>
          <a:bodyPr/>
          <a:lstStyle/>
          <a:p>
            <a:fld id="{5FC9FC9D-B3DF-944C-A96D-43E101BCEFD9}" type="slidenum">
              <a:rPr lang="de-DE" smtClean="0"/>
              <a:t>14</a:t>
            </a:fld>
            <a:endParaRPr lang="de-DE"/>
          </a:p>
        </p:txBody>
      </p:sp>
    </p:spTree>
    <p:extLst>
      <p:ext uri="{BB962C8B-B14F-4D97-AF65-F5344CB8AC3E}">
        <p14:creationId xmlns:p14="http://schemas.microsoft.com/office/powerpoint/2010/main" val="75178656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Aufgabe 1</a:t>
            </a:r>
          </a:p>
        </p:txBody>
      </p:sp>
      <p:sp>
        <p:nvSpPr>
          <p:cNvPr id="4" name="Foliennummernplatzhalter 3"/>
          <p:cNvSpPr>
            <a:spLocks noGrp="1"/>
          </p:cNvSpPr>
          <p:nvPr>
            <p:ph type="sldNum" sz="quarter" idx="5"/>
          </p:nvPr>
        </p:nvSpPr>
        <p:spPr/>
        <p:txBody>
          <a:bodyPr/>
          <a:lstStyle/>
          <a:p>
            <a:fld id="{5FC9FC9D-B3DF-944C-A96D-43E101BCEFD9}" type="slidenum">
              <a:rPr lang="de-DE" smtClean="0"/>
              <a:t>15</a:t>
            </a:fld>
            <a:endParaRPr lang="de-DE"/>
          </a:p>
        </p:txBody>
      </p:sp>
    </p:spTree>
    <p:extLst>
      <p:ext uri="{BB962C8B-B14F-4D97-AF65-F5344CB8AC3E}">
        <p14:creationId xmlns:p14="http://schemas.microsoft.com/office/powerpoint/2010/main" val="420135477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sz="1200" kern="1200" dirty="0">
              <a:solidFill>
                <a:schemeClr val="tx1"/>
              </a:solidFill>
              <a:effectLst/>
              <a:latin typeface="+mn-lt"/>
              <a:ea typeface="+mn-ea"/>
              <a:cs typeface="+mn-cs"/>
            </a:endParaRPr>
          </a:p>
        </p:txBody>
      </p:sp>
      <p:sp>
        <p:nvSpPr>
          <p:cNvPr id="4" name="Foliennummernplatzhalter 3"/>
          <p:cNvSpPr>
            <a:spLocks noGrp="1"/>
          </p:cNvSpPr>
          <p:nvPr>
            <p:ph type="sldNum" sz="quarter" idx="5"/>
          </p:nvPr>
        </p:nvSpPr>
        <p:spPr/>
        <p:txBody>
          <a:bodyPr/>
          <a:lstStyle/>
          <a:p>
            <a:fld id="{5FC9FC9D-B3DF-944C-A96D-43E101BCEFD9}" type="slidenum">
              <a:rPr lang="de-DE" smtClean="0"/>
              <a:t>16</a:t>
            </a:fld>
            <a:endParaRPr lang="de-DE"/>
          </a:p>
        </p:txBody>
      </p:sp>
    </p:spTree>
    <p:extLst>
      <p:ext uri="{BB962C8B-B14F-4D97-AF65-F5344CB8AC3E}">
        <p14:creationId xmlns:p14="http://schemas.microsoft.com/office/powerpoint/2010/main" val="269389871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200" kern="1200" dirty="0">
                <a:solidFill>
                  <a:schemeClr val="tx1"/>
                </a:solidFill>
                <a:effectLst/>
                <a:latin typeface="+mn-lt"/>
                <a:ea typeface="+mn-ea"/>
                <a:cs typeface="+mn-cs"/>
              </a:rPr>
              <a:t>Wenn wir die relativen Häufigkeiten für die Vorhersage des nächsten Wortes nutzen, treffen wir implizit die folgende Modellannahme: Die relativen Häufigkeiten im Trainingsdatensatz spiegeln die Wahrscheinlichkeiten des Auftretens der Wörter im Sprachgebrauch wider. Wir nennen diese Wahrscheinlichkeit, mit der ein Wort nach einem bereits getippten Wort auftritt, </a:t>
            </a:r>
            <a:r>
              <a:rPr lang="de-DE" sz="1200" b="1" kern="1200" dirty="0">
                <a:solidFill>
                  <a:schemeClr val="tx1"/>
                </a:solidFill>
                <a:effectLst/>
                <a:latin typeface="+mn-lt"/>
                <a:ea typeface="+mn-ea"/>
                <a:cs typeface="+mn-cs"/>
              </a:rPr>
              <a:t>Übergangswahrscheinlichkeit</a:t>
            </a:r>
            <a:r>
              <a:rPr lang="de-DE" sz="1200" kern="1200" dirty="0">
                <a:solidFill>
                  <a:schemeClr val="tx1"/>
                </a:solidFill>
                <a:effectLst/>
                <a:latin typeface="+mn-lt"/>
                <a:ea typeface="+mn-ea"/>
                <a:cs typeface="+mn-cs"/>
              </a:rPr>
              <a:t>. Diese Übergangswahrscheinlichkeit kann durch die relative Häufigkeit der Wortsequenzen im Text genau genommen nur näherungsweise berechnet werden, da die Auftretenshäufigkeit sehr stark vom vorliegenden Text abhängt. In unserem Beispiel wird die Übergangswahrscheinlichkeit von "mag" zu "Rosenkohl" auf Null festgelegt, obwohl eine solche Wortkombination im Sprachgebrauch sicherlich vorkommen kann. Ziel ist es deshalb, sehr große Textgrundlagen zu nutzen, um die Schätzung möglichst verlässlich zu machen. Je größer unser Trainingsdatensatz ist und je häufiger wir somit einzelne Wortsequenzen beobachten, desto besser können wir Zusammenhänge in der Sprache durch unser Modell beschreiben.</a:t>
            </a:r>
          </a:p>
          <a:p>
            <a:r>
              <a:rPr lang="de-DE" sz="1200" kern="1200" dirty="0">
                <a:solidFill>
                  <a:schemeClr val="tx1"/>
                </a:solidFill>
                <a:effectLst/>
                <a:latin typeface="+mn-lt"/>
                <a:ea typeface="+mn-ea"/>
                <a:cs typeface="+mn-cs"/>
              </a:rPr>
              <a:t>Um möglichst gute Vorschläge machen zu können, ist es daher notwendig, einen großen Trainingsdatensatz zu verwenden.</a:t>
            </a:r>
          </a:p>
          <a:p>
            <a:r>
              <a:rPr lang="de-DE" sz="1200" kern="1200" dirty="0">
                <a:solidFill>
                  <a:schemeClr val="tx1"/>
                </a:solidFill>
                <a:effectLst/>
                <a:latin typeface="+mn-lt"/>
                <a:ea typeface="+mn-ea"/>
                <a:cs typeface="+mn-cs"/>
              </a:rPr>
              <a:t>Da es jedoch bei großen Datensätzen zu aufwendig wäre, die Übergangswahrscheinlichkeiten manuell zu bestimmen, muss diese Berechnung automatisiert werden. Dafür entwickeln wir eine allgemeine Formel für die Berechnung der Übergangswahrscheinlichkeit.</a:t>
            </a:r>
          </a:p>
          <a:p>
            <a:endParaRPr lang="de-DE" dirty="0"/>
          </a:p>
        </p:txBody>
      </p:sp>
      <p:sp>
        <p:nvSpPr>
          <p:cNvPr id="4" name="Foliennummernplatzhalter 3"/>
          <p:cNvSpPr>
            <a:spLocks noGrp="1"/>
          </p:cNvSpPr>
          <p:nvPr>
            <p:ph type="sldNum" sz="quarter" idx="5"/>
          </p:nvPr>
        </p:nvSpPr>
        <p:spPr/>
        <p:txBody>
          <a:bodyPr/>
          <a:lstStyle/>
          <a:p>
            <a:fld id="{5FC9FC9D-B3DF-944C-A96D-43E101BCEFD9}" type="slidenum">
              <a:rPr lang="de-DE" smtClean="0"/>
              <a:t>17</a:t>
            </a:fld>
            <a:endParaRPr lang="de-DE"/>
          </a:p>
        </p:txBody>
      </p:sp>
    </p:spTree>
    <p:extLst>
      <p:ext uri="{BB962C8B-B14F-4D97-AF65-F5344CB8AC3E}">
        <p14:creationId xmlns:p14="http://schemas.microsoft.com/office/powerpoint/2010/main" val="407752047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200" kern="1200" dirty="0">
                <a:solidFill>
                  <a:schemeClr val="tx1"/>
                </a:solidFill>
                <a:effectLst/>
                <a:latin typeface="+mn-lt"/>
                <a:ea typeface="+mn-ea"/>
                <a:cs typeface="+mn-cs"/>
              </a:rPr>
              <a:t>Wenn wir die relativen Häufigkeiten für die Vorhersage des nächsten Wortes nutzen, treffen wir implizit die folgende Modellannahme: Die relativen Häufigkeiten im Trainingsdatensatz spiegeln die Wahrscheinlichkeiten des Auftretens der Wörter im Sprachgebrauch wider. Wir nennen diese Wahrscheinlichkeit, mit der ein Wort nach einem bereits getippten Wort auftritt, </a:t>
            </a:r>
            <a:r>
              <a:rPr lang="de-DE" sz="1200" b="1" kern="1200" dirty="0">
                <a:solidFill>
                  <a:schemeClr val="tx1"/>
                </a:solidFill>
                <a:effectLst/>
                <a:latin typeface="+mn-lt"/>
                <a:ea typeface="+mn-ea"/>
                <a:cs typeface="+mn-cs"/>
              </a:rPr>
              <a:t>Übergangswahrscheinlichkeit</a:t>
            </a:r>
            <a:r>
              <a:rPr lang="de-DE" sz="1200" kern="1200" dirty="0">
                <a:solidFill>
                  <a:schemeClr val="tx1"/>
                </a:solidFill>
                <a:effectLst/>
                <a:latin typeface="+mn-lt"/>
                <a:ea typeface="+mn-ea"/>
                <a:cs typeface="+mn-cs"/>
              </a:rPr>
              <a:t>. Diese Übergangswahrscheinlichkeit kann durch die relative Häufigkeit der Wortsequenzen im Text genau genommen nur näherungsweise berechnet werden, da die Auftretenshäufigkeit sehr stark vom vorliegenden Text abhängt. In unserem Beispiel wird die Übergangswahrscheinlichkeit von "mag" zu "Rosenkohl" auf Null festgelegt, obwohl eine solche Wortkombination im Sprachgebrauch sicherlich vorkommen kann. Ziel ist es deshalb, sehr große Textgrundlagen zu nutzen, um die Schätzung möglichst verlässlich zu machen. Je größer unser Trainingsdatensatz ist und je häufiger wir somit einzelne Wortsequenzen beobachten, desto besser können wir Zusammenhänge in der Sprache durch unser Modell beschreiben.</a:t>
            </a:r>
          </a:p>
          <a:p>
            <a:r>
              <a:rPr lang="de-DE" sz="1200" kern="1200" dirty="0">
                <a:solidFill>
                  <a:schemeClr val="tx1"/>
                </a:solidFill>
                <a:effectLst/>
                <a:latin typeface="+mn-lt"/>
                <a:ea typeface="+mn-ea"/>
                <a:cs typeface="+mn-cs"/>
              </a:rPr>
              <a:t>Um möglichst gute Vorschläge machen zu können, ist es daher notwendig, einen großen Trainingsdatensatz zu verwenden.</a:t>
            </a:r>
          </a:p>
          <a:p>
            <a:r>
              <a:rPr lang="de-DE" sz="1200" kern="1200" dirty="0">
                <a:solidFill>
                  <a:schemeClr val="tx1"/>
                </a:solidFill>
                <a:effectLst/>
                <a:latin typeface="+mn-lt"/>
                <a:ea typeface="+mn-ea"/>
                <a:cs typeface="+mn-cs"/>
              </a:rPr>
              <a:t>Da es jedoch bei großen Datensätzen zu aufwendig wäre, die Übergangswahrscheinlichkeiten manuell zu bestimmen, muss diese Berechnung automatisiert werden. Dafür entwickeln wir eine allgemeine Formel für die Berechnung der Übergangswahrscheinlichkeit.</a:t>
            </a:r>
          </a:p>
          <a:p>
            <a:endParaRPr lang="de-DE" dirty="0"/>
          </a:p>
        </p:txBody>
      </p:sp>
      <p:sp>
        <p:nvSpPr>
          <p:cNvPr id="4" name="Foliennummernplatzhalter 3"/>
          <p:cNvSpPr>
            <a:spLocks noGrp="1"/>
          </p:cNvSpPr>
          <p:nvPr>
            <p:ph type="sldNum" sz="quarter" idx="5"/>
          </p:nvPr>
        </p:nvSpPr>
        <p:spPr/>
        <p:txBody>
          <a:bodyPr/>
          <a:lstStyle/>
          <a:p>
            <a:fld id="{5FC9FC9D-B3DF-944C-A96D-43E101BCEFD9}" type="slidenum">
              <a:rPr lang="de-DE" smtClean="0"/>
              <a:t>18</a:t>
            </a:fld>
            <a:endParaRPr lang="de-DE"/>
          </a:p>
        </p:txBody>
      </p:sp>
    </p:spTree>
    <p:extLst>
      <p:ext uri="{BB962C8B-B14F-4D97-AF65-F5344CB8AC3E}">
        <p14:creationId xmlns:p14="http://schemas.microsoft.com/office/powerpoint/2010/main" val="71147797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5FC9FC9D-B3DF-944C-A96D-43E101BCEFD9}" type="slidenum">
              <a:rPr lang="de-DE" smtClean="0"/>
              <a:t>19</a:t>
            </a:fld>
            <a:endParaRPr lang="de-DE"/>
          </a:p>
        </p:txBody>
      </p:sp>
    </p:spTree>
    <p:extLst>
      <p:ext uri="{BB962C8B-B14F-4D97-AF65-F5344CB8AC3E}">
        <p14:creationId xmlns:p14="http://schemas.microsoft.com/office/powerpoint/2010/main" val="313940501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5FC9FC9D-B3DF-944C-A96D-43E101BCEFD9}" type="slidenum">
              <a:rPr lang="de-DE" smtClean="0"/>
              <a:t>20</a:t>
            </a:fld>
            <a:endParaRPr lang="de-DE"/>
          </a:p>
        </p:txBody>
      </p:sp>
    </p:spTree>
    <p:extLst>
      <p:ext uri="{BB962C8B-B14F-4D97-AF65-F5344CB8AC3E}">
        <p14:creationId xmlns:p14="http://schemas.microsoft.com/office/powerpoint/2010/main" val="253739177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5FC9FC9D-B3DF-944C-A96D-43E101BCEFD9}" type="slidenum">
              <a:rPr lang="de-DE" smtClean="0"/>
              <a:t>21</a:t>
            </a:fld>
            <a:endParaRPr lang="de-DE"/>
          </a:p>
        </p:txBody>
      </p:sp>
    </p:spTree>
    <p:extLst>
      <p:ext uri="{BB962C8B-B14F-4D97-AF65-F5344CB8AC3E}">
        <p14:creationId xmlns:p14="http://schemas.microsoft.com/office/powerpoint/2010/main" val="75327295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Aufgabe 3</a:t>
            </a:r>
          </a:p>
        </p:txBody>
      </p:sp>
      <p:sp>
        <p:nvSpPr>
          <p:cNvPr id="4" name="Foliennummernplatzhalter 3"/>
          <p:cNvSpPr>
            <a:spLocks noGrp="1"/>
          </p:cNvSpPr>
          <p:nvPr>
            <p:ph type="sldNum" sz="quarter" idx="5"/>
          </p:nvPr>
        </p:nvSpPr>
        <p:spPr/>
        <p:txBody>
          <a:bodyPr/>
          <a:lstStyle/>
          <a:p>
            <a:fld id="{5FC9FC9D-B3DF-944C-A96D-43E101BCEFD9}" type="slidenum">
              <a:rPr lang="de-DE" smtClean="0"/>
              <a:t>22</a:t>
            </a:fld>
            <a:endParaRPr lang="de-DE"/>
          </a:p>
        </p:txBody>
      </p:sp>
    </p:spTree>
    <p:extLst>
      <p:ext uri="{BB962C8B-B14F-4D97-AF65-F5344CB8AC3E}">
        <p14:creationId xmlns:p14="http://schemas.microsoft.com/office/powerpoint/2010/main" val="78908203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5FC9FC9D-B3DF-944C-A96D-43E101BCEFD9}" type="slidenum">
              <a:rPr lang="de-DE" smtClean="0"/>
              <a:t>23</a:t>
            </a:fld>
            <a:endParaRPr lang="de-DE"/>
          </a:p>
        </p:txBody>
      </p:sp>
    </p:spTree>
    <p:extLst>
      <p:ext uri="{BB962C8B-B14F-4D97-AF65-F5344CB8AC3E}">
        <p14:creationId xmlns:p14="http://schemas.microsoft.com/office/powerpoint/2010/main" val="427927699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5FC9FC9D-B3DF-944C-A96D-43E101BCEFD9}" type="slidenum">
              <a:rPr lang="de-DE" smtClean="0"/>
              <a:t>24</a:t>
            </a:fld>
            <a:endParaRPr lang="de-DE"/>
          </a:p>
        </p:txBody>
      </p:sp>
    </p:spTree>
    <p:extLst>
      <p:ext uri="{BB962C8B-B14F-4D97-AF65-F5344CB8AC3E}">
        <p14:creationId xmlns:p14="http://schemas.microsoft.com/office/powerpoint/2010/main" val="422834183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5FC9FC9D-B3DF-944C-A96D-43E101BCEFD9}" type="slidenum">
              <a:rPr lang="de-DE" smtClean="0"/>
              <a:t>25</a:t>
            </a:fld>
            <a:endParaRPr lang="de-DE"/>
          </a:p>
        </p:txBody>
      </p:sp>
    </p:spTree>
    <p:extLst>
      <p:ext uri="{BB962C8B-B14F-4D97-AF65-F5344CB8AC3E}">
        <p14:creationId xmlns:p14="http://schemas.microsoft.com/office/powerpoint/2010/main" val="18766151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5FC9FC9D-B3DF-944C-A96D-43E101BCEFD9}" type="slidenum">
              <a:rPr lang="de-DE" smtClean="0"/>
              <a:t>26</a:t>
            </a:fld>
            <a:endParaRPr lang="de-DE"/>
          </a:p>
        </p:txBody>
      </p:sp>
    </p:spTree>
    <p:extLst>
      <p:ext uri="{BB962C8B-B14F-4D97-AF65-F5344CB8AC3E}">
        <p14:creationId xmlns:p14="http://schemas.microsoft.com/office/powerpoint/2010/main" val="324390733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5FC9FC9D-B3DF-944C-A96D-43E101BCEFD9}" type="slidenum">
              <a:rPr lang="de-DE" smtClean="0"/>
              <a:t>27</a:t>
            </a:fld>
            <a:endParaRPr lang="de-DE"/>
          </a:p>
        </p:txBody>
      </p:sp>
    </p:spTree>
    <p:extLst>
      <p:ext uri="{BB962C8B-B14F-4D97-AF65-F5344CB8AC3E}">
        <p14:creationId xmlns:p14="http://schemas.microsoft.com/office/powerpoint/2010/main" val="423488495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Digitale Post-</a:t>
            </a:r>
            <a:r>
              <a:rPr lang="de-DE" dirty="0" err="1"/>
              <a:t>Its</a:t>
            </a:r>
            <a:r>
              <a:rPr lang="de-DE" dirty="0"/>
              <a:t> zum Beispiel mit dem online Tool </a:t>
            </a:r>
            <a:r>
              <a:rPr lang="de-DE" dirty="0" err="1"/>
              <a:t>oncoo</a:t>
            </a:r>
            <a:r>
              <a:rPr lang="de-DE" dirty="0"/>
              <a:t> möglich</a:t>
            </a:r>
          </a:p>
        </p:txBody>
      </p:sp>
      <p:sp>
        <p:nvSpPr>
          <p:cNvPr id="4" name="Foliennummernplatzhalter 3"/>
          <p:cNvSpPr>
            <a:spLocks noGrp="1"/>
          </p:cNvSpPr>
          <p:nvPr>
            <p:ph type="sldNum" sz="quarter" idx="5"/>
          </p:nvPr>
        </p:nvSpPr>
        <p:spPr/>
        <p:txBody>
          <a:bodyPr/>
          <a:lstStyle/>
          <a:p>
            <a:fld id="{5FC9FC9D-B3DF-944C-A96D-43E101BCEFD9}" type="slidenum">
              <a:rPr lang="de-DE" smtClean="0"/>
              <a:t>28</a:t>
            </a:fld>
            <a:endParaRPr lang="de-DE"/>
          </a:p>
        </p:txBody>
      </p:sp>
    </p:spTree>
    <p:extLst>
      <p:ext uri="{BB962C8B-B14F-4D97-AF65-F5344CB8AC3E}">
        <p14:creationId xmlns:p14="http://schemas.microsoft.com/office/powerpoint/2010/main" val="230560909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5FC9FC9D-B3DF-944C-A96D-43E101BCEFD9}" type="slidenum">
              <a:rPr lang="de-DE" smtClean="0"/>
              <a:t>29</a:t>
            </a:fld>
            <a:endParaRPr lang="de-DE"/>
          </a:p>
        </p:txBody>
      </p:sp>
    </p:spTree>
    <p:extLst>
      <p:ext uri="{BB962C8B-B14F-4D97-AF65-F5344CB8AC3E}">
        <p14:creationId xmlns:p14="http://schemas.microsoft.com/office/powerpoint/2010/main" val="84013087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5FC9FC9D-B3DF-944C-A96D-43E101BCEFD9}" type="slidenum">
              <a:rPr lang="de-DE" smtClean="0"/>
              <a:t>30</a:t>
            </a:fld>
            <a:endParaRPr lang="de-DE"/>
          </a:p>
        </p:txBody>
      </p:sp>
    </p:spTree>
    <p:extLst>
      <p:ext uri="{BB962C8B-B14F-4D97-AF65-F5344CB8AC3E}">
        <p14:creationId xmlns:p14="http://schemas.microsoft.com/office/powerpoint/2010/main" val="11153970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5FC9FC9D-B3DF-944C-A96D-43E101BCEFD9}" type="slidenum">
              <a:rPr lang="de-DE" smtClean="0"/>
              <a:t>31</a:t>
            </a:fld>
            <a:endParaRPr lang="de-DE"/>
          </a:p>
        </p:txBody>
      </p:sp>
    </p:spTree>
    <p:extLst>
      <p:ext uri="{BB962C8B-B14F-4D97-AF65-F5344CB8AC3E}">
        <p14:creationId xmlns:p14="http://schemas.microsoft.com/office/powerpoint/2010/main" val="238714284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5FC9FC9D-B3DF-944C-A96D-43E101BCEFD9}" type="slidenum">
              <a:rPr lang="de-DE" smtClean="0"/>
              <a:t>32</a:t>
            </a:fld>
            <a:endParaRPr lang="de-DE"/>
          </a:p>
        </p:txBody>
      </p:sp>
    </p:spTree>
    <p:extLst>
      <p:ext uri="{BB962C8B-B14F-4D97-AF65-F5344CB8AC3E}">
        <p14:creationId xmlns:p14="http://schemas.microsoft.com/office/powerpoint/2010/main" val="191311294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5FC9FC9D-B3DF-944C-A96D-43E101BCEFD9}" type="slidenum">
              <a:rPr lang="de-DE" smtClean="0"/>
              <a:t>33</a:t>
            </a:fld>
            <a:endParaRPr lang="de-DE"/>
          </a:p>
        </p:txBody>
      </p:sp>
    </p:spTree>
    <p:extLst>
      <p:ext uri="{BB962C8B-B14F-4D97-AF65-F5344CB8AC3E}">
        <p14:creationId xmlns:p14="http://schemas.microsoft.com/office/powerpoint/2010/main" val="266127567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2" name="PlaceHolder 1"/>
          <p:cNvSpPr>
            <a:spLocks noGrp="1"/>
          </p:cNvSpPr>
          <p:nvPr>
            <p:ph type="title"/>
          </p:nvPr>
        </p:nvSpPr>
        <p:spPr>
          <a:xfrm>
            <a:off x="230400" y="-510840"/>
            <a:ext cx="4148640" cy="1875240"/>
          </a:xfrm>
          <a:prstGeom prst="rect">
            <a:avLst/>
          </a:prstGeom>
        </p:spPr>
        <p:txBody>
          <a:bodyPr lIns="0" tIns="0" rIns="0" bIns="0" anchor="ctr">
            <a:noAutofit/>
          </a:bodyPr>
          <a:lstStyle/>
          <a:p>
            <a:pPr algn="ctr"/>
            <a:endParaRPr lang="de-DE" sz="4400" b="0" strike="noStrike" spc="-1">
              <a:latin typeface="Arial"/>
            </a:endParaRPr>
          </a:p>
        </p:txBody>
      </p:sp>
      <p:sp>
        <p:nvSpPr>
          <p:cNvPr id="3" name="PlaceHolder 2"/>
          <p:cNvSpPr>
            <a:spLocks noGrp="1"/>
          </p:cNvSpPr>
          <p:nvPr>
            <p:ph type="subTitle"/>
          </p:nvPr>
        </p:nvSpPr>
        <p:spPr>
          <a:xfrm>
            <a:off x="230400" y="809640"/>
            <a:ext cx="4148640" cy="2006640"/>
          </a:xfrm>
          <a:prstGeom prst="rect">
            <a:avLst/>
          </a:prstGeom>
        </p:spPr>
        <p:txBody>
          <a:bodyPr lIns="0" tIns="0" rIns="0" bIns="0" anchor="ctr">
            <a:noAutofit/>
          </a:bodyPr>
          <a:lstStyle/>
          <a:p>
            <a:pPr algn="ctr"/>
            <a:endParaRPr lang="de-DE" sz="3200" b="0" strike="noStrike" spc="-1">
              <a:latin typeface="Aria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pic>
        <p:nvPicPr>
          <p:cNvPr id="2" name="object 4">
            <a:extLst>
              <a:ext uri="{FF2B5EF4-FFF2-40B4-BE49-F238E27FC236}">
                <a16:creationId xmlns:a16="http://schemas.microsoft.com/office/drawing/2014/main" id="{DE1E87BA-BD9A-4068-91A9-4B49F8AA15BB}"/>
              </a:ext>
            </a:extLst>
          </p:cNvPr>
          <p:cNvPicPr/>
          <p:nvPr userDrawn="1"/>
        </p:nvPicPr>
        <p:blipFill>
          <a:blip r:embed="rId2"/>
          <a:stretch/>
        </p:blipFill>
        <p:spPr>
          <a:xfrm>
            <a:off x="57600" y="3293280"/>
            <a:ext cx="133200" cy="133200"/>
          </a:xfrm>
          <a:prstGeom prst="rect">
            <a:avLst/>
          </a:prstGeom>
          <a:ln>
            <a:noFill/>
          </a:ln>
        </p:spPr>
      </p:pic>
      <p:sp>
        <p:nvSpPr>
          <p:cNvPr id="3" name="CustomShape 2">
            <a:extLst>
              <a:ext uri="{FF2B5EF4-FFF2-40B4-BE49-F238E27FC236}">
                <a16:creationId xmlns:a16="http://schemas.microsoft.com/office/drawing/2014/main" id="{0BF1CF2A-5F52-44C7-A392-A53FB40ED391}"/>
              </a:ext>
            </a:extLst>
          </p:cNvPr>
          <p:cNvSpPr/>
          <p:nvPr userDrawn="1"/>
        </p:nvSpPr>
        <p:spPr>
          <a:xfrm>
            <a:off x="248760" y="3360600"/>
            <a:ext cx="4358520" cy="95040"/>
          </a:xfrm>
          <a:custGeom>
            <a:avLst/>
            <a:gdLst/>
            <a:ahLst/>
            <a:cxnLst/>
            <a:rect l="l" t="t" r="r" b="b"/>
            <a:pathLst>
              <a:path w="4359275" h="95885">
                <a:moveTo>
                  <a:pt x="4359084" y="0"/>
                </a:moveTo>
                <a:lnTo>
                  <a:pt x="0" y="0"/>
                </a:lnTo>
                <a:lnTo>
                  <a:pt x="0" y="95338"/>
                </a:lnTo>
                <a:lnTo>
                  <a:pt x="4359084" y="95338"/>
                </a:lnTo>
                <a:lnTo>
                  <a:pt x="4359084" y="0"/>
                </a:lnTo>
                <a:close/>
              </a:path>
            </a:pathLst>
          </a:custGeom>
          <a:solidFill>
            <a:srgbClr val="00539F"/>
          </a:solidFill>
          <a:ln>
            <a:noFill/>
          </a:ln>
        </p:spPr>
        <p:style>
          <a:lnRef idx="0">
            <a:scrgbClr r="0" g="0" b="0"/>
          </a:lnRef>
          <a:fillRef idx="0">
            <a:scrgbClr r="0" g="0" b="0"/>
          </a:fillRef>
          <a:effectRef idx="0">
            <a:scrgbClr r="0" g="0" b="0"/>
          </a:effectRef>
          <a:fontRef idx="minor"/>
        </p:style>
      </p:sp>
      <p:sp>
        <p:nvSpPr>
          <p:cNvPr id="4" name="CustomShape 3">
            <a:extLst>
              <a:ext uri="{FF2B5EF4-FFF2-40B4-BE49-F238E27FC236}">
                <a16:creationId xmlns:a16="http://schemas.microsoft.com/office/drawing/2014/main" id="{00F362ED-B2A2-4650-ADF9-F80E1D6646B0}"/>
              </a:ext>
            </a:extLst>
          </p:cNvPr>
          <p:cNvSpPr/>
          <p:nvPr userDrawn="1"/>
        </p:nvSpPr>
        <p:spPr>
          <a:xfrm>
            <a:off x="320400" y="3342240"/>
            <a:ext cx="3590280" cy="179707"/>
          </a:xfrm>
          <a:prstGeom prst="rect">
            <a:avLst/>
          </a:prstGeom>
          <a:noFill/>
          <a:ln>
            <a:noFill/>
          </a:ln>
        </p:spPr>
        <p:style>
          <a:lnRef idx="0">
            <a:scrgbClr r="0" g="0" b="0"/>
          </a:lnRef>
          <a:fillRef idx="0">
            <a:scrgbClr r="0" g="0" b="0"/>
          </a:fillRef>
          <a:effectRef idx="0">
            <a:scrgbClr r="0" g="0" b="0"/>
          </a:effectRef>
          <a:fontRef idx="minor"/>
        </p:style>
        <p:txBody>
          <a:bodyPr lIns="0" tIns="22320" rIns="0" bIns="0">
            <a:noAutofit/>
          </a:bodyPr>
          <a:lstStyle/>
          <a:p>
            <a:pPr marL="12600">
              <a:lnSpc>
                <a:spcPct val="100000"/>
              </a:lnSpc>
              <a:spcBef>
                <a:spcPts val="176"/>
              </a:spcBef>
            </a:pPr>
            <a:r>
              <a:rPr lang="de-DE" sz="500" b="0" strike="noStrike" spc="7" dirty="0">
                <a:solidFill>
                  <a:srgbClr val="FFFFFF"/>
                </a:solidFill>
                <a:latin typeface="Latin Modern Math"/>
              </a:rPr>
              <a:t>CAMMP</a:t>
            </a:r>
            <a:r>
              <a:rPr lang="de-DE" sz="500" b="0" strike="noStrike" spc="35" dirty="0">
                <a:solidFill>
                  <a:srgbClr val="FFFFFF"/>
                </a:solidFill>
                <a:latin typeface="Latin Modern Math"/>
              </a:rPr>
              <a:t> </a:t>
            </a:r>
            <a:r>
              <a:rPr lang="de-DE" sz="500" spc="-15" dirty="0">
                <a:solidFill>
                  <a:srgbClr val="FFFFFF"/>
                </a:solidFill>
                <a:latin typeface="Latin Modern Math"/>
              </a:rPr>
              <a:t>W</a:t>
            </a:r>
            <a:r>
              <a:rPr lang="de-DE" sz="500" b="0" strike="noStrike" spc="-15" dirty="0">
                <a:solidFill>
                  <a:srgbClr val="FFFFFF"/>
                </a:solidFill>
                <a:latin typeface="Latin Modern Math"/>
              </a:rPr>
              <a:t>orkshop</a:t>
            </a:r>
            <a:r>
              <a:rPr lang="de-DE" sz="500" b="0" strike="noStrike" spc="126" dirty="0">
                <a:solidFill>
                  <a:srgbClr val="FFFFFF"/>
                </a:solidFill>
                <a:latin typeface="Latin Modern Math"/>
              </a:rPr>
              <a:t> </a:t>
            </a:r>
            <a:r>
              <a:rPr lang="de-DE" sz="500" b="0" strike="noStrike" spc="9" dirty="0">
                <a:solidFill>
                  <a:srgbClr val="FFFFFF"/>
                </a:solidFill>
                <a:latin typeface="Latin Modern Math"/>
              </a:rPr>
              <a:t>|</a:t>
            </a:r>
            <a:r>
              <a:rPr lang="de-DE" sz="500" b="0" strike="noStrike" spc="131" dirty="0">
                <a:solidFill>
                  <a:srgbClr val="FFFFFF"/>
                </a:solidFill>
                <a:latin typeface="Latin Modern Math"/>
              </a:rPr>
              <a:t> </a:t>
            </a:r>
            <a:r>
              <a:rPr lang="de-DE" sz="500" spc="-12" dirty="0">
                <a:solidFill>
                  <a:srgbClr val="FFFFFF"/>
                </a:solidFill>
                <a:latin typeface="Latin Modern Math"/>
              </a:rPr>
              <a:t>Wortvorschläge</a:t>
            </a:r>
            <a:endParaRPr lang="de-DE" sz="500" b="0" strike="noStrike" spc="-1" dirty="0">
              <a:latin typeface="Arial"/>
            </a:endParaRPr>
          </a:p>
        </p:txBody>
      </p:sp>
      <p:sp>
        <p:nvSpPr>
          <p:cNvPr id="5" name="CustomShape 4">
            <a:extLst>
              <a:ext uri="{FF2B5EF4-FFF2-40B4-BE49-F238E27FC236}">
                <a16:creationId xmlns:a16="http://schemas.microsoft.com/office/drawing/2014/main" id="{679AD63C-720F-4801-ABF5-06D578422CE2}"/>
              </a:ext>
            </a:extLst>
          </p:cNvPr>
          <p:cNvSpPr/>
          <p:nvPr userDrawn="1"/>
        </p:nvSpPr>
        <p:spPr>
          <a:xfrm>
            <a:off x="4217760" y="3342240"/>
            <a:ext cx="300240" cy="2028960"/>
          </a:xfrm>
          <a:prstGeom prst="rect">
            <a:avLst/>
          </a:prstGeom>
          <a:noFill/>
          <a:ln>
            <a:noFill/>
          </a:ln>
        </p:spPr>
        <p:style>
          <a:lnRef idx="0">
            <a:scrgbClr r="0" g="0" b="0"/>
          </a:lnRef>
          <a:fillRef idx="0">
            <a:scrgbClr r="0" g="0" b="0"/>
          </a:fillRef>
          <a:effectRef idx="0">
            <a:scrgbClr r="0" g="0" b="0"/>
          </a:effectRef>
          <a:fontRef idx="minor"/>
        </p:style>
        <p:txBody>
          <a:bodyPr lIns="0" tIns="22320" rIns="0" bIns="0">
            <a:noAutofit/>
          </a:bodyPr>
          <a:lstStyle/>
          <a:p>
            <a:pPr marL="12600">
              <a:lnSpc>
                <a:spcPct val="100000"/>
              </a:lnSpc>
              <a:spcBef>
                <a:spcPts val="176"/>
              </a:spcBef>
            </a:pPr>
            <a:r>
              <a:rPr lang="de-DE" sz="500" b="0" strike="noStrike" spc="9" dirty="0">
                <a:solidFill>
                  <a:srgbClr val="FFFFFF"/>
                </a:solidFill>
                <a:latin typeface="Latin Modern Math"/>
              </a:rPr>
              <a:t>| </a:t>
            </a:r>
            <a:r>
              <a:rPr lang="de-DE" sz="500" b="0" strike="noStrike" spc="9" dirty="0">
                <a:solidFill>
                  <a:srgbClr val="FFFFFF"/>
                </a:solidFill>
                <a:latin typeface="Microsoft Sans Serif"/>
              </a:rPr>
              <a:t>  </a:t>
            </a:r>
            <a:r>
              <a:rPr lang="de-DE" sz="500" b="0" strike="noStrike" spc="75" dirty="0">
                <a:solidFill>
                  <a:srgbClr val="FFFFFF"/>
                </a:solidFill>
                <a:latin typeface="Microsoft Sans Serif"/>
              </a:rPr>
              <a:t> </a:t>
            </a:r>
            <a:fld id="{8852C993-2E48-4500-929D-C09904BF8F97}" type="slidenum">
              <a:rPr lang="de-DE" sz="500" b="0" strike="noStrike" spc="15" smtClean="0">
                <a:solidFill>
                  <a:srgbClr val="FFFFFF"/>
                </a:solidFill>
                <a:latin typeface="Latin Modern Math"/>
              </a:rPr>
              <a:t>‹Nr.›</a:t>
            </a:fld>
            <a:endParaRPr lang="de-DE" sz="500" b="0" strike="noStrike" spc="-1" dirty="0">
              <a:latin typeface="Aria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4" name="PlaceHolder 1"/>
          <p:cNvSpPr>
            <a:spLocks noGrp="1"/>
          </p:cNvSpPr>
          <p:nvPr>
            <p:ph type="title"/>
          </p:nvPr>
        </p:nvSpPr>
        <p:spPr>
          <a:xfrm>
            <a:off x="230400" y="-510840"/>
            <a:ext cx="4148640" cy="1875240"/>
          </a:xfrm>
          <a:prstGeom prst="rect">
            <a:avLst/>
          </a:prstGeom>
        </p:spPr>
        <p:txBody>
          <a:bodyPr lIns="0" tIns="0" rIns="0" bIns="0" anchor="ctr">
            <a:noAutofit/>
          </a:bodyPr>
          <a:lstStyle/>
          <a:p>
            <a:pPr algn="ctr"/>
            <a:endParaRPr lang="de-DE" sz="4400" b="0" strike="noStrike" spc="-1">
              <a:latin typeface="Arial"/>
            </a:endParaRPr>
          </a:p>
        </p:txBody>
      </p:sp>
      <p:sp>
        <p:nvSpPr>
          <p:cNvPr id="5" name="PlaceHolder 2"/>
          <p:cNvSpPr>
            <a:spLocks noGrp="1"/>
          </p:cNvSpPr>
          <p:nvPr>
            <p:ph type="body"/>
          </p:nvPr>
        </p:nvSpPr>
        <p:spPr>
          <a:xfrm>
            <a:off x="230400" y="809640"/>
            <a:ext cx="4148640" cy="2006640"/>
          </a:xfrm>
          <a:prstGeom prst="rect">
            <a:avLst/>
          </a:prstGeom>
        </p:spPr>
        <p:txBody>
          <a:bodyPr lIns="0" tIns="0" rIns="0" bIns="0">
            <a:normAutofit/>
          </a:bodyPr>
          <a:lstStyle/>
          <a:p>
            <a:endParaRPr lang="de-DE" sz="3200" b="0" strike="noStrike" spc="-1">
              <a:latin typeface="Arial"/>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6" name="PlaceHolder 1"/>
          <p:cNvSpPr>
            <a:spLocks noGrp="1"/>
          </p:cNvSpPr>
          <p:nvPr>
            <p:ph type="title"/>
          </p:nvPr>
        </p:nvSpPr>
        <p:spPr>
          <a:xfrm>
            <a:off x="230400" y="-510840"/>
            <a:ext cx="4148640" cy="1875240"/>
          </a:xfrm>
          <a:prstGeom prst="rect">
            <a:avLst/>
          </a:prstGeom>
        </p:spPr>
        <p:txBody>
          <a:bodyPr lIns="0" tIns="0" rIns="0" bIns="0" anchor="ctr">
            <a:noAutofit/>
          </a:bodyPr>
          <a:lstStyle/>
          <a:p>
            <a:pPr algn="ctr"/>
            <a:endParaRPr lang="de-DE" sz="4400" b="0" strike="noStrike" spc="-1">
              <a:latin typeface="Arial"/>
            </a:endParaRPr>
          </a:p>
        </p:txBody>
      </p:sp>
      <p:sp>
        <p:nvSpPr>
          <p:cNvPr id="7" name="PlaceHolder 2"/>
          <p:cNvSpPr>
            <a:spLocks noGrp="1"/>
          </p:cNvSpPr>
          <p:nvPr>
            <p:ph type="body"/>
          </p:nvPr>
        </p:nvSpPr>
        <p:spPr>
          <a:xfrm>
            <a:off x="230400" y="809640"/>
            <a:ext cx="2024280" cy="2006640"/>
          </a:xfrm>
          <a:prstGeom prst="rect">
            <a:avLst/>
          </a:prstGeom>
        </p:spPr>
        <p:txBody>
          <a:bodyPr lIns="0" tIns="0" rIns="0" bIns="0">
            <a:normAutofit fontScale="82000"/>
          </a:bodyPr>
          <a:lstStyle/>
          <a:p>
            <a:endParaRPr lang="de-DE" sz="3200" b="0" strike="noStrike" spc="-1">
              <a:latin typeface="Arial"/>
            </a:endParaRPr>
          </a:p>
        </p:txBody>
      </p:sp>
      <p:sp>
        <p:nvSpPr>
          <p:cNvPr id="8" name="PlaceHolder 3"/>
          <p:cNvSpPr>
            <a:spLocks noGrp="1"/>
          </p:cNvSpPr>
          <p:nvPr>
            <p:ph type="body"/>
          </p:nvPr>
        </p:nvSpPr>
        <p:spPr>
          <a:xfrm>
            <a:off x="2356200" y="809640"/>
            <a:ext cx="2024280" cy="2006640"/>
          </a:xfrm>
          <a:prstGeom prst="rect">
            <a:avLst/>
          </a:prstGeom>
        </p:spPr>
        <p:txBody>
          <a:bodyPr lIns="0" tIns="0" rIns="0" bIns="0">
            <a:normAutofit fontScale="82000"/>
          </a:bodyPr>
          <a:lstStyle/>
          <a:p>
            <a:endParaRPr lang="de-DE" sz="3200" b="0" strike="noStrike" spc="-1">
              <a:latin typeface="Aria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 name="PlaceHolder 1"/>
          <p:cNvSpPr>
            <a:spLocks noGrp="1"/>
          </p:cNvSpPr>
          <p:nvPr>
            <p:ph type="title"/>
          </p:nvPr>
        </p:nvSpPr>
        <p:spPr>
          <a:xfrm>
            <a:off x="230400" y="-510840"/>
            <a:ext cx="4148640" cy="1875240"/>
          </a:xfrm>
          <a:prstGeom prst="rect">
            <a:avLst/>
          </a:prstGeom>
        </p:spPr>
        <p:txBody>
          <a:bodyPr lIns="0" tIns="0" rIns="0" bIns="0" anchor="ctr">
            <a:noAutofit/>
          </a:bodyPr>
          <a:lstStyle/>
          <a:p>
            <a:pPr algn="ctr"/>
            <a:endParaRPr lang="de-DE" sz="4400" b="0" strike="noStrike" spc="-1">
              <a:latin typeface="Aria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10" name="PlaceHolder 1"/>
          <p:cNvSpPr>
            <a:spLocks noGrp="1"/>
          </p:cNvSpPr>
          <p:nvPr>
            <p:ph type="subTitle"/>
          </p:nvPr>
        </p:nvSpPr>
        <p:spPr>
          <a:xfrm>
            <a:off x="230400" y="137880"/>
            <a:ext cx="4148640" cy="2678040"/>
          </a:xfrm>
          <a:prstGeom prst="rect">
            <a:avLst/>
          </a:prstGeom>
        </p:spPr>
        <p:txBody>
          <a:bodyPr lIns="0" tIns="0" rIns="0" bIns="0" anchor="ctr">
            <a:noAutofit/>
          </a:bodyPr>
          <a:lstStyle/>
          <a:p>
            <a:pPr algn="ctr"/>
            <a:endParaRPr lang="de-DE" sz="3200" b="0" strike="noStrike" spc="-1">
              <a:latin typeface="Aria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11" name="PlaceHolder 1"/>
          <p:cNvSpPr>
            <a:spLocks noGrp="1"/>
          </p:cNvSpPr>
          <p:nvPr>
            <p:ph type="title"/>
          </p:nvPr>
        </p:nvSpPr>
        <p:spPr>
          <a:xfrm>
            <a:off x="230400" y="-510840"/>
            <a:ext cx="4148640" cy="1875240"/>
          </a:xfrm>
          <a:prstGeom prst="rect">
            <a:avLst/>
          </a:prstGeom>
        </p:spPr>
        <p:txBody>
          <a:bodyPr lIns="0" tIns="0" rIns="0" bIns="0" anchor="ctr">
            <a:noAutofit/>
          </a:bodyPr>
          <a:lstStyle/>
          <a:p>
            <a:pPr algn="ctr"/>
            <a:endParaRPr lang="de-DE" sz="4400" b="0" strike="noStrike" spc="-1">
              <a:latin typeface="Arial"/>
            </a:endParaRPr>
          </a:p>
        </p:txBody>
      </p:sp>
      <p:sp>
        <p:nvSpPr>
          <p:cNvPr id="12" name="PlaceHolder 2"/>
          <p:cNvSpPr>
            <a:spLocks noGrp="1"/>
          </p:cNvSpPr>
          <p:nvPr>
            <p:ph type="body"/>
          </p:nvPr>
        </p:nvSpPr>
        <p:spPr>
          <a:xfrm>
            <a:off x="230400" y="809640"/>
            <a:ext cx="2024280" cy="956880"/>
          </a:xfrm>
          <a:prstGeom prst="rect">
            <a:avLst/>
          </a:prstGeom>
        </p:spPr>
        <p:txBody>
          <a:bodyPr lIns="0" tIns="0" rIns="0" bIns="0">
            <a:normAutofit fontScale="27000"/>
          </a:bodyPr>
          <a:lstStyle/>
          <a:p>
            <a:endParaRPr lang="de-DE" sz="3200" b="0" strike="noStrike" spc="-1">
              <a:latin typeface="Arial"/>
            </a:endParaRPr>
          </a:p>
        </p:txBody>
      </p:sp>
      <p:sp>
        <p:nvSpPr>
          <p:cNvPr id="13" name="PlaceHolder 3"/>
          <p:cNvSpPr>
            <a:spLocks noGrp="1"/>
          </p:cNvSpPr>
          <p:nvPr>
            <p:ph type="body"/>
          </p:nvPr>
        </p:nvSpPr>
        <p:spPr>
          <a:xfrm>
            <a:off x="2356200" y="809640"/>
            <a:ext cx="2024280" cy="2006640"/>
          </a:xfrm>
          <a:prstGeom prst="rect">
            <a:avLst/>
          </a:prstGeom>
        </p:spPr>
        <p:txBody>
          <a:bodyPr lIns="0" tIns="0" rIns="0" bIns="0">
            <a:normAutofit fontScale="82000"/>
          </a:bodyPr>
          <a:lstStyle/>
          <a:p>
            <a:endParaRPr lang="de-DE" sz="3200" b="0" strike="noStrike" spc="-1">
              <a:latin typeface="Arial"/>
            </a:endParaRPr>
          </a:p>
        </p:txBody>
      </p:sp>
      <p:sp>
        <p:nvSpPr>
          <p:cNvPr id="14" name="PlaceHolder 4"/>
          <p:cNvSpPr>
            <a:spLocks noGrp="1"/>
          </p:cNvSpPr>
          <p:nvPr>
            <p:ph type="body"/>
          </p:nvPr>
        </p:nvSpPr>
        <p:spPr>
          <a:xfrm>
            <a:off x="230400" y="1857960"/>
            <a:ext cx="2024280" cy="956880"/>
          </a:xfrm>
          <a:prstGeom prst="rect">
            <a:avLst/>
          </a:prstGeom>
        </p:spPr>
        <p:txBody>
          <a:bodyPr lIns="0" tIns="0" rIns="0" bIns="0">
            <a:normAutofit fontScale="27000"/>
          </a:bodyPr>
          <a:lstStyle/>
          <a:p>
            <a:endParaRPr lang="de-DE" sz="3200" b="0" strike="noStrike" spc="-1">
              <a:latin typeface="Aria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15" name="PlaceHolder 1"/>
          <p:cNvSpPr>
            <a:spLocks noGrp="1"/>
          </p:cNvSpPr>
          <p:nvPr>
            <p:ph type="title"/>
          </p:nvPr>
        </p:nvSpPr>
        <p:spPr>
          <a:xfrm>
            <a:off x="230400" y="-510840"/>
            <a:ext cx="4148640" cy="1875240"/>
          </a:xfrm>
          <a:prstGeom prst="rect">
            <a:avLst/>
          </a:prstGeom>
        </p:spPr>
        <p:txBody>
          <a:bodyPr lIns="0" tIns="0" rIns="0" bIns="0" anchor="ctr">
            <a:noAutofit/>
          </a:bodyPr>
          <a:lstStyle/>
          <a:p>
            <a:pPr algn="ctr"/>
            <a:endParaRPr lang="de-DE" sz="4400" b="0" strike="noStrike" spc="-1">
              <a:latin typeface="Arial"/>
            </a:endParaRPr>
          </a:p>
        </p:txBody>
      </p:sp>
      <p:sp>
        <p:nvSpPr>
          <p:cNvPr id="16" name="PlaceHolder 2"/>
          <p:cNvSpPr>
            <a:spLocks noGrp="1"/>
          </p:cNvSpPr>
          <p:nvPr>
            <p:ph type="body"/>
          </p:nvPr>
        </p:nvSpPr>
        <p:spPr>
          <a:xfrm>
            <a:off x="230400" y="809640"/>
            <a:ext cx="2024280" cy="2006640"/>
          </a:xfrm>
          <a:prstGeom prst="rect">
            <a:avLst/>
          </a:prstGeom>
        </p:spPr>
        <p:txBody>
          <a:bodyPr lIns="0" tIns="0" rIns="0" bIns="0">
            <a:normAutofit fontScale="82000"/>
          </a:bodyPr>
          <a:lstStyle/>
          <a:p>
            <a:endParaRPr lang="de-DE" sz="3200" b="0" strike="noStrike" spc="-1">
              <a:latin typeface="Arial"/>
            </a:endParaRPr>
          </a:p>
        </p:txBody>
      </p:sp>
      <p:sp>
        <p:nvSpPr>
          <p:cNvPr id="17" name="PlaceHolder 3"/>
          <p:cNvSpPr>
            <a:spLocks noGrp="1"/>
          </p:cNvSpPr>
          <p:nvPr>
            <p:ph type="body"/>
          </p:nvPr>
        </p:nvSpPr>
        <p:spPr>
          <a:xfrm>
            <a:off x="2356200" y="809640"/>
            <a:ext cx="2024280" cy="956880"/>
          </a:xfrm>
          <a:prstGeom prst="rect">
            <a:avLst/>
          </a:prstGeom>
        </p:spPr>
        <p:txBody>
          <a:bodyPr lIns="0" tIns="0" rIns="0" bIns="0">
            <a:normAutofit fontScale="27000"/>
          </a:bodyPr>
          <a:lstStyle/>
          <a:p>
            <a:endParaRPr lang="de-DE" sz="3200" b="0" strike="noStrike" spc="-1">
              <a:latin typeface="Arial"/>
            </a:endParaRPr>
          </a:p>
        </p:txBody>
      </p:sp>
      <p:sp>
        <p:nvSpPr>
          <p:cNvPr id="18" name="PlaceHolder 4"/>
          <p:cNvSpPr>
            <a:spLocks noGrp="1"/>
          </p:cNvSpPr>
          <p:nvPr>
            <p:ph type="body"/>
          </p:nvPr>
        </p:nvSpPr>
        <p:spPr>
          <a:xfrm>
            <a:off x="2356200" y="1857960"/>
            <a:ext cx="2024280" cy="956880"/>
          </a:xfrm>
          <a:prstGeom prst="rect">
            <a:avLst/>
          </a:prstGeom>
        </p:spPr>
        <p:txBody>
          <a:bodyPr lIns="0" tIns="0" rIns="0" bIns="0">
            <a:normAutofit fontScale="27000"/>
          </a:bodyPr>
          <a:lstStyle/>
          <a:p>
            <a:endParaRPr lang="de-DE" sz="3200" b="0" strike="noStrike" spc="-1">
              <a:latin typeface="Aria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19" name="PlaceHolder 1"/>
          <p:cNvSpPr>
            <a:spLocks noGrp="1"/>
          </p:cNvSpPr>
          <p:nvPr>
            <p:ph type="title"/>
          </p:nvPr>
        </p:nvSpPr>
        <p:spPr>
          <a:xfrm>
            <a:off x="230400" y="-510840"/>
            <a:ext cx="4148640" cy="1875240"/>
          </a:xfrm>
          <a:prstGeom prst="rect">
            <a:avLst/>
          </a:prstGeom>
        </p:spPr>
        <p:txBody>
          <a:bodyPr lIns="0" tIns="0" rIns="0" bIns="0" anchor="ctr">
            <a:noAutofit/>
          </a:bodyPr>
          <a:lstStyle/>
          <a:p>
            <a:pPr algn="ctr"/>
            <a:endParaRPr lang="de-DE" sz="4400" b="0" strike="noStrike" spc="-1">
              <a:latin typeface="Arial"/>
            </a:endParaRPr>
          </a:p>
        </p:txBody>
      </p:sp>
      <p:sp>
        <p:nvSpPr>
          <p:cNvPr id="20" name="PlaceHolder 2"/>
          <p:cNvSpPr>
            <a:spLocks noGrp="1"/>
          </p:cNvSpPr>
          <p:nvPr>
            <p:ph type="body"/>
          </p:nvPr>
        </p:nvSpPr>
        <p:spPr>
          <a:xfrm>
            <a:off x="230400" y="809640"/>
            <a:ext cx="2024280" cy="956880"/>
          </a:xfrm>
          <a:prstGeom prst="rect">
            <a:avLst/>
          </a:prstGeom>
        </p:spPr>
        <p:txBody>
          <a:bodyPr lIns="0" tIns="0" rIns="0" bIns="0">
            <a:normAutofit fontScale="27000"/>
          </a:bodyPr>
          <a:lstStyle/>
          <a:p>
            <a:endParaRPr lang="de-DE" sz="3200" b="0" strike="noStrike" spc="-1">
              <a:latin typeface="Arial"/>
            </a:endParaRPr>
          </a:p>
        </p:txBody>
      </p:sp>
      <p:sp>
        <p:nvSpPr>
          <p:cNvPr id="21" name="PlaceHolder 3"/>
          <p:cNvSpPr>
            <a:spLocks noGrp="1"/>
          </p:cNvSpPr>
          <p:nvPr>
            <p:ph type="body"/>
          </p:nvPr>
        </p:nvSpPr>
        <p:spPr>
          <a:xfrm>
            <a:off x="2356200" y="809640"/>
            <a:ext cx="2024280" cy="956880"/>
          </a:xfrm>
          <a:prstGeom prst="rect">
            <a:avLst/>
          </a:prstGeom>
        </p:spPr>
        <p:txBody>
          <a:bodyPr lIns="0" tIns="0" rIns="0" bIns="0">
            <a:normAutofit fontScale="27000"/>
          </a:bodyPr>
          <a:lstStyle/>
          <a:p>
            <a:endParaRPr lang="de-DE" sz="3200" b="0" strike="noStrike" spc="-1">
              <a:latin typeface="Arial"/>
            </a:endParaRPr>
          </a:p>
        </p:txBody>
      </p:sp>
      <p:sp>
        <p:nvSpPr>
          <p:cNvPr id="22" name="PlaceHolder 4"/>
          <p:cNvSpPr>
            <a:spLocks noGrp="1"/>
          </p:cNvSpPr>
          <p:nvPr>
            <p:ph type="body"/>
          </p:nvPr>
        </p:nvSpPr>
        <p:spPr>
          <a:xfrm>
            <a:off x="230400" y="1857960"/>
            <a:ext cx="4148640" cy="956880"/>
          </a:xfrm>
          <a:prstGeom prst="rect">
            <a:avLst/>
          </a:prstGeom>
        </p:spPr>
        <p:txBody>
          <a:bodyPr lIns="0" tIns="0" rIns="0" bIns="0">
            <a:normAutofit/>
          </a:bodyPr>
          <a:lstStyle/>
          <a:p>
            <a:endParaRPr lang="de-DE" sz="3200" b="0" strike="noStrike" spc="-1">
              <a:latin typeface="Arial"/>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23" name="PlaceHolder 1"/>
          <p:cNvSpPr>
            <a:spLocks noGrp="1"/>
          </p:cNvSpPr>
          <p:nvPr>
            <p:ph type="title"/>
          </p:nvPr>
        </p:nvSpPr>
        <p:spPr>
          <a:xfrm>
            <a:off x="230400" y="-510840"/>
            <a:ext cx="4148640" cy="1875240"/>
          </a:xfrm>
          <a:prstGeom prst="rect">
            <a:avLst/>
          </a:prstGeom>
        </p:spPr>
        <p:txBody>
          <a:bodyPr lIns="0" tIns="0" rIns="0" bIns="0" anchor="ctr">
            <a:noAutofit/>
          </a:bodyPr>
          <a:lstStyle/>
          <a:p>
            <a:pPr algn="ctr"/>
            <a:endParaRPr lang="de-DE" sz="4400" b="0" strike="noStrike" spc="-1">
              <a:latin typeface="Arial"/>
            </a:endParaRPr>
          </a:p>
        </p:txBody>
      </p:sp>
      <p:sp>
        <p:nvSpPr>
          <p:cNvPr id="24" name="PlaceHolder 2"/>
          <p:cNvSpPr>
            <a:spLocks noGrp="1"/>
          </p:cNvSpPr>
          <p:nvPr>
            <p:ph type="body"/>
          </p:nvPr>
        </p:nvSpPr>
        <p:spPr>
          <a:xfrm>
            <a:off x="230400" y="809640"/>
            <a:ext cx="4148640" cy="956880"/>
          </a:xfrm>
          <a:prstGeom prst="rect">
            <a:avLst/>
          </a:prstGeom>
        </p:spPr>
        <p:txBody>
          <a:bodyPr lIns="0" tIns="0" rIns="0" bIns="0">
            <a:normAutofit/>
          </a:bodyPr>
          <a:lstStyle/>
          <a:p>
            <a:endParaRPr lang="de-DE" sz="3200" b="0" strike="noStrike" spc="-1">
              <a:latin typeface="Arial"/>
            </a:endParaRPr>
          </a:p>
        </p:txBody>
      </p:sp>
      <p:sp>
        <p:nvSpPr>
          <p:cNvPr id="25" name="PlaceHolder 3"/>
          <p:cNvSpPr>
            <a:spLocks noGrp="1"/>
          </p:cNvSpPr>
          <p:nvPr>
            <p:ph type="body"/>
          </p:nvPr>
        </p:nvSpPr>
        <p:spPr>
          <a:xfrm>
            <a:off x="230400" y="1857960"/>
            <a:ext cx="4148640" cy="956880"/>
          </a:xfrm>
          <a:prstGeom prst="rect">
            <a:avLst/>
          </a:prstGeom>
        </p:spPr>
        <p:txBody>
          <a:bodyPr lIns="0" tIns="0" rIns="0" bIns="0">
            <a:normAutofit/>
          </a:bodyPr>
          <a:lstStyle/>
          <a:p>
            <a:endParaRPr lang="de-DE" sz="3200" b="0" strike="noStrike" spc="-1">
              <a:latin typeface="Arial"/>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26" name="PlaceHolder 1"/>
          <p:cNvSpPr>
            <a:spLocks noGrp="1"/>
          </p:cNvSpPr>
          <p:nvPr>
            <p:ph type="title"/>
          </p:nvPr>
        </p:nvSpPr>
        <p:spPr>
          <a:xfrm>
            <a:off x="230400" y="-510840"/>
            <a:ext cx="4148640" cy="1875240"/>
          </a:xfrm>
          <a:prstGeom prst="rect">
            <a:avLst/>
          </a:prstGeom>
        </p:spPr>
        <p:txBody>
          <a:bodyPr lIns="0" tIns="0" rIns="0" bIns="0" anchor="ctr">
            <a:noAutofit/>
          </a:bodyPr>
          <a:lstStyle/>
          <a:p>
            <a:pPr algn="ctr"/>
            <a:endParaRPr lang="de-DE" sz="4400" b="0" strike="noStrike" spc="-1">
              <a:latin typeface="Arial"/>
            </a:endParaRPr>
          </a:p>
        </p:txBody>
      </p:sp>
      <p:sp>
        <p:nvSpPr>
          <p:cNvPr id="27" name="PlaceHolder 2"/>
          <p:cNvSpPr>
            <a:spLocks noGrp="1"/>
          </p:cNvSpPr>
          <p:nvPr>
            <p:ph type="body"/>
          </p:nvPr>
        </p:nvSpPr>
        <p:spPr>
          <a:xfrm>
            <a:off x="230400" y="809640"/>
            <a:ext cx="2024280" cy="956880"/>
          </a:xfrm>
          <a:prstGeom prst="rect">
            <a:avLst/>
          </a:prstGeom>
        </p:spPr>
        <p:txBody>
          <a:bodyPr lIns="0" tIns="0" rIns="0" bIns="0">
            <a:normAutofit fontScale="27000"/>
          </a:bodyPr>
          <a:lstStyle/>
          <a:p>
            <a:endParaRPr lang="de-DE" sz="3200" b="0" strike="noStrike" spc="-1">
              <a:latin typeface="Arial"/>
            </a:endParaRPr>
          </a:p>
        </p:txBody>
      </p:sp>
      <p:sp>
        <p:nvSpPr>
          <p:cNvPr id="28" name="PlaceHolder 3"/>
          <p:cNvSpPr>
            <a:spLocks noGrp="1"/>
          </p:cNvSpPr>
          <p:nvPr>
            <p:ph type="body"/>
          </p:nvPr>
        </p:nvSpPr>
        <p:spPr>
          <a:xfrm>
            <a:off x="2356200" y="809640"/>
            <a:ext cx="2024280" cy="956880"/>
          </a:xfrm>
          <a:prstGeom prst="rect">
            <a:avLst/>
          </a:prstGeom>
        </p:spPr>
        <p:txBody>
          <a:bodyPr lIns="0" tIns="0" rIns="0" bIns="0">
            <a:normAutofit fontScale="27000"/>
          </a:bodyPr>
          <a:lstStyle/>
          <a:p>
            <a:endParaRPr lang="de-DE" sz="3200" b="0" strike="noStrike" spc="-1">
              <a:latin typeface="Arial"/>
            </a:endParaRPr>
          </a:p>
        </p:txBody>
      </p:sp>
      <p:sp>
        <p:nvSpPr>
          <p:cNvPr id="29" name="PlaceHolder 4"/>
          <p:cNvSpPr>
            <a:spLocks noGrp="1"/>
          </p:cNvSpPr>
          <p:nvPr>
            <p:ph type="body"/>
          </p:nvPr>
        </p:nvSpPr>
        <p:spPr>
          <a:xfrm>
            <a:off x="230400" y="1857960"/>
            <a:ext cx="2024280" cy="956880"/>
          </a:xfrm>
          <a:prstGeom prst="rect">
            <a:avLst/>
          </a:prstGeom>
        </p:spPr>
        <p:txBody>
          <a:bodyPr lIns="0" tIns="0" rIns="0" bIns="0">
            <a:normAutofit fontScale="27000"/>
          </a:bodyPr>
          <a:lstStyle/>
          <a:p>
            <a:endParaRPr lang="de-DE" sz="3200" b="0" strike="noStrike" spc="-1">
              <a:latin typeface="Arial"/>
            </a:endParaRPr>
          </a:p>
        </p:txBody>
      </p:sp>
      <p:sp>
        <p:nvSpPr>
          <p:cNvPr id="30" name="PlaceHolder 5"/>
          <p:cNvSpPr>
            <a:spLocks noGrp="1"/>
          </p:cNvSpPr>
          <p:nvPr>
            <p:ph type="body"/>
          </p:nvPr>
        </p:nvSpPr>
        <p:spPr>
          <a:xfrm>
            <a:off x="2356200" y="1857960"/>
            <a:ext cx="2024280" cy="956880"/>
          </a:xfrm>
          <a:prstGeom prst="rect">
            <a:avLst/>
          </a:prstGeom>
        </p:spPr>
        <p:txBody>
          <a:bodyPr lIns="0" tIns="0" rIns="0" bIns="0">
            <a:normAutofit fontScale="27000"/>
          </a:bodyPr>
          <a:lstStyle/>
          <a:p>
            <a:endParaRPr lang="de-DE" sz="3200" b="0" strike="noStrike" spc="-1">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31" name="PlaceHolder 1"/>
          <p:cNvSpPr>
            <a:spLocks noGrp="1"/>
          </p:cNvSpPr>
          <p:nvPr>
            <p:ph type="title"/>
          </p:nvPr>
        </p:nvSpPr>
        <p:spPr>
          <a:xfrm>
            <a:off x="230400" y="-510840"/>
            <a:ext cx="4148640" cy="1875240"/>
          </a:xfrm>
          <a:prstGeom prst="rect">
            <a:avLst/>
          </a:prstGeom>
        </p:spPr>
        <p:txBody>
          <a:bodyPr lIns="0" tIns="0" rIns="0" bIns="0" anchor="ctr">
            <a:noAutofit/>
          </a:bodyPr>
          <a:lstStyle/>
          <a:p>
            <a:pPr algn="ctr"/>
            <a:endParaRPr lang="de-DE" sz="4400" b="0" strike="noStrike" spc="-1">
              <a:latin typeface="Arial"/>
            </a:endParaRPr>
          </a:p>
        </p:txBody>
      </p:sp>
      <p:sp>
        <p:nvSpPr>
          <p:cNvPr id="32" name="PlaceHolder 2"/>
          <p:cNvSpPr>
            <a:spLocks noGrp="1"/>
          </p:cNvSpPr>
          <p:nvPr>
            <p:ph type="body"/>
          </p:nvPr>
        </p:nvSpPr>
        <p:spPr>
          <a:xfrm>
            <a:off x="230400" y="809640"/>
            <a:ext cx="1335600" cy="956880"/>
          </a:xfrm>
          <a:prstGeom prst="rect">
            <a:avLst/>
          </a:prstGeom>
        </p:spPr>
        <p:txBody>
          <a:bodyPr lIns="0" tIns="0" rIns="0" bIns="0">
            <a:normAutofit fontScale="13000"/>
          </a:bodyPr>
          <a:lstStyle/>
          <a:p>
            <a:endParaRPr lang="de-DE" sz="3200" b="0" strike="noStrike" spc="-1">
              <a:latin typeface="Arial"/>
            </a:endParaRPr>
          </a:p>
        </p:txBody>
      </p:sp>
      <p:sp>
        <p:nvSpPr>
          <p:cNvPr id="33" name="PlaceHolder 3"/>
          <p:cNvSpPr>
            <a:spLocks noGrp="1"/>
          </p:cNvSpPr>
          <p:nvPr>
            <p:ph type="body"/>
          </p:nvPr>
        </p:nvSpPr>
        <p:spPr>
          <a:xfrm>
            <a:off x="1633320" y="809640"/>
            <a:ext cx="1335600" cy="956880"/>
          </a:xfrm>
          <a:prstGeom prst="rect">
            <a:avLst/>
          </a:prstGeom>
        </p:spPr>
        <p:txBody>
          <a:bodyPr lIns="0" tIns="0" rIns="0" bIns="0">
            <a:normAutofit fontScale="13000"/>
          </a:bodyPr>
          <a:lstStyle/>
          <a:p>
            <a:endParaRPr lang="de-DE" sz="3200" b="0" strike="noStrike" spc="-1">
              <a:latin typeface="Arial"/>
            </a:endParaRPr>
          </a:p>
        </p:txBody>
      </p:sp>
      <p:sp>
        <p:nvSpPr>
          <p:cNvPr id="34" name="PlaceHolder 4"/>
          <p:cNvSpPr>
            <a:spLocks noGrp="1"/>
          </p:cNvSpPr>
          <p:nvPr>
            <p:ph type="body"/>
          </p:nvPr>
        </p:nvSpPr>
        <p:spPr>
          <a:xfrm>
            <a:off x="3035880" y="809640"/>
            <a:ext cx="1335600" cy="956880"/>
          </a:xfrm>
          <a:prstGeom prst="rect">
            <a:avLst/>
          </a:prstGeom>
        </p:spPr>
        <p:txBody>
          <a:bodyPr lIns="0" tIns="0" rIns="0" bIns="0">
            <a:normAutofit fontScale="13000"/>
          </a:bodyPr>
          <a:lstStyle/>
          <a:p>
            <a:endParaRPr lang="de-DE" sz="3200" b="0" strike="noStrike" spc="-1">
              <a:latin typeface="Arial"/>
            </a:endParaRPr>
          </a:p>
        </p:txBody>
      </p:sp>
      <p:sp>
        <p:nvSpPr>
          <p:cNvPr id="35" name="PlaceHolder 5"/>
          <p:cNvSpPr>
            <a:spLocks noGrp="1"/>
          </p:cNvSpPr>
          <p:nvPr>
            <p:ph type="body"/>
          </p:nvPr>
        </p:nvSpPr>
        <p:spPr>
          <a:xfrm>
            <a:off x="230400" y="1857960"/>
            <a:ext cx="1335600" cy="956880"/>
          </a:xfrm>
          <a:prstGeom prst="rect">
            <a:avLst/>
          </a:prstGeom>
        </p:spPr>
        <p:txBody>
          <a:bodyPr lIns="0" tIns="0" rIns="0" bIns="0">
            <a:normAutofit fontScale="13000"/>
          </a:bodyPr>
          <a:lstStyle/>
          <a:p>
            <a:endParaRPr lang="de-DE" sz="3200" b="0" strike="noStrike" spc="-1">
              <a:latin typeface="Arial"/>
            </a:endParaRPr>
          </a:p>
        </p:txBody>
      </p:sp>
      <p:sp>
        <p:nvSpPr>
          <p:cNvPr id="36" name="PlaceHolder 6"/>
          <p:cNvSpPr>
            <a:spLocks noGrp="1"/>
          </p:cNvSpPr>
          <p:nvPr>
            <p:ph type="body"/>
          </p:nvPr>
        </p:nvSpPr>
        <p:spPr>
          <a:xfrm>
            <a:off x="1633320" y="1857960"/>
            <a:ext cx="1335600" cy="956880"/>
          </a:xfrm>
          <a:prstGeom prst="rect">
            <a:avLst/>
          </a:prstGeom>
        </p:spPr>
        <p:txBody>
          <a:bodyPr lIns="0" tIns="0" rIns="0" bIns="0">
            <a:normAutofit fontScale="13000"/>
          </a:bodyPr>
          <a:lstStyle/>
          <a:p>
            <a:endParaRPr lang="de-DE" sz="3200" b="0" strike="noStrike" spc="-1">
              <a:latin typeface="Arial"/>
            </a:endParaRPr>
          </a:p>
        </p:txBody>
      </p:sp>
      <p:sp>
        <p:nvSpPr>
          <p:cNvPr id="37" name="PlaceHolder 7"/>
          <p:cNvSpPr>
            <a:spLocks noGrp="1"/>
          </p:cNvSpPr>
          <p:nvPr>
            <p:ph type="body"/>
          </p:nvPr>
        </p:nvSpPr>
        <p:spPr>
          <a:xfrm>
            <a:off x="3035880" y="1857960"/>
            <a:ext cx="1335600" cy="956880"/>
          </a:xfrm>
          <a:prstGeom prst="rect">
            <a:avLst/>
          </a:prstGeom>
        </p:spPr>
        <p:txBody>
          <a:bodyPr lIns="0" tIns="0" rIns="0" bIns="0">
            <a:normAutofit fontScale="13000"/>
          </a:bodyPr>
          <a:lstStyle/>
          <a:p>
            <a:endParaRPr lang="de-DE" sz="3200" b="0" strike="noStrike" spc="-1">
              <a:latin typeface="Arial"/>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PlaceHolder 1"/>
          <p:cNvSpPr>
            <a:spLocks noGrp="1"/>
          </p:cNvSpPr>
          <p:nvPr>
            <p:ph type="title"/>
          </p:nvPr>
        </p:nvSpPr>
        <p:spPr>
          <a:xfrm>
            <a:off x="230400" y="137880"/>
            <a:ext cx="4148640" cy="577440"/>
          </a:xfrm>
          <a:prstGeom prst="rect">
            <a:avLst/>
          </a:prstGeom>
        </p:spPr>
        <p:txBody>
          <a:bodyPr lIns="0" tIns="0" rIns="0" bIns="0" anchor="ctr">
            <a:noAutofit/>
          </a:bodyPr>
          <a:lstStyle/>
          <a:p>
            <a:pPr algn="ctr"/>
            <a:r>
              <a:rPr lang="de-DE" sz="4400" b="0" strike="noStrike" spc="-1">
                <a:latin typeface="Arial"/>
              </a:rPr>
              <a:t>Format des Titeltextes durch Klicken bearbeiten</a:t>
            </a:r>
          </a:p>
        </p:txBody>
      </p:sp>
      <p:sp>
        <p:nvSpPr>
          <p:cNvPr id="3" name="PlaceHolder 2"/>
          <p:cNvSpPr>
            <a:spLocks noGrp="1"/>
          </p:cNvSpPr>
          <p:nvPr>
            <p:ph type="body"/>
          </p:nvPr>
        </p:nvSpPr>
        <p:spPr>
          <a:xfrm>
            <a:off x="230400" y="809640"/>
            <a:ext cx="4148640" cy="2006640"/>
          </a:xfrm>
          <a:prstGeom prst="rect">
            <a:avLst/>
          </a:prstGeom>
        </p:spPr>
        <p:txBody>
          <a:bodyPr lIns="0" tIns="0" rIns="0" bIns="0">
            <a:normAutofit fontScale="14000"/>
          </a:bodyPr>
          <a:lstStyle/>
          <a:p>
            <a:pPr marL="432000" indent="-324000">
              <a:spcBef>
                <a:spcPts val="1417"/>
              </a:spcBef>
              <a:buClr>
                <a:srgbClr val="000000"/>
              </a:buClr>
              <a:buSzPct val="45000"/>
              <a:buFont typeface="Wingdings" charset="2"/>
              <a:buChar char=""/>
            </a:pPr>
            <a:r>
              <a:rPr lang="de-DE" sz="3200" b="0" strike="noStrike" spc="-1">
                <a:latin typeface="Arial"/>
              </a:rPr>
              <a:t>Format des Gliederungstextes durch Klicken bearbeiten</a:t>
            </a:r>
          </a:p>
          <a:p>
            <a:pPr marL="864000" lvl="1" indent="-324000">
              <a:spcBef>
                <a:spcPts val="1134"/>
              </a:spcBef>
              <a:buClr>
                <a:srgbClr val="000000"/>
              </a:buClr>
              <a:buSzPct val="75000"/>
              <a:buFont typeface="Symbol" charset="2"/>
              <a:buChar char=""/>
            </a:pPr>
            <a:r>
              <a:rPr lang="de-DE" sz="2800" b="0" strike="noStrike" spc="-1">
                <a:latin typeface="Arial"/>
              </a:rPr>
              <a:t>Zweite Gliederungsebene</a:t>
            </a:r>
          </a:p>
          <a:p>
            <a:pPr marL="1296000" lvl="2" indent="-288000">
              <a:spcBef>
                <a:spcPts val="850"/>
              </a:spcBef>
              <a:buClr>
                <a:srgbClr val="000000"/>
              </a:buClr>
              <a:buSzPct val="45000"/>
              <a:buFont typeface="Wingdings" charset="2"/>
              <a:buChar char=""/>
            </a:pPr>
            <a:r>
              <a:rPr lang="de-DE" sz="2400" b="0" strike="noStrike" spc="-1">
                <a:latin typeface="Arial"/>
              </a:rPr>
              <a:t>Dritte Gliederungsebene</a:t>
            </a:r>
          </a:p>
          <a:p>
            <a:pPr marL="1728000" lvl="3" indent="-216000">
              <a:spcBef>
                <a:spcPts val="567"/>
              </a:spcBef>
              <a:buClr>
                <a:srgbClr val="000000"/>
              </a:buClr>
              <a:buSzPct val="75000"/>
              <a:buFont typeface="Symbol" charset="2"/>
              <a:buChar char=""/>
            </a:pPr>
            <a:r>
              <a:rPr lang="de-DE" sz="2000" b="0" strike="noStrike" spc="-1">
                <a:latin typeface="Arial"/>
              </a:rPr>
              <a:t>Vierte Gliederungsebene</a:t>
            </a:r>
          </a:p>
          <a:p>
            <a:pPr marL="2160000" lvl="4" indent="-216000">
              <a:spcBef>
                <a:spcPts val="283"/>
              </a:spcBef>
              <a:buClr>
                <a:srgbClr val="000000"/>
              </a:buClr>
              <a:buSzPct val="45000"/>
              <a:buFont typeface="Wingdings" charset="2"/>
              <a:buChar char=""/>
            </a:pPr>
            <a:r>
              <a:rPr lang="de-DE" sz="2000" b="0" strike="noStrike" spc="-1">
                <a:latin typeface="Arial"/>
              </a:rPr>
              <a:t>Fünfte Gliederungsebene</a:t>
            </a:r>
          </a:p>
          <a:p>
            <a:pPr marL="2592000" lvl="5" indent="-216000">
              <a:spcBef>
                <a:spcPts val="283"/>
              </a:spcBef>
              <a:buClr>
                <a:srgbClr val="000000"/>
              </a:buClr>
              <a:buSzPct val="45000"/>
              <a:buFont typeface="Wingdings" charset="2"/>
              <a:buChar char=""/>
            </a:pPr>
            <a:r>
              <a:rPr lang="de-DE" sz="2000" b="0" strike="noStrike" spc="-1">
                <a:latin typeface="Arial"/>
              </a:rPr>
              <a:t>Sechste Gliederungsebene</a:t>
            </a:r>
          </a:p>
          <a:p>
            <a:pPr marL="3024000" lvl="6" indent="-216000">
              <a:spcBef>
                <a:spcPts val="283"/>
              </a:spcBef>
              <a:buClr>
                <a:srgbClr val="000000"/>
              </a:buClr>
              <a:buSzPct val="45000"/>
              <a:buFont typeface="Wingdings" charset="2"/>
              <a:buChar char=""/>
            </a:pPr>
            <a:r>
              <a:rPr lang="de-DE" sz="2000" b="0" strike="noStrike" spc="-1">
                <a:latin typeface="Arial"/>
              </a:rPr>
              <a:t>Siebte Gliederungsebene</a:t>
            </a:r>
          </a:p>
        </p:txBody>
      </p:sp>
    </p:spTree>
  </p:cSld>
  <p:clrMap bg1="lt1" tx1="dk1" bg2="lt2" tx2="dk2" accent1="accent1" accent2="accent2" accent3="accent3" accent4="accent4" accent5="accent5" accent6="accent6" hlink="hlink" folHlink="folHlink"/>
  <p:sldLayoutIdLst>
    <p:sldLayoutId id="2147483650" r:id="rId1"/>
    <p:sldLayoutId id="2147483649"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jpe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6.JPG"/><Relationship Id="rId4" Type="http://schemas.openxmlformats.org/officeDocument/2006/relationships/image" Target="../media/image5.JP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8" Type="http://schemas.openxmlformats.org/officeDocument/2006/relationships/image" Target="../media/image15.svg"/><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13.svg"/><Relationship Id="rId5" Type="http://schemas.openxmlformats.org/officeDocument/2006/relationships/image" Target="../media/image12.png"/><Relationship Id="rId10" Type="http://schemas.openxmlformats.org/officeDocument/2006/relationships/image" Target="../media/image17.svg"/><Relationship Id="rId4" Type="http://schemas.openxmlformats.org/officeDocument/2006/relationships/image" Target="../media/image11.svg"/><Relationship Id="rId9" Type="http://schemas.openxmlformats.org/officeDocument/2006/relationships/image" Target="../media/image16.png"/></Relationships>
</file>

<file path=ppt/slides/_rels/slide1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3.xml"/><Relationship Id="rId1" Type="http://schemas.openxmlformats.org/officeDocument/2006/relationships/slideLayout" Target="../slideLayouts/slideLayout5.xml"/><Relationship Id="rId5" Type="http://schemas.openxmlformats.org/officeDocument/2006/relationships/image" Target="../media/image3.jpeg"/><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19.png"/><Relationship Id="rId7" Type="http://schemas.openxmlformats.org/officeDocument/2006/relationships/image" Target="../media/image23.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22.png"/><Relationship Id="rId5" Type="http://schemas.openxmlformats.org/officeDocument/2006/relationships/image" Target="../media/image21.png"/><Relationship Id="rId10" Type="http://schemas.openxmlformats.org/officeDocument/2006/relationships/image" Target="../media/image26.png"/><Relationship Id="rId4" Type="http://schemas.openxmlformats.org/officeDocument/2006/relationships/image" Target="../media/image20.png"/><Relationship Id="rId9" Type="http://schemas.openxmlformats.org/officeDocument/2006/relationships/image" Target="../media/image25.png"/></Relationships>
</file>

<file path=ppt/slides/_rels/slide15.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29.svg"/></Relationships>
</file>

<file path=ppt/slides/_rels/slide1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30.png"/><Relationship Id="rId4" Type="http://schemas.openxmlformats.org/officeDocument/2006/relationships/image" Target="../media/image29.svg"/></Relationships>
</file>

<file path=ppt/slides/_rels/slide1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1.xml"/><Relationship Id="rId1" Type="http://schemas.openxmlformats.org/officeDocument/2006/relationships/slideLayout" Target="../slideLayouts/slideLayout5.xml"/><Relationship Id="rId5" Type="http://schemas.openxmlformats.org/officeDocument/2006/relationships/image" Target="../media/image3.jpeg"/><Relationship Id="rId4" Type="http://schemas.openxmlformats.org/officeDocument/2006/relationships/image" Target="../media/image2.png"/></Relationships>
</file>

<file path=ppt/slides/_rels/slide22.xml.rels><?xml version="1.0" encoding="UTF-8" standalone="yes"?>
<Relationships xmlns="http://schemas.openxmlformats.org/package/2006/relationships"><Relationship Id="rId3" Type="http://schemas.openxmlformats.org/officeDocument/2006/relationships/image" Target="../media/image310.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4.xml"/><Relationship Id="rId1" Type="http://schemas.openxmlformats.org/officeDocument/2006/relationships/slideLayout" Target="../slideLayouts/slideLayout5.xml"/><Relationship Id="rId5" Type="http://schemas.openxmlformats.org/officeDocument/2006/relationships/image" Target="../media/image3.jpeg"/><Relationship Id="rId4" Type="http://schemas.openxmlformats.org/officeDocument/2006/relationships/image" Target="../media/image2.pn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15.svg"/></Relationships>
</file>

<file path=ppt/slides/_rels/slide2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15.svg"/></Relationships>
</file>

<file path=ppt/slides/_rels/slide3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33.svg"/></Relationships>
</file>

<file path=ppt/slides/_rels/slide3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image" Target="../media/image35.svg"/></Relationships>
</file>

<file path=ppt/slides/_rels/slide3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image" Target="../media/image37.svg"/></Relationships>
</file>

<file path=ppt/slides/_rels/slide33.xml.rels><?xml version="1.0" encoding="UTF-8" standalone="yes"?>
<Relationships xmlns="http://schemas.openxmlformats.org/package/2006/relationships"><Relationship Id="rId8" Type="http://schemas.openxmlformats.org/officeDocument/2006/relationships/image" Target="../media/image15.svg"/><Relationship Id="rId3" Type="http://schemas.openxmlformats.org/officeDocument/2006/relationships/image" Target="../media/image10.png"/><Relationship Id="rId7" Type="http://schemas.openxmlformats.org/officeDocument/2006/relationships/image" Target="../media/image14.png"/><Relationship Id="rId12" Type="http://schemas.openxmlformats.org/officeDocument/2006/relationships/image" Target="../media/image39.svg"/><Relationship Id="rId2" Type="http://schemas.openxmlformats.org/officeDocument/2006/relationships/notesSlide" Target="../notesSlides/notesSlide33.xml"/><Relationship Id="rId1" Type="http://schemas.openxmlformats.org/officeDocument/2006/relationships/slideLayout" Target="../slideLayouts/slideLayout2.xml"/><Relationship Id="rId6" Type="http://schemas.openxmlformats.org/officeDocument/2006/relationships/image" Target="../media/image13.svg"/><Relationship Id="rId11" Type="http://schemas.openxmlformats.org/officeDocument/2006/relationships/image" Target="../media/image38.png"/><Relationship Id="rId5" Type="http://schemas.openxmlformats.org/officeDocument/2006/relationships/image" Target="../media/image12.png"/><Relationship Id="rId10" Type="http://schemas.openxmlformats.org/officeDocument/2006/relationships/image" Target="../media/image17.svg"/><Relationship Id="rId4" Type="http://schemas.openxmlformats.org/officeDocument/2006/relationships/image" Target="../media/image11.svg"/><Relationship Id="rId9" Type="http://schemas.openxmlformats.org/officeDocument/2006/relationships/image" Target="../media/image1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 name="CustomShape 1"/>
          <p:cNvSpPr/>
          <p:nvPr/>
        </p:nvSpPr>
        <p:spPr>
          <a:xfrm>
            <a:off x="110880" y="2271960"/>
            <a:ext cx="4267800" cy="740723"/>
          </a:xfrm>
          <a:prstGeom prst="rect">
            <a:avLst/>
          </a:prstGeom>
          <a:noFill/>
          <a:ln>
            <a:noFill/>
          </a:ln>
        </p:spPr>
        <p:style>
          <a:lnRef idx="0">
            <a:scrgbClr r="0" g="0" b="0"/>
          </a:lnRef>
          <a:fillRef idx="0">
            <a:scrgbClr r="0" g="0" b="0"/>
          </a:fillRef>
          <a:effectRef idx="0">
            <a:scrgbClr r="0" g="0" b="0"/>
          </a:effectRef>
          <a:fontRef idx="minor"/>
        </p:style>
        <p:txBody>
          <a:bodyPr lIns="0" tIns="60840" rIns="0" bIns="0">
            <a:spAutoFit/>
          </a:bodyPr>
          <a:lstStyle/>
          <a:p>
            <a:r>
              <a:rPr lang="de-DE" sz="1400" b="1" dirty="0">
                <a:solidFill>
                  <a:srgbClr val="0054A0"/>
                </a:solidFill>
                <a:latin typeface="Latin Modern Math"/>
              </a:rPr>
              <a:t>Künstliche Intelligenz im Alltag: Wortvorschläge am</a:t>
            </a:r>
          </a:p>
          <a:p>
            <a:r>
              <a:rPr lang="de-DE" sz="1400" b="1" dirty="0">
                <a:solidFill>
                  <a:srgbClr val="0054A0"/>
                </a:solidFill>
                <a:latin typeface="Latin Modern Math"/>
              </a:rPr>
              <a:t>Smartphone</a:t>
            </a:r>
          </a:p>
          <a:p>
            <a:pPr>
              <a:lnSpc>
                <a:spcPct val="150000"/>
              </a:lnSpc>
            </a:pPr>
            <a:r>
              <a:rPr lang="de-DE" sz="1100" spc="-52" dirty="0">
                <a:solidFill>
                  <a:srgbClr val="00539F"/>
                </a:solidFill>
                <a:latin typeface="Latin Modern Math"/>
                <a:ea typeface="DejaVu Sans"/>
              </a:rPr>
              <a:t>Einführung in die P</a:t>
            </a:r>
            <a:r>
              <a:rPr lang="de-DE" sz="1100" b="0" strike="noStrike" spc="-52" dirty="0">
                <a:solidFill>
                  <a:srgbClr val="00539F"/>
                </a:solidFill>
                <a:latin typeface="Latin Modern Math"/>
                <a:ea typeface="DejaVu Sans"/>
              </a:rPr>
              <a:t>roblemstellung</a:t>
            </a:r>
            <a:endParaRPr lang="de-DE" sz="1100" b="0" strike="noStrike" spc="-1" dirty="0">
              <a:latin typeface="Latin Modern Math"/>
            </a:endParaRPr>
          </a:p>
        </p:txBody>
      </p:sp>
      <p:pic>
        <p:nvPicPr>
          <p:cNvPr id="116" name="object 4"/>
          <p:cNvPicPr/>
          <p:nvPr/>
        </p:nvPicPr>
        <p:blipFill>
          <a:blip r:embed="rId3"/>
          <a:stretch/>
        </p:blipFill>
        <p:spPr>
          <a:xfrm>
            <a:off x="4213080" y="3123000"/>
            <a:ext cx="270360" cy="270360"/>
          </a:xfrm>
          <a:prstGeom prst="rect">
            <a:avLst/>
          </a:prstGeom>
          <a:ln>
            <a:noFill/>
          </a:ln>
        </p:spPr>
      </p:pic>
      <p:pic>
        <p:nvPicPr>
          <p:cNvPr id="3" name="Grafik 2" descr="Ein Bild, das Text, ClipArt enthält.&#10;&#10;Automatisch generierte Beschreibung">
            <a:extLst>
              <a:ext uri="{FF2B5EF4-FFF2-40B4-BE49-F238E27FC236}">
                <a16:creationId xmlns:a16="http://schemas.microsoft.com/office/drawing/2014/main" id="{C1E02EC5-12C1-EACC-E9F4-52CF678074A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594" y="3211176"/>
            <a:ext cx="512530" cy="182184"/>
          </a:xfrm>
          <a:prstGeom prst="rect">
            <a:avLst/>
          </a:prstGeom>
        </p:spPr>
      </p:pic>
      <p:pic>
        <p:nvPicPr>
          <p:cNvPr id="4" name="Grafik 3">
            <a:extLst>
              <a:ext uri="{FF2B5EF4-FFF2-40B4-BE49-F238E27FC236}">
                <a16:creationId xmlns:a16="http://schemas.microsoft.com/office/drawing/2014/main" id="{F6CE171A-9C14-423F-A1E9-4FA65D42D568}"/>
              </a:ext>
            </a:extLst>
          </p:cNvPr>
          <p:cNvPicPr>
            <a:picLocks noChangeAspect="1"/>
          </p:cNvPicPr>
          <p:nvPr/>
        </p:nvPicPr>
        <p:blipFill rotWithShape="1">
          <a:blip r:embed="rId5">
            <a:extLst>
              <a:ext uri="{28A0092B-C50C-407E-A947-70E740481C1C}">
                <a14:useLocalDpi xmlns:a14="http://schemas.microsoft.com/office/drawing/2010/main" val="0"/>
              </a:ext>
            </a:extLst>
          </a:blip>
          <a:srcRect t="16939"/>
          <a:stretch/>
        </p:blipFill>
        <p:spPr>
          <a:xfrm>
            <a:off x="4" y="0"/>
            <a:ext cx="4610100" cy="207446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 name="CustomShape 1"/>
          <p:cNvSpPr/>
          <p:nvPr/>
        </p:nvSpPr>
        <p:spPr>
          <a:xfrm>
            <a:off x="95400" y="79920"/>
            <a:ext cx="4044240" cy="227803"/>
          </a:xfrm>
          <a:prstGeom prst="rect">
            <a:avLst/>
          </a:prstGeom>
          <a:noFill/>
          <a:ln>
            <a:noFill/>
          </a:ln>
        </p:spPr>
        <p:style>
          <a:lnRef idx="0">
            <a:scrgbClr r="0" g="0" b="0"/>
          </a:lnRef>
          <a:fillRef idx="0">
            <a:scrgbClr r="0" g="0" b="0"/>
          </a:fillRef>
          <a:effectRef idx="0">
            <a:scrgbClr r="0" g="0" b="0"/>
          </a:effectRef>
          <a:fontRef idx="minor"/>
        </p:style>
        <p:txBody>
          <a:bodyPr lIns="0" tIns="12240" rIns="0" bIns="0">
            <a:spAutoFit/>
          </a:bodyPr>
          <a:lstStyle/>
          <a:p>
            <a:pPr marL="12600">
              <a:lnSpc>
                <a:spcPct val="100000"/>
              </a:lnSpc>
              <a:spcBef>
                <a:spcPts val="96"/>
              </a:spcBef>
            </a:pPr>
            <a:r>
              <a:rPr lang="de-DE" sz="1400" b="0" strike="noStrike" spc="-35" dirty="0">
                <a:solidFill>
                  <a:srgbClr val="00539F"/>
                </a:solidFill>
                <a:latin typeface="Latin Modern Math"/>
                <a:ea typeface="DejaVu Sans"/>
              </a:rPr>
              <a:t>Eingabehilfen auf mobilen Endgeräten</a:t>
            </a:r>
            <a:endParaRPr lang="de-DE" sz="1400" b="0" strike="noStrike" spc="-1" dirty="0">
              <a:latin typeface="Arial"/>
            </a:endParaRPr>
          </a:p>
        </p:txBody>
      </p:sp>
      <p:sp>
        <p:nvSpPr>
          <p:cNvPr id="9" name="CustomShape 6">
            <a:extLst>
              <a:ext uri="{FF2B5EF4-FFF2-40B4-BE49-F238E27FC236}">
                <a16:creationId xmlns:a16="http://schemas.microsoft.com/office/drawing/2014/main" id="{5B18DC7F-F99E-1511-2D24-7697587E3A34}"/>
              </a:ext>
            </a:extLst>
          </p:cNvPr>
          <p:cNvSpPr/>
          <p:nvPr/>
        </p:nvSpPr>
        <p:spPr>
          <a:xfrm>
            <a:off x="432000" y="504000"/>
            <a:ext cx="3887280" cy="13694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oAutofit/>
          </a:bodyPr>
          <a:lstStyle/>
          <a:p>
            <a:pPr marL="279360" indent="-1089000">
              <a:lnSpc>
                <a:spcPct val="100000"/>
              </a:lnSpc>
              <a:spcBef>
                <a:spcPts val="6"/>
              </a:spcBef>
              <a:tabLst>
                <a:tab pos="0" algn="l"/>
              </a:tabLst>
            </a:pPr>
            <a:endParaRPr lang="de-DE" sz="1050" spc="-1" dirty="0"/>
          </a:p>
        </p:txBody>
      </p:sp>
      <p:sp>
        <p:nvSpPr>
          <p:cNvPr id="10" name="Untertitel 2">
            <a:extLst>
              <a:ext uri="{FF2B5EF4-FFF2-40B4-BE49-F238E27FC236}">
                <a16:creationId xmlns:a16="http://schemas.microsoft.com/office/drawing/2014/main" id="{0550847E-206A-F1A7-4406-4D6655315AF8}"/>
              </a:ext>
            </a:extLst>
          </p:cNvPr>
          <p:cNvSpPr txBox="1">
            <a:spLocks/>
          </p:cNvSpPr>
          <p:nvPr/>
        </p:nvSpPr>
        <p:spPr bwMode="auto">
          <a:xfrm>
            <a:off x="57600" y="467939"/>
            <a:ext cx="4460400" cy="2535508"/>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anchor="t" anchorCtr="0" compatLnSpc="1">
            <a:prstTxWarp prst="textNoShape">
              <a:avLst/>
            </a:prstTxWarp>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1480" indent="0">
              <a:lnSpc>
                <a:spcPct val="100000"/>
              </a:lnSpc>
              <a:spcBef>
                <a:spcPts val="374"/>
              </a:spcBef>
              <a:buClr>
                <a:srgbClr val="00539F"/>
              </a:buClr>
              <a:buNone/>
              <a:tabLst>
                <a:tab pos="189720" algn="l"/>
              </a:tabLst>
            </a:pPr>
            <a:r>
              <a:rPr lang="de-DE" sz="1100" b="1" spc="-7" dirty="0">
                <a:solidFill>
                  <a:srgbClr val="000000"/>
                </a:solidFill>
                <a:latin typeface="Latin Modern Math"/>
                <a:cs typeface="Arial" panose="020B0604020202020204" pitchFamily="34" charset="0"/>
              </a:rPr>
              <a:t>Welche Eingabehilfen am Handy oder Tablet kennt ihr?</a:t>
            </a:r>
          </a:p>
          <a:p>
            <a:pPr marL="51480" indent="0">
              <a:lnSpc>
                <a:spcPct val="100000"/>
              </a:lnSpc>
              <a:spcBef>
                <a:spcPts val="374"/>
              </a:spcBef>
              <a:buClr>
                <a:srgbClr val="00539F"/>
              </a:buClr>
              <a:buNone/>
              <a:tabLst>
                <a:tab pos="189720" algn="l"/>
              </a:tabLst>
            </a:pPr>
            <a:endParaRPr lang="de-DE" sz="800" b="1" spc="-7" dirty="0">
              <a:solidFill>
                <a:srgbClr val="000000"/>
              </a:solidFill>
              <a:latin typeface="Latin Modern Math"/>
              <a:cs typeface="Arial" panose="020B0604020202020204" pitchFamily="34" charset="0"/>
            </a:endParaRPr>
          </a:p>
          <a:p>
            <a:pPr marL="189360" indent="-137880">
              <a:lnSpc>
                <a:spcPct val="150000"/>
              </a:lnSpc>
              <a:spcBef>
                <a:spcPts val="374"/>
              </a:spcBef>
              <a:buClr>
                <a:srgbClr val="00539F"/>
              </a:buClr>
              <a:buFont typeface="Arial"/>
              <a:buChar char="•"/>
              <a:tabLst>
                <a:tab pos="189720" algn="l"/>
              </a:tabLst>
            </a:pPr>
            <a:r>
              <a:rPr lang="de-DE" sz="1100" spc="-7" dirty="0">
                <a:solidFill>
                  <a:srgbClr val="000000"/>
                </a:solidFill>
                <a:latin typeface="Latin Modern Math"/>
                <a:cs typeface="Arial" panose="020B0604020202020204" pitchFamily="34" charset="0"/>
              </a:rPr>
              <a:t>Autokorrektur</a:t>
            </a:r>
          </a:p>
          <a:p>
            <a:pPr marL="51480" indent="0">
              <a:lnSpc>
                <a:spcPct val="150000"/>
              </a:lnSpc>
              <a:spcBef>
                <a:spcPts val="374"/>
              </a:spcBef>
              <a:buClr>
                <a:srgbClr val="00539F"/>
              </a:buClr>
              <a:buNone/>
              <a:tabLst>
                <a:tab pos="189720" algn="l"/>
              </a:tabLst>
            </a:pPr>
            <a:endParaRPr lang="de-DE" sz="1100" spc="-7" dirty="0">
              <a:solidFill>
                <a:srgbClr val="000000"/>
              </a:solidFill>
              <a:latin typeface="Latin Modern Math"/>
              <a:cs typeface="Arial" panose="020B0604020202020204" pitchFamily="34" charset="0"/>
            </a:endParaRPr>
          </a:p>
          <a:p>
            <a:pPr marL="51480" indent="0">
              <a:lnSpc>
                <a:spcPct val="150000"/>
              </a:lnSpc>
              <a:spcBef>
                <a:spcPts val="374"/>
              </a:spcBef>
              <a:buClr>
                <a:srgbClr val="00539F"/>
              </a:buClr>
              <a:buNone/>
              <a:tabLst>
                <a:tab pos="189720" algn="l"/>
              </a:tabLst>
            </a:pPr>
            <a:endParaRPr lang="de-DE" sz="1100" spc="-7" dirty="0">
              <a:solidFill>
                <a:srgbClr val="000000"/>
              </a:solidFill>
              <a:latin typeface="Latin Modern Math"/>
              <a:cs typeface="Arial" panose="020B0604020202020204" pitchFamily="34" charset="0"/>
            </a:endParaRPr>
          </a:p>
          <a:p>
            <a:pPr marL="189360" indent="-137880">
              <a:lnSpc>
                <a:spcPct val="150000"/>
              </a:lnSpc>
              <a:spcBef>
                <a:spcPts val="374"/>
              </a:spcBef>
              <a:buClr>
                <a:srgbClr val="00539F"/>
              </a:buClr>
              <a:buFont typeface="Arial"/>
              <a:buChar char="•"/>
              <a:tabLst>
                <a:tab pos="189720" algn="l"/>
              </a:tabLst>
            </a:pPr>
            <a:r>
              <a:rPr lang="de-DE" sz="1100" spc="-7" dirty="0">
                <a:solidFill>
                  <a:srgbClr val="000000"/>
                </a:solidFill>
                <a:latin typeface="Latin Modern Math"/>
                <a:cs typeface="Arial" panose="020B0604020202020204" pitchFamily="34" charset="0"/>
              </a:rPr>
              <a:t>Wortvervollständigung</a:t>
            </a:r>
            <a:br>
              <a:rPr lang="de-DE" sz="1100" spc="-7" dirty="0">
                <a:solidFill>
                  <a:srgbClr val="000000"/>
                </a:solidFill>
                <a:latin typeface="Latin Modern Math"/>
                <a:cs typeface="Arial" panose="020B0604020202020204" pitchFamily="34" charset="0"/>
              </a:rPr>
            </a:br>
            <a:endParaRPr lang="de-DE" sz="1100" spc="-7" dirty="0">
              <a:solidFill>
                <a:srgbClr val="000000"/>
              </a:solidFill>
              <a:latin typeface="Latin Modern Math"/>
              <a:cs typeface="Arial" panose="020B0604020202020204" pitchFamily="34" charset="0"/>
            </a:endParaRPr>
          </a:p>
          <a:p>
            <a:pPr marL="189360" indent="-137880">
              <a:lnSpc>
                <a:spcPct val="150000"/>
              </a:lnSpc>
              <a:spcBef>
                <a:spcPts val="374"/>
              </a:spcBef>
              <a:buClr>
                <a:srgbClr val="00539F"/>
              </a:buClr>
              <a:buFont typeface="Arial"/>
              <a:buChar char="•"/>
              <a:tabLst>
                <a:tab pos="189720" algn="l"/>
              </a:tabLst>
            </a:pPr>
            <a:endParaRPr lang="de-DE" sz="1100" spc="-7" dirty="0">
              <a:solidFill>
                <a:srgbClr val="000000"/>
              </a:solidFill>
              <a:latin typeface="Latin Modern Math"/>
              <a:cs typeface="Arial" panose="020B0604020202020204" pitchFamily="34" charset="0"/>
            </a:endParaRPr>
          </a:p>
          <a:p>
            <a:pPr marL="189360" indent="-137880">
              <a:lnSpc>
                <a:spcPct val="150000"/>
              </a:lnSpc>
              <a:spcBef>
                <a:spcPts val="374"/>
              </a:spcBef>
              <a:buClr>
                <a:srgbClr val="00539F"/>
              </a:buClr>
              <a:buFont typeface="Arial"/>
              <a:buChar char="•"/>
              <a:tabLst>
                <a:tab pos="189720" algn="l"/>
              </a:tabLst>
            </a:pPr>
            <a:r>
              <a:rPr lang="de-DE" sz="1100" spc="-7" dirty="0">
                <a:solidFill>
                  <a:srgbClr val="000000"/>
                </a:solidFill>
                <a:latin typeface="Latin Modern Math"/>
                <a:cs typeface="Arial" panose="020B0604020202020204" pitchFamily="34" charset="0"/>
              </a:rPr>
              <a:t>Wortvorschläge</a:t>
            </a:r>
          </a:p>
        </p:txBody>
      </p:sp>
      <p:pic>
        <p:nvPicPr>
          <p:cNvPr id="3" name="Grafik 2">
            <a:extLst>
              <a:ext uri="{FF2B5EF4-FFF2-40B4-BE49-F238E27FC236}">
                <a16:creationId xmlns:a16="http://schemas.microsoft.com/office/drawing/2014/main" id="{E52FF22D-6938-4ABA-98D8-436CB2C86B2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61812" y="871925"/>
            <a:ext cx="2720416" cy="633590"/>
          </a:xfrm>
          <a:prstGeom prst="rect">
            <a:avLst/>
          </a:prstGeom>
        </p:spPr>
      </p:pic>
      <p:pic>
        <p:nvPicPr>
          <p:cNvPr id="5" name="Grafik 4">
            <a:extLst>
              <a:ext uri="{FF2B5EF4-FFF2-40B4-BE49-F238E27FC236}">
                <a16:creationId xmlns:a16="http://schemas.microsoft.com/office/drawing/2014/main" id="{050C7A4A-6AFF-4A65-A527-164EC3DF755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861811" y="1715764"/>
            <a:ext cx="2720417" cy="667463"/>
          </a:xfrm>
          <a:prstGeom prst="rect">
            <a:avLst/>
          </a:prstGeom>
        </p:spPr>
      </p:pic>
      <p:pic>
        <p:nvPicPr>
          <p:cNvPr id="7" name="Grafik 6">
            <a:extLst>
              <a:ext uri="{FF2B5EF4-FFF2-40B4-BE49-F238E27FC236}">
                <a16:creationId xmlns:a16="http://schemas.microsoft.com/office/drawing/2014/main" id="{2FD237DD-1E3C-475F-A393-AAFBF1FAE3A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861812" y="2578125"/>
            <a:ext cx="2723236" cy="658031"/>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
                                            <p:txEl>
                                              <p:pRg st="7" end="7"/>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0">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 name="CustomShape 1"/>
          <p:cNvSpPr/>
          <p:nvPr/>
        </p:nvSpPr>
        <p:spPr>
          <a:xfrm>
            <a:off x="95400" y="79920"/>
            <a:ext cx="4044240" cy="227803"/>
          </a:xfrm>
          <a:prstGeom prst="rect">
            <a:avLst/>
          </a:prstGeom>
          <a:noFill/>
          <a:ln>
            <a:noFill/>
          </a:ln>
        </p:spPr>
        <p:style>
          <a:lnRef idx="0">
            <a:scrgbClr r="0" g="0" b="0"/>
          </a:lnRef>
          <a:fillRef idx="0">
            <a:scrgbClr r="0" g="0" b="0"/>
          </a:fillRef>
          <a:effectRef idx="0">
            <a:scrgbClr r="0" g="0" b="0"/>
          </a:effectRef>
          <a:fontRef idx="minor"/>
        </p:style>
        <p:txBody>
          <a:bodyPr lIns="0" tIns="12240" rIns="0" bIns="0">
            <a:spAutoFit/>
          </a:bodyPr>
          <a:lstStyle/>
          <a:p>
            <a:pPr marL="12600">
              <a:lnSpc>
                <a:spcPct val="100000"/>
              </a:lnSpc>
              <a:spcBef>
                <a:spcPts val="96"/>
              </a:spcBef>
            </a:pPr>
            <a:r>
              <a:rPr lang="de-DE" sz="1400" b="0" strike="noStrike" spc="-35" dirty="0">
                <a:solidFill>
                  <a:srgbClr val="00539F"/>
                </a:solidFill>
                <a:latin typeface="Latin Modern Math"/>
                <a:ea typeface="DejaVu Sans"/>
              </a:rPr>
              <a:t>Wozu Wortvorschläge?</a:t>
            </a:r>
            <a:endParaRPr lang="de-DE" sz="1400" b="0" strike="noStrike" spc="-1" dirty="0">
              <a:latin typeface="Arial"/>
            </a:endParaRPr>
          </a:p>
        </p:txBody>
      </p:sp>
      <p:sp>
        <p:nvSpPr>
          <p:cNvPr id="9" name="CustomShape 6">
            <a:extLst>
              <a:ext uri="{FF2B5EF4-FFF2-40B4-BE49-F238E27FC236}">
                <a16:creationId xmlns:a16="http://schemas.microsoft.com/office/drawing/2014/main" id="{5B18DC7F-F99E-1511-2D24-7697587E3A34}"/>
              </a:ext>
            </a:extLst>
          </p:cNvPr>
          <p:cNvSpPr/>
          <p:nvPr/>
        </p:nvSpPr>
        <p:spPr>
          <a:xfrm>
            <a:off x="432000" y="504000"/>
            <a:ext cx="3887280" cy="13694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oAutofit/>
          </a:bodyPr>
          <a:lstStyle/>
          <a:p>
            <a:pPr marL="279360" indent="-1089000">
              <a:lnSpc>
                <a:spcPct val="100000"/>
              </a:lnSpc>
              <a:spcBef>
                <a:spcPts val="6"/>
              </a:spcBef>
              <a:tabLst>
                <a:tab pos="0" algn="l"/>
              </a:tabLst>
            </a:pPr>
            <a:endParaRPr lang="de-DE" sz="1050" spc="-1" dirty="0"/>
          </a:p>
        </p:txBody>
      </p:sp>
      <p:sp>
        <p:nvSpPr>
          <p:cNvPr id="10" name="Untertitel 2">
            <a:extLst>
              <a:ext uri="{FF2B5EF4-FFF2-40B4-BE49-F238E27FC236}">
                <a16:creationId xmlns:a16="http://schemas.microsoft.com/office/drawing/2014/main" id="{0550847E-206A-F1A7-4406-4D6655315AF8}"/>
              </a:ext>
            </a:extLst>
          </p:cNvPr>
          <p:cNvSpPr txBox="1">
            <a:spLocks/>
          </p:cNvSpPr>
          <p:nvPr/>
        </p:nvSpPr>
        <p:spPr bwMode="auto">
          <a:xfrm>
            <a:off x="57600" y="751561"/>
            <a:ext cx="4460400" cy="225188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anchor="t" anchorCtr="0" compatLnSpc="1">
            <a:prstTxWarp prst="textNoShape">
              <a:avLst/>
            </a:prstTxWarp>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89360" indent="-137880">
              <a:lnSpc>
                <a:spcPct val="100000"/>
              </a:lnSpc>
              <a:spcBef>
                <a:spcPts val="374"/>
              </a:spcBef>
              <a:buClr>
                <a:srgbClr val="00539F"/>
              </a:buClr>
              <a:buFont typeface="Arial"/>
              <a:buChar char="•"/>
              <a:tabLst>
                <a:tab pos="189720" algn="l"/>
              </a:tabLst>
            </a:pPr>
            <a:r>
              <a:rPr lang="de-DE" sz="1100" spc="-7" dirty="0">
                <a:solidFill>
                  <a:srgbClr val="000000"/>
                </a:solidFill>
                <a:latin typeface="Latin Modern Math"/>
                <a:cs typeface="Arial" panose="020B0604020202020204" pitchFamily="34" charset="0"/>
              </a:rPr>
              <a:t>als </a:t>
            </a:r>
            <a:r>
              <a:rPr lang="de-DE" sz="1100" b="1" spc="-7" dirty="0">
                <a:solidFill>
                  <a:srgbClr val="000000"/>
                </a:solidFill>
                <a:latin typeface="Latin Modern Math"/>
                <a:cs typeface="Arial" panose="020B0604020202020204" pitchFamily="34" charset="0"/>
              </a:rPr>
              <a:t>Eingabehilfe</a:t>
            </a:r>
            <a:r>
              <a:rPr lang="de-DE" sz="1100" spc="-7" dirty="0">
                <a:solidFill>
                  <a:srgbClr val="000000"/>
                </a:solidFill>
                <a:latin typeface="Latin Modern Math"/>
                <a:cs typeface="Arial" panose="020B0604020202020204" pitchFamily="34" charset="0"/>
              </a:rPr>
              <a:t> beim Smartphone oder bei der Suchanfrage im Webbrowser</a:t>
            </a:r>
          </a:p>
          <a:p>
            <a:pPr marL="646560" lvl="1" indent="-137880">
              <a:lnSpc>
                <a:spcPct val="100000"/>
              </a:lnSpc>
              <a:spcBef>
                <a:spcPts val="374"/>
              </a:spcBef>
              <a:buClr>
                <a:srgbClr val="00539F"/>
              </a:buClr>
              <a:buFont typeface="Arial"/>
              <a:buChar char="•"/>
              <a:tabLst>
                <a:tab pos="189720" algn="l"/>
              </a:tabLst>
            </a:pPr>
            <a:r>
              <a:rPr lang="de-DE" sz="1100" spc="-7" dirty="0">
                <a:solidFill>
                  <a:srgbClr val="000000"/>
                </a:solidFill>
                <a:latin typeface="Latin Modern Math"/>
                <a:cs typeface="Arial" panose="020B0604020202020204" pitchFamily="34" charset="0"/>
              </a:rPr>
              <a:t>Weniger Zeit beim Tippen</a:t>
            </a:r>
          </a:p>
          <a:p>
            <a:pPr marL="646560" lvl="1" indent="-137880">
              <a:lnSpc>
                <a:spcPct val="100000"/>
              </a:lnSpc>
              <a:spcBef>
                <a:spcPts val="374"/>
              </a:spcBef>
              <a:buClr>
                <a:srgbClr val="00539F"/>
              </a:buClr>
              <a:buFont typeface="Arial"/>
              <a:buChar char="•"/>
              <a:tabLst>
                <a:tab pos="189720" algn="l"/>
              </a:tabLst>
            </a:pPr>
            <a:r>
              <a:rPr lang="de-DE" sz="1100" spc="-7" dirty="0">
                <a:solidFill>
                  <a:srgbClr val="000000"/>
                </a:solidFill>
                <a:latin typeface="Latin Modern Math"/>
                <a:cs typeface="Arial" panose="020B0604020202020204" pitchFamily="34" charset="0"/>
              </a:rPr>
              <a:t>Weniger Fehler beim Tippen</a:t>
            </a:r>
          </a:p>
          <a:p>
            <a:pPr marL="189360" indent="-137880">
              <a:lnSpc>
                <a:spcPct val="100000"/>
              </a:lnSpc>
              <a:spcBef>
                <a:spcPts val="374"/>
              </a:spcBef>
              <a:buClr>
                <a:srgbClr val="00539F"/>
              </a:buClr>
              <a:buFont typeface="Arial"/>
              <a:buChar char="•"/>
              <a:tabLst>
                <a:tab pos="189720" algn="l"/>
              </a:tabLst>
            </a:pPr>
            <a:r>
              <a:rPr lang="de-DE" sz="1100" spc="-7" dirty="0">
                <a:solidFill>
                  <a:srgbClr val="000000"/>
                </a:solidFill>
                <a:latin typeface="Latin Modern Math"/>
                <a:cs typeface="Arial" panose="020B0604020202020204" pitchFamily="34" charset="0"/>
              </a:rPr>
              <a:t>für die Spracherkennung</a:t>
            </a:r>
          </a:p>
          <a:p>
            <a:pPr marL="189360" indent="-137880">
              <a:lnSpc>
                <a:spcPct val="100000"/>
              </a:lnSpc>
              <a:spcBef>
                <a:spcPts val="374"/>
              </a:spcBef>
              <a:buClr>
                <a:srgbClr val="00539F"/>
              </a:buClr>
              <a:buFont typeface="Arial"/>
              <a:buChar char="•"/>
              <a:tabLst>
                <a:tab pos="189720" algn="l"/>
              </a:tabLst>
            </a:pPr>
            <a:r>
              <a:rPr lang="de-DE" sz="1100" spc="-7" dirty="0">
                <a:solidFill>
                  <a:srgbClr val="000000"/>
                </a:solidFill>
                <a:latin typeface="Latin Modern Math"/>
                <a:cs typeface="Arial" panose="020B0604020202020204" pitchFamily="34" charset="0"/>
              </a:rPr>
              <a:t>für die Schriftenerkennung</a:t>
            </a:r>
          </a:p>
          <a:p>
            <a:pPr marL="189360" indent="-137880">
              <a:lnSpc>
                <a:spcPct val="100000"/>
              </a:lnSpc>
              <a:spcBef>
                <a:spcPts val="374"/>
              </a:spcBef>
              <a:buClr>
                <a:srgbClr val="00539F"/>
              </a:buClr>
              <a:buFont typeface="Arial"/>
              <a:buChar char="•"/>
              <a:tabLst>
                <a:tab pos="189720" algn="l"/>
              </a:tabLst>
            </a:pPr>
            <a:r>
              <a:rPr lang="de-DE" sz="1100" spc="-7" dirty="0">
                <a:solidFill>
                  <a:srgbClr val="000000"/>
                </a:solidFill>
                <a:latin typeface="Latin Modern Math"/>
                <a:cs typeface="Arial" panose="020B0604020202020204" pitchFamily="34" charset="0"/>
              </a:rPr>
              <a:t>für das maschinelle Übersetzen</a:t>
            </a:r>
          </a:p>
          <a:p>
            <a:pPr marL="189360" indent="-137880">
              <a:lnSpc>
                <a:spcPct val="100000"/>
              </a:lnSpc>
              <a:spcBef>
                <a:spcPts val="374"/>
              </a:spcBef>
              <a:buClr>
                <a:srgbClr val="00539F"/>
              </a:buClr>
              <a:buFont typeface="Arial"/>
              <a:buChar char="•"/>
              <a:tabLst>
                <a:tab pos="189720" algn="l"/>
              </a:tabLst>
            </a:pPr>
            <a:r>
              <a:rPr lang="de-DE" sz="1100" spc="-7" dirty="0">
                <a:solidFill>
                  <a:srgbClr val="000000"/>
                </a:solidFill>
                <a:latin typeface="Latin Modern Math"/>
                <a:cs typeface="Arial" panose="020B0604020202020204" pitchFamily="34" charset="0"/>
              </a:rPr>
              <a:t>für Chat Bots</a:t>
            </a:r>
          </a:p>
          <a:p>
            <a:pPr marL="189360" indent="-137880">
              <a:lnSpc>
                <a:spcPct val="100000"/>
              </a:lnSpc>
              <a:spcBef>
                <a:spcPts val="374"/>
              </a:spcBef>
              <a:buClr>
                <a:srgbClr val="00539F"/>
              </a:buClr>
              <a:buFont typeface="Arial"/>
              <a:buChar char="•"/>
              <a:tabLst>
                <a:tab pos="189720" algn="l"/>
              </a:tabLst>
            </a:pPr>
            <a:r>
              <a:rPr lang="de-DE" sz="1100" spc="-7" dirty="0">
                <a:solidFill>
                  <a:srgbClr val="000000"/>
                </a:solidFill>
                <a:latin typeface="Latin Modern Math"/>
                <a:cs typeface="Arial" panose="020B0604020202020204" pitchFamily="34" charset="0"/>
              </a:rPr>
              <a:t>Assistenzsystem für Menschen mit verbalen und motorischen Schwächen</a:t>
            </a:r>
            <a:br>
              <a:rPr lang="de-DE" sz="1100" spc="-7" dirty="0">
                <a:solidFill>
                  <a:srgbClr val="000000"/>
                </a:solidFill>
                <a:latin typeface="Latin Modern Math"/>
                <a:cs typeface="Arial" panose="020B0604020202020204" pitchFamily="34" charset="0"/>
              </a:rPr>
            </a:br>
            <a:endParaRPr lang="de-DE" sz="1100" spc="-7" dirty="0">
              <a:solidFill>
                <a:srgbClr val="000000"/>
              </a:solidFill>
              <a:latin typeface="Latin Modern Math"/>
              <a:cs typeface="Arial" panose="020B0604020202020204" pitchFamily="34" charset="0"/>
            </a:endParaRPr>
          </a:p>
        </p:txBody>
      </p:sp>
    </p:spTree>
    <p:extLst>
      <p:ext uri="{BB962C8B-B14F-4D97-AF65-F5344CB8AC3E}">
        <p14:creationId xmlns:p14="http://schemas.microsoft.com/office/powerpoint/2010/main" val="19557541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0">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0">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0">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0">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 name="CustomShape 1"/>
          <p:cNvSpPr/>
          <p:nvPr/>
        </p:nvSpPr>
        <p:spPr>
          <a:xfrm>
            <a:off x="95400" y="79920"/>
            <a:ext cx="4122360" cy="227803"/>
          </a:xfrm>
          <a:prstGeom prst="rect">
            <a:avLst/>
          </a:prstGeom>
          <a:noFill/>
          <a:ln>
            <a:noFill/>
          </a:ln>
        </p:spPr>
        <p:style>
          <a:lnRef idx="0">
            <a:scrgbClr r="0" g="0" b="0"/>
          </a:lnRef>
          <a:fillRef idx="0">
            <a:scrgbClr r="0" g="0" b="0"/>
          </a:fillRef>
          <a:effectRef idx="0">
            <a:scrgbClr r="0" g="0" b="0"/>
          </a:effectRef>
          <a:fontRef idx="minor"/>
        </p:style>
        <p:txBody>
          <a:bodyPr wrap="square" lIns="0" tIns="12240" rIns="0" bIns="0">
            <a:spAutoFit/>
          </a:bodyPr>
          <a:lstStyle/>
          <a:p>
            <a:pPr marL="12600">
              <a:lnSpc>
                <a:spcPct val="100000"/>
              </a:lnSpc>
              <a:spcBef>
                <a:spcPts val="96"/>
              </a:spcBef>
            </a:pPr>
            <a:r>
              <a:rPr lang="de-DE" sz="1400" b="0" strike="noStrike" spc="-35" dirty="0">
                <a:solidFill>
                  <a:srgbClr val="00539F"/>
                </a:solidFill>
                <a:latin typeface="Latin Modern Math"/>
                <a:ea typeface="DejaVu Sans"/>
              </a:rPr>
              <a:t>Wortvorschläge | ein Beispiel</a:t>
            </a:r>
            <a:endParaRPr lang="de-DE" sz="1400" b="0" strike="noStrike" spc="-1" dirty="0">
              <a:latin typeface="Arial"/>
            </a:endParaRPr>
          </a:p>
        </p:txBody>
      </p:sp>
      <p:sp>
        <p:nvSpPr>
          <p:cNvPr id="17" name="Untertitel 2">
            <a:extLst>
              <a:ext uri="{FF2B5EF4-FFF2-40B4-BE49-F238E27FC236}">
                <a16:creationId xmlns:a16="http://schemas.microsoft.com/office/drawing/2014/main" id="{D536B8D2-D1E5-4F20-9B7E-2FB7B995AA53}"/>
              </a:ext>
            </a:extLst>
          </p:cNvPr>
          <p:cNvSpPr txBox="1">
            <a:spLocks/>
          </p:cNvSpPr>
          <p:nvPr/>
        </p:nvSpPr>
        <p:spPr bwMode="auto">
          <a:xfrm>
            <a:off x="57600" y="974486"/>
            <a:ext cx="4460400" cy="616319"/>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anchor="t" anchorCtr="0" compatLnSpc="1">
            <a:prstTxWarp prst="textNoShape">
              <a:avLst/>
            </a:prstTxWarp>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1480" indent="0" algn="ctr">
              <a:lnSpc>
                <a:spcPct val="100000"/>
              </a:lnSpc>
              <a:spcBef>
                <a:spcPts val="374"/>
              </a:spcBef>
              <a:buClr>
                <a:srgbClr val="00539F"/>
              </a:buClr>
              <a:buNone/>
              <a:tabLst>
                <a:tab pos="189720" algn="l"/>
              </a:tabLst>
            </a:pPr>
            <a:r>
              <a:rPr lang="de-DE" sz="1200" spc="-7" dirty="0">
                <a:solidFill>
                  <a:srgbClr val="000000"/>
                </a:solidFill>
                <a:latin typeface="Arial" panose="020B0604020202020204" pitchFamily="34" charset="0"/>
                <a:cs typeface="Arial" panose="020B0604020202020204" pitchFamily="34" charset="0"/>
              </a:rPr>
              <a:t>Ich  mag  Physik.  Ich  mag  Sport.  Ich  liebe  Mathe.</a:t>
            </a:r>
            <a:br>
              <a:rPr lang="de-DE" sz="1200" spc="-7" dirty="0">
                <a:solidFill>
                  <a:srgbClr val="000000"/>
                </a:solidFill>
                <a:latin typeface="Arial" panose="020B0604020202020204" pitchFamily="34" charset="0"/>
                <a:cs typeface="Arial" panose="020B0604020202020204" pitchFamily="34" charset="0"/>
              </a:rPr>
            </a:br>
            <a:endParaRPr lang="de-DE" sz="1200" spc="-7" dirty="0">
              <a:solidFill>
                <a:srgbClr val="000000"/>
              </a:solidFill>
              <a:latin typeface="Arial" panose="020B0604020202020204" pitchFamily="34" charset="0"/>
              <a:cs typeface="Arial" panose="020B0604020202020204" pitchFamily="34" charset="0"/>
            </a:endParaRPr>
          </a:p>
        </p:txBody>
      </p:sp>
      <p:pic>
        <p:nvPicPr>
          <p:cNvPr id="14" name="Grafik 13">
            <a:extLst>
              <a:ext uri="{FF2B5EF4-FFF2-40B4-BE49-F238E27FC236}">
                <a16:creationId xmlns:a16="http://schemas.microsoft.com/office/drawing/2014/main" id="{D06A5EBD-7457-4D69-A04B-FAF9092E0D4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9224" y="1794343"/>
            <a:ext cx="3613500" cy="754241"/>
          </a:xfrm>
          <a:prstGeom prst="rect">
            <a:avLst/>
          </a:prstGeom>
        </p:spPr>
      </p:pic>
    </p:spTree>
    <p:extLst>
      <p:ext uri="{BB962C8B-B14F-4D97-AF65-F5344CB8AC3E}">
        <p14:creationId xmlns:p14="http://schemas.microsoft.com/office/powerpoint/2010/main" val="7153453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 name="CustomShape 1"/>
          <p:cNvSpPr/>
          <p:nvPr/>
        </p:nvSpPr>
        <p:spPr>
          <a:xfrm>
            <a:off x="95400" y="79920"/>
            <a:ext cx="4122360" cy="227803"/>
          </a:xfrm>
          <a:prstGeom prst="rect">
            <a:avLst/>
          </a:prstGeom>
          <a:noFill/>
          <a:ln>
            <a:noFill/>
          </a:ln>
        </p:spPr>
        <p:style>
          <a:lnRef idx="0">
            <a:scrgbClr r="0" g="0" b="0"/>
          </a:lnRef>
          <a:fillRef idx="0">
            <a:scrgbClr r="0" g="0" b="0"/>
          </a:fillRef>
          <a:effectRef idx="0">
            <a:scrgbClr r="0" g="0" b="0"/>
          </a:effectRef>
          <a:fontRef idx="minor"/>
        </p:style>
        <p:txBody>
          <a:bodyPr wrap="square" lIns="0" tIns="12240" rIns="0" bIns="0">
            <a:spAutoFit/>
          </a:bodyPr>
          <a:lstStyle/>
          <a:p>
            <a:pPr marL="12600">
              <a:lnSpc>
                <a:spcPct val="100000"/>
              </a:lnSpc>
              <a:spcBef>
                <a:spcPts val="96"/>
              </a:spcBef>
            </a:pPr>
            <a:r>
              <a:rPr lang="de-DE" sz="1400" b="0" strike="noStrike" spc="-35" dirty="0">
                <a:solidFill>
                  <a:srgbClr val="00539F"/>
                </a:solidFill>
                <a:latin typeface="Latin Modern Math"/>
                <a:ea typeface="DejaVu Sans"/>
              </a:rPr>
              <a:t>Wortvorschläge | ein Beispiel</a:t>
            </a:r>
            <a:endParaRPr lang="de-DE" sz="1400" b="0" strike="noStrike" spc="-1" dirty="0">
              <a:latin typeface="Arial"/>
            </a:endParaRPr>
          </a:p>
        </p:txBody>
      </p:sp>
      <p:sp>
        <p:nvSpPr>
          <p:cNvPr id="17" name="Untertitel 2">
            <a:extLst>
              <a:ext uri="{FF2B5EF4-FFF2-40B4-BE49-F238E27FC236}">
                <a16:creationId xmlns:a16="http://schemas.microsoft.com/office/drawing/2014/main" id="{D536B8D2-D1E5-4F20-9B7E-2FB7B995AA53}"/>
              </a:ext>
            </a:extLst>
          </p:cNvPr>
          <p:cNvSpPr txBox="1">
            <a:spLocks/>
          </p:cNvSpPr>
          <p:nvPr/>
        </p:nvSpPr>
        <p:spPr bwMode="auto">
          <a:xfrm>
            <a:off x="57600" y="974486"/>
            <a:ext cx="4460400" cy="616319"/>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anchor="t" anchorCtr="0" compatLnSpc="1">
            <a:prstTxWarp prst="textNoShape">
              <a:avLst/>
            </a:prstTxWarp>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1480" indent="0" algn="ctr">
              <a:lnSpc>
                <a:spcPct val="100000"/>
              </a:lnSpc>
              <a:spcBef>
                <a:spcPts val="374"/>
              </a:spcBef>
              <a:buClr>
                <a:srgbClr val="00539F"/>
              </a:buClr>
              <a:buNone/>
              <a:tabLst>
                <a:tab pos="189720" algn="l"/>
              </a:tabLst>
            </a:pPr>
            <a:r>
              <a:rPr lang="de-DE" sz="1200" spc="-7" dirty="0">
                <a:solidFill>
                  <a:srgbClr val="000000"/>
                </a:solidFill>
                <a:latin typeface="Arial" panose="020B0604020202020204" pitchFamily="34" charset="0"/>
                <a:cs typeface="Arial" panose="020B0604020202020204" pitchFamily="34" charset="0"/>
              </a:rPr>
              <a:t>Ich  mag  Physik.  Ich  mag  Sport.  Ich  liebe  Mathe.</a:t>
            </a:r>
            <a:br>
              <a:rPr lang="de-DE" sz="1200" spc="-7" dirty="0">
                <a:solidFill>
                  <a:srgbClr val="000000"/>
                </a:solidFill>
                <a:latin typeface="Arial" panose="020B0604020202020204" pitchFamily="34" charset="0"/>
                <a:cs typeface="Arial" panose="020B0604020202020204" pitchFamily="34" charset="0"/>
              </a:rPr>
            </a:br>
            <a:endParaRPr lang="de-DE" sz="1200" spc="-7" dirty="0">
              <a:solidFill>
                <a:srgbClr val="000000"/>
              </a:solidFill>
              <a:latin typeface="Arial" panose="020B0604020202020204" pitchFamily="34" charset="0"/>
              <a:cs typeface="Arial" panose="020B0604020202020204" pitchFamily="34" charset="0"/>
            </a:endParaRPr>
          </a:p>
        </p:txBody>
      </p:sp>
      <p:sp>
        <p:nvSpPr>
          <p:cNvPr id="12" name="Rechteck: abgerundete Ecken 11">
            <a:extLst>
              <a:ext uri="{FF2B5EF4-FFF2-40B4-BE49-F238E27FC236}">
                <a16:creationId xmlns:a16="http://schemas.microsoft.com/office/drawing/2014/main" id="{FD0F6D9E-1196-4607-A7FE-DD393D59272F}"/>
              </a:ext>
            </a:extLst>
          </p:cNvPr>
          <p:cNvSpPr/>
          <p:nvPr/>
        </p:nvSpPr>
        <p:spPr>
          <a:xfrm>
            <a:off x="541383" y="1013912"/>
            <a:ext cx="237929" cy="227803"/>
          </a:xfrm>
          <a:prstGeom prst="roundRect">
            <a:avLst/>
          </a:prstGeom>
          <a:noFill/>
          <a:ln w="15875">
            <a:solidFill>
              <a:srgbClr val="00539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22" name="Rechteck: abgerundete Ecken 21">
            <a:extLst>
              <a:ext uri="{FF2B5EF4-FFF2-40B4-BE49-F238E27FC236}">
                <a16:creationId xmlns:a16="http://schemas.microsoft.com/office/drawing/2014/main" id="{60458758-0670-4CEE-AAFC-DBA077A86ED9}"/>
              </a:ext>
            </a:extLst>
          </p:cNvPr>
          <p:cNvSpPr/>
          <p:nvPr/>
        </p:nvSpPr>
        <p:spPr>
          <a:xfrm>
            <a:off x="1763388" y="1013911"/>
            <a:ext cx="237929" cy="227803"/>
          </a:xfrm>
          <a:prstGeom prst="roundRect">
            <a:avLst/>
          </a:prstGeom>
          <a:noFill/>
          <a:ln w="15875">
            <a:solidFill>
              <a:srgbClr val="00539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23" name="Rechteck: abgerundete Ecken 22">
            <a:extLst>
              <a:ext uri="{FF2B5EF4-FFF2-40B4-BE49-F238E27FC236}">
                <a16:creationId xmlns:a16="http://schemas.microsoft.com/office/drawing/2014/main" id="{0E3F7FD4-45AB-4ECF-AEDD-C3874A5879C8}"/>
              </a:ext>
            </a:extLst>
          </p:cNvPr>
          <p:cNvSpPr/>
          <p:nvPr/>
        </p:nvSpPr>
        <p:spPr>
          <a:xfrm>
            <a:off x="2917001" y="1013910"/>
            <a:ext cx="237929" cy="227803"/>
          </a:xfrm>
          <a:prstGeom prst="roundRect">
            <a:avLst/>
          </a:prstGeom>
          <a:noFill/>
          <a:ln w="15875">
            <a:solidFill>
              <a:srgbClr val="00539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pic>
        <p:nvPicPr>
          <p:cNvPr id="14" name="Grafik 13">
            <a:extLst>
              <a:ext uri="{FF2B5EF4-FFF2-40B4-BE49-F238E27FC236}">
                <a16:creationId xmlns:a16="http://schemas.microsoft.com/office/drawing/2014/main" id="{D06A5EBD-7457-4D69-A04B-FAF9092E0D4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9224" y="1794343"/>
            <a:ext cx="3613500" cy="754241"/>
          </a:xfrm>
          <a:prstGeom prst="rect">
            <a:avLst/>
          </a:prstGeom>
        </p:spPr>
      </p:pic>
    </p:spTree>
    <p:extLst>
      <p:ext uri="{BB962C8B-B14F-4D97-AF65-F5344CB8AC3E}">
        <p14:creationId xmlns:p14="http://schemas.microsoft.com/office/powerpoint/2010/main" val="21192696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 name="CustomShape 1"/>
          <p:cNvSpPr/>
          <p:nvPr/>
        </p:nvSpPr>
        <p:spPr>
          <a:xfrm>
            <a:off x="95400" y="79920"/>
            <a:ext cx="4122360" cy="227803"/>
          </a:xfrm>
          <a:prstGeom prst="rect">
            <a:avLst/>
          </a:prstGeom>
          <a:noFill/>
          <a:ln>
            <a:noFill/>
          </a:ln>
        </p:spPr>
        <p:style>
          <a:lnRef idx="0">
            <a:scrgbClr r="0" g="0" b="0"/>
          </a:lnRef>
          <a:fillRef idx="0">
            <a:scrgbClr r="0" g="0" b="0"/>
          </a:fillRef>
          <a:effectRef idx="0">
            <a:scrgbClr r="0" g="0" b="0"/>
          </a:effectRef>
          <a:fontRef idx="minor"/>
        </p:style>
        <p:txBody>
          <a:bodyPr wrap="square" lIns="0" tIns="12240" rIns="0" bIns="0">
            <a:spAutoFit/>
          </a:bodyPr>
          <a:lstStyle/>
          <a:p>
            <a:pPr marL="12600">
              <a:lnSpc>
                <a:spcPct val="100000"/>
              </a:lnSpc>
              <a:spcBef>
                <a:spcPts val="96"/>
              </a:spcBef>
            </a:pPr>
            <a:r>
              <a:rPr lang="de-DE" sz="1400" b="0" strike="noStrike" spc="-35" dirty="0">
                <a:solidFill>
                  <a:srgbClr val="00539F"/>
                </a:solidFill>
                <a:latin typeface="Latin Modern Math"/>
                <a:ea typeface="DejaVu Sans"/>
              </a:rPr>
              <a:t>Wortvorschläge | ein Beispiel</a:t>
            </a:r>
            <a:endParaRPr lang="de-DE" sz="1400" b="0" strike="noStrike" spc="-1" dirty="0">
              <a:latin typeface="Arial"/>
            </a:endParaRPr>
          </a:p>
        </p:txBody>
      </p:sp>
      <p:sp>
        <p:nvSpPr>
          <p:cNvPr id="122" name="CustomShape 4"/>
          <p:cNvSpPr/>
          <p:nvPr/>
        </p:nvSpPr>
        <p:spPr>
          <a:xfrm>
            <a:off x="4217760" y="3342240"/>
            <a:ext cx="300240" cy="2028960"/>
          </a:xfrm>
          <a:prstGeom prst="rect">
            <a:avLst/>
          </a:prstGeom>
          <a:noFill/>
          <a:ln>
            <a:noFill/>
          </a:ln>
        </p:spPr>
        <p:style>
          <a:lnRef idx="0">
            <a:scrgbClr r="0" g="0" b="0"/>
          </a:lnRef>
          <a:fillRef idx="0">
            <a:scrgbClr r="0" g="0" b="0"/>
          </a:fillRef>
          <a:effectRef idx="0">
            <a:scrgbClr r="0" g="0" b="0"/>
          </a:effectRef>
          <a:fontRef idx="minor"/>
        </p:style>
        <p:txBody>
          <a:bodyPr lIns="0" tIns="22320" rIns="0" bIns="0">
            <a:noAutofit/>
          </a:bodyPr>
          <a:lstStyle/>
          <a:p>
            <a:pPr marL="12600">
              <a:lnSpc>
                <a:spcPct val="100000"/>
              </a:lnSpc>
              <a:spcBef>
                <a:spcPts val="176"/>
              </a:spcBef>
            </a:pPr>
            <a:r>
              <a:rPr lang="de-DE" sz="500" b="0" strike="noStrike" spc="9" dirty="0">
                <a:solidFill>
                  <a:srgbClr val="FFFFFF"/>
                </a:solidFill>
                <a:latin typeface="Latin Modern Math"/>
              </a:rPr>
              <a:t>| </a:t>
            </a:r>
            <a:r>
              <a:rPr lang="de-DE" sz="500" b="0" strike="noStrike" spc="9" dirty="0">
                <a:solidFill>
                  <a:srgbClr val="FFFFFF"/>
                </a:solidFill>
                <a:latin typeface="Microsoft Sans Serif"/>
              </a:rPr>
              <a:t>  </a:t>
            </a:r>
            <a:r>
              <a:rPr lang="de-DE" sz="500" b="0" strike="noStrike" spc="75" dirty="0">
                <a:solidFill>
                  <a:srgbClr val="FFFFFF"/>
                </a:solidFill>
                <a:latin typeface="Microsoft Sans Serif"/>
              </a:rPr>
              <a:t> </a:t>
            </a:r>
            <a:fld id="{8852C993-2E48-4500-929D-C09904BF8F97}" type="slidenum">
              <a:rPr lang="de-DE" sz="500" b="0" strike="noStrike" spc="15" smtClean="0">
                <a:solidFill>
                  <a:srgbClr val="FFFFFF"/>
                </a:solidFill>
                <a:latin typeface="Latin Modern Math"/>
              </a:rPr>
              <a:t>6</a:t>
            </a:fld>
            <a:endParaRPr lang="de-DE" sz="500" b="0" strike="noStrike" spc="-1" dirty="0">
              <a:latin typeface="Arial"/>
            </a:endParaRPr>
          </a:p>
        </p:txBody>
      </p:sp>
      <p:sp>
        <p:nvSpPr>
          <p:cNvPr id="17" name="Untertitel 2">
            <a:extLst>
              <a:ext uri="{FF2B5EF4-FFF2-40B4-BE49-F238E27FC236}">
                <a16:creationId xmlns:a16="http://schemas.microsoft.com/office/drawing/2014/main" id="{D536B8D2-D1E5-4F20-9B7E-2FB7B995AA53}"/>
              </a:ext>
            </a:extLst>
          </p:cNvPr>
          <p:cNvSpPr txBox="1">
            <a:spLocks/>
          </p:cNvSpPr>
          <p:nvPr/>
        </p:nvSpPr>
        <p:spPr bwMode="auto">
          <a:xfrm>
            <a:off x="57600" y="974486"/>
            <a:ext cx="4460400" cy="616319"/>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anchor="t" anchorCtr="0" compatLnSpc="1">
            <a:prstTxWarp prst="textNoShape">
              <a:avLst/>
            </a:prstTxWarp>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1480" indent="0" algn="ctr">
              <a:lnSpc>
                <a:spcPct val="100000"/>
              </a:lnSpc>
              <a:spcBef>
                <a:spcPts val="374"/>
              </a:spcBef>
              <a:buClr>
                <a:srgbClr val="00539F"/>
              </a:buClr>
              <a:buNone/>
              <a:tabLst>
                <a:tab pos="189720" algn="l"/>
              </a:tabLst>
            </a:pPr>
            <a:r>
              <a:rPr lang="de-DE" sz="1200" spc="-7" dirty="0">
                <a:solidFill>
                  <a:srgbClr val="000000"/>
                </a:solidFill>
                <a:latin typeface="Arial" panose="020B0604020202020204" pitchFamily="34" charset="0"/>
                <a:cs typeface="Arial" panose="020B0604020202020204" pitchFamily="34" charset="0"/>
              </a:rPr>
              <a:t>Ich  mag  Physik.  Ich  mag  Sport.  Ich  liebe  Mathe.</a:t>
            </a:r>
            <a:br>
              <a:rPr lang="de-DE" sz="1200" spc="-7" dirty="0">
                <a:solidFill>
                  <a:srgbClr val="000000"/>
                </a:solidFill>
                <a:latin typeface="Arial" panose="020B0604020202020204" pitchFamily="34" charset="0"/>
                <a:cs typeface="Arial" panose="020B0604020202020204" pitchFamily="34" charset="0"/>
              </a:rPr>
            </a:br>
            <a:endParaRPr lang="de-DE" sz="1200" spc="-7" dirty="0">
              <a:solidFill>
                <a:srgbClr val="000000"/>
              </a:solidFill>
              <a:latin typeface="Arial" panose="020B0604020202020204" pitchFamily="34" charset="0"/>
              <a:cs typeface="Arial" panose="020B0604020202020204" pitchFamily="34" charset="0"/>
            </a:endParaRPr>
          </a:p>
        </p:txBody>
      </p:sp>
      <p:sp>
        <p:nvSpPr>
          <p:cNvPr id="12" name="Rechteck: abgerundete Ecken 11">
            <a:extLst>
              <a:ext uri="{FF2B5EF4-FFF2-40B4-BE49-F238E27FC236}">
                <a16:creationId xmlns:a16="http://schemas.microsoft.com/office/drawing/2014/main" id="{FD0F6D9E-1196-4607-A7FE-DD393D59272F}"/>
              </a:ext>
            </a:extLst>
          </p:cNvPr>
          <p:cNvSpPr/>
          <p:nvPr/>
        </p:nvSpPr>
        <p:spPr>
          <a:xfrm>
            <a:off x="541383" y="1013912"/>
            <a:ext cx="237929" cy="227803"/>
          </a:xfrm>
          <a:prstGeom prst="roundRect">
            <a:avLst/>
          </a:prstGeom>
          <a:noFill/>
          <a:ln w="15875">
            <a:solidFill>
              <a:srgbClr val="00539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9" name="Rechteck: abgerundete Ecken 18">
            <a:extLst>
              <a:ext uri="{FF2B5EF4-FFF2-40B4-BE49-F238E27FC236}">
                <a16:creationId xmlns:a16="http://schemas.microsoft.com/office/drawing/2014/main" id="{A4A173C6-7A35-4467-9539-0800BC1E159F}"/>
              </a:ext>
            </a:extLst>
          </p:cNvPr>
          <p:cNvSpPr/>
          <p:nvPr/>
        </p:nvSpPr>
        <p:spPr>
          <a:xfrm>
            <a:off x="820878" y="1013912"/>
            <a:ext cx="327927" cy="227803"/>
          </a:xfrm>
          <a:prstGeom prst="roundRect">
            <a:avLst/>
          </a:prstGeom>
          <a:noFill/>
          <a:ln w="158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22" name="Rechteck: abgerundete Ecken 21">
            <a:extLst>
              <a:ext uri="{FF2B5EF4-FFF2-40B4-BE49-F238E27FC236}">
                <a16:creationId xmlns:a16="http://schemas.microsoft.com/office/drawing/2014/main" id="{60458758-0670-4CEE-AAFC-DBA077A86ED9}"/>
              </a:ext>
            </a:extLst>
          </p:cNvPr>
          <p:cNvSpPr/>
          <p:nvPr/>
        </p:nvSpPr>
        <p:spPr>
          <a:xfrm>
            <a:off x="1763388" y="1013911"/>
            <a:ext cx="237929" cy="227803"/>
          </a:xfrm>
          <a:prstGeom prst="roundRect">
            <a:avLst/>
          </a:prstGeom>
          <a:noFill/>
          <a:ln w="15875">
            <a:solidFill>
              <a:srgbClr val="00539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23" name="Rechteck: abgerundete Ecken 22">
            <a:extLst>
              <a:ext uri="{FF2B5EF4-FFF2-40B4-BE49-F238E27FC236}">
                <a16:creationId xmlns:a16="http://schemas.microsoft.com/office/drawing/2014/main" id="{0E3F7FD4-45AB-4ECF-AEDD-C3874A5879C8}"/>
              </a:ext>
            </a:extLst>
          </p:cNvPr>
          <p:cNvSpPr/>
          <p:nvPr/>
        </p:nvSpPr>
        <p:spPr>
          <a:xfrm>
            <a:off x="2917001" y="1013910"/>
            <a:ext cx="237929" cy="227803"/>
          </a:xfrm>
          <a:prstGeom prst="roundRect">
            <a:avLst/>
          </a:prstGeom>
          <a:noFill/>
          <a:ln w="15875">
            <a:solidFill>
              <a:srgbClr val="00539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25" name="Rechteck: abgerundete Ecken 24">
            <a:extLst>
              <a:ext uri="{FF2B5EF4-FFF2-40B4-BE49-F238E27FC236}">
                <a16:creationId xmlns:a16="http://schemas.microsoft.com/office/drawing/2014/main" id="{3D0F83D7-7BA6-427D-A010-87552559ECEE}"/>
              </a:ext>
            </a:extLst>
          </p:cNvPr>
          <p:cNvSpPr/>
          <p:nvPr/>
        </p:nvSpPr>
        <p:spPr>
          <a:xfrm>
            <a:off x="2048047" y="1013909"/>
            <a:ext cx="327927" cy="227803"/>
          </a:xfrm>
          <a:prstGeom prst="roundRect">
            <a:avLst/>
          </a:prstGeom>
          <a:noFill/>
          <a:ln w="158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26" name="Rechteck: abgerundete Ecken 25">
            <a:extLst>
              <a:ext uri="{FF2B5EF4-FFF2-40B4-BE49-F238E27FC236}">
                <a16:creationId xmlns:a16="http://schemas.microsoft.com/office/drawing/2014/main" id="{14A21481-DE50-4DC5-BD00-B9F9B4449D72}"/>
              </a:ext>
            </a:extLst>
          </p:cNvPr>
          <p:cNvSpPr/>
          <p:nvPr/>
        </p:nvSpPr>
        <p:spPr>
          <a:xfrm>
            <a:off x="3184314" y="1013909"/>
            <a:ext cx="369381" cy="230187"/>
          </a:xfrm>
          <a:prstGeom prst="roundRect">
            <a:avLst/>
          </a:prstGeom>
          <a:noFill/>
          <a:ln w="158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pic>
        <p:nvPicPr>
          <p:cNvPr id="14" name="Grafik 13">
            <a:extLst>
              <a:ext uri="{FF2B5EF4-FFF2-40B4-BE49-F238E27FC236}">
                <a16:creationId xmlns:a16="http://schemas.microsoft.com/office/drawing/2014/main" id="{D06A5EBD-7457-4D69-A04B-FAF9092E0D4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9224" y="1794343"/>
            <a:ext cx="3613500" cy="754241"/>
          </a:xfrm>
          <a:prstGeom prst="rect">
            <a:avLst/>
          </a:prstGeom>
        </p:spPr>
      </p:pic>
    </p:spTree>
    <p:extLst>
      <p:ext uri="{BB962C8B-B14F-4D97-AF65-F5344CB8AC3E}">
        <p14:creationId xmlns:p14="http://schemas.microsoft.com/office/powerpoint/2010/main" val="39022641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 name="CustomShape 1"/>
          <p:cNvSpPr/>
          <p:nvPr/>
        </p:nvSpPr>
        <p:spPr>
          <a:xfrm>
            <a:off x="95400" y="79920"/>
            <a:ext cx="4122360" cy="227803"/>
          </a:xfrm>
          <a:prstGeom prst="rect">
            <a:avLst/>
          </a:prstGeom>
          <a:noFill/>
          <a:ln>
            <a:noFill/>
          </a:ln>
        </p:spPr>
        <p:style>
          <a:lnRef idx="0">
            <a:scrgbClr r="0" g="0" b="0"/>
          </a:lnRef>
          <a:fillRef idx="0">
            <a:scrgbClr r="0" g="0" b="0"/>
          </a:fillRef>
          <a:effectRef idx="0">
            <a:scrgbClr r="0" g="0" b="0"/>
          </a:effectRef>
          <a:fontRef idx="minor"/>
        </p:style>
        <p:txBody>
          <a:bodyPr wrap="square" lIns="0" tIns="12240" rIns="0" bIns="0">
            <a:spAutoFit/>
          </a:bodyPr>
          <a:lstStyle/>
          <a:p>
            <a:pPr marL="12600">
              <a:lnSpc>
                <a:spcPct val="100000"/>
              </a:lnSpc>
              <a:spcBef>
                <a:spcPts val="96"/>
              </a:spcBef>
            </a:pPr>
            <a:r>
              <a:rPr lang="de-DE" sz="1400" b="0" strike="noStrike" spc="-35" dirty="0">
                <a:solidFill>
                  <a:srgbClr val="00539F"/>
                </a:solidFill>
                <a:latin typeface="Latin Modern Math"/>
                <a:ea typeface="DejaVu Sans"/>
              </a:rPr>
              <a:t>Wortvorschläge | ein Beispiel</a:t>
            </a:r>
            <a:endParaRPr lang="de-DE" sz="1400" b="0" strike="noStrike" spc="-1" dirty="0">
              <a:latin typeface="Arial"/>
            </a:endParaRPr>
          </a:p>
        </p:txBody>
      </p:sp>
      <p:sp>
        <p:nvSpPr>
          <p:cNvPr id="122" name="CustomShape 4"/>
          <p:cNvSpPr/>
          <p:nvPr/>
        </p:nvSpPr>
        <p:spPr>
          <a:xfrm>
            <a:off x="4217760" y="3342240"/>
            <a:ext cx="300240" cy="2028960"/>
          </a:xfrm>
          <a:prstGeom prst="rect">
            <a:avLst/>
          </a:prstGeom>
          <a:noFill/>
          <a:ln>
            <a:noFill/>
          </a:ln>
        </p:spPr>
        <p:style>
          <a:lnRef idx="0">
            <a:scrgbClr r="0" g="0" b="0"/>
          </a:lnRef>
          <a:fillRef idx="0">
            <a:scrgbClr r="0" g="0" b="0"/>
          </a:fillRef>
          <a:effectRef idx="0">
            <a:scrgbClr r="0" g="0" b="0"/>
          </a:effectRef>
          <a:fontRef idx="minor"/>
        </p:style>
        <p:txBody>
          <a:bodyPr lIns="0" tIns="22320" rIns="0" bIns="0">
            <a:noAutofit/>
          </a:bodyPr>
          <a:lstStyle/>
          <a:p>
            <a:pPr marL="12600">
              <a:lnSpc>
                <a:spcPct val="100000"/>
              </a:lnSpc>
              <a:spcBef>
                <a:spcPts val="176"/>
              </a:spcBef>
            </a:pPr>
            <a:r>
              <a:rPr lang="de-DE" sz="500" b="0" strike="noStrike" spc="9" dirty="0">
                <a:solidFill>
                  <a:srgbClr val="FFFFFF"/>
                </a:solidFill>
                <a:latin typeface="Latin Modern Math"/>
              </a:rPr>
              <a:t>| </a:t>
            </a:r>
            <a:r>
              <a:rPr lang="de-DE" sz="500" b="0" strike="noStrike" spc="9" dirty="0">
                <a:solidFill>
                  <a:srgbClr val="FFFFFF"/>
                </a:solidFill>
                <a:latin typeface="Microsoft Sans Serif"/>
              </a:rPr>
              <a:t>  </a:t>
            </a:r>
            <a:r>
              <a:rPr lang="de-DE" sz="500" b="0" strike="noStrike" spc="75" dirty="0">
                <a:solidFill>
                  <a:srgbClr val="FFFFFF"/>
                </a:solidFill>
                <a:latin typeface="Microsoft Sans Serif"/>
              </a:rPr>
              <a:t> </a:t>
            </a:r>
            <a:fld id="{8852C993-2E48-4500-929D-C09904BF8F97}" type="slidenum">
              <a:rPr lang="de-DE" sz="500" b="0" strike="noStrike" spc="15" smtClean="0">
                <a:solidFill>
                  <a:srgbClr val="FFFFFF"/>
                </a:solidFill>
                <a:latin typeface="Latin Modern Math"/>
              </a:rPr>
              <a:t>7</a:t>
            </a:fld>
            <a:endParaRPr lang="de-DE" sz="500" b="0" strike="noStrike" spc="-1" dirty="0">
              <a:latin typeface="Arial"/>
            </a:endParaRPr>
          </a:p>
        </p:txBody>
      </p:sp>
      <p:grpSp>
        <p:nvGrpSpPr>
          <p:cNvPr id="4" name="Gruppieren 3">
            <a:extLst>
              <a:ext uri="{FF2B5EF4-FFF2-40B4-BE49-F238E27FC236}">
                <a16:creationId xmlns:a16="http://schemas.microsoft.com/office/drawing/2014/main" id="{2C4BB654-3331-40AC-A621-511526C5E14C}"/>
              </a:ext>
            </a:extLst>
          </p:cNvPr>
          <p:cNvGrpSpPr/>
          <p:nvPr/>
        </p:nvGrpSpPr>
        <p:grpSpPr>
          <a:xfrm>
            <a:off x="57600" y="974486"/>
            <a:ext cx="4460400" cy="616319"/>
            <a:chOff x="57600" y="974486"/>
            <a:chExt cx="4460400" cy="616319"/>
          </a:xfrm>
        </p:grpSpPr>
        <p:sp>
          <p:nvSpPr>
            <p:cNvPr id="17" name="Untertitel 2">
              <a:extLst>
                <a:ext uri="{FF2B5EF4-FFF2-40B4-BE49-F238E27FC236}">
                  <a16:creationId xmlns:a16="http://schemas.microsoft.com/office/drawing/2014/main" id="{D536B8D2-D1E5-4F20-9B7E-2FB7B995AA53}"/>
                </a:ext>
              </a:extLst>
            </p:cNvPr>
            <p:cNvSpPr txBox="1">
              <a:spLocks/>
            </p:cNvSpPr>
            <p:nvPr/>
          </p:nvSpPr>
          <p:spPr bwMode="auto">
            <a:xfrm>
              <a:off x="57600" y="974486"/>
              <a:ext cx="4460400" cy="616319"/>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anchor="t" anchorCtr="0" compatLnSpc="1">
              <a:prstTxWarp prst="textNoShape">
                <a:avLst/>
              </a:prstTxWarp>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1480" indent="0" algn="ctr">
                <a:lnSpc>
                  <a:spcPct val="100000"/>
                </a:lnSpc>
                <a:spcBef>
                  <a:spcPts val="374"/>
                </a:spcBef>
                <a:buClr>
                  <a:srgbClr val="00539F"/>
                </a:buClr>
                <a:buNone/>
                <a:tabLst>
                  <a:tab pos="189720" algn="l"/>
                </a:tabLst>
              </a:pPr>
              <a:r>
                <a:rPr lang="de-DE" sz="1200" spc="-7" dirty="0">
                  <a:solidFill>
                    <a:srgbClr val="000000"/>
                  </a:solidFill>
                  <a:latin typeface="Arial" panose="020B0604020202020204" pitchFamily="34" charset="0"/>
                  <a:cs typeface="Arial" panose="020B0604020202020204" pitchFamily="34" charset="0"/>
                </a:rPr>
                <a:t>Ich  mag  Physik.  Ich  mag  Sport.  Ich  liebe  Mathe.</a:t>
              </a:r>
              <a:br>
                <a:rPr lang="de-DE" sz="1200" spc="-7" dirty="0">
                  <a:solidFill>
                    <a:srgbClr val="000000"/>
                  </a:solidFill>
                  <a:latin typeface="Arial" panose="020B0604020202020204" pitchFamily="34" charset="0"/>
                  <a:cs typeface="Arial" panose="020B0604020202020204" pitchFamily="34" charset="0"/>
                </a:rPr>
              </a:br>
              <a:endParaRPr lang="de-DE" sz="1200" spc="-7" dirty="0">
                <a:solidFill>
                  <a:srgbClr val="000000"/>
                </a:solidFill>
                <a:latin typeface="Arial" panose="020B0604020202020204" pitchFamily="34" charset="0"/>
                <a:cs typeface="Arial" panose="020B0604020202020204" pitchFamily="34" charset="0"/>
              </a:endParaRPr>
            </a:p>
          </p:txBody>
        </p:sp>
        <p:sp>
          <p:nvSpPr>
            <p:cNvPr id="12" name="Rechteck: abgerundete Ecken 11">
              <a:extLst>
                <a:ext uri="{FF2B5EF4-FFF2-40B4-BE49-F238E27FC236}">
                  <a16:creationId xmlns:a16="http://schemas.microsoft.com/office/drawing/2014/main" id="{FD0F6D9E-1196-4607-A7FE-DD393D59272F}"/>
                </a:ext>
              </a:extLst>
            </p:cNvPr>
            <p:cNvSpPr/>
            <p:nvPr/>
          </p:nvSpPr>
          <p:spPr>
            <a:xfrm>
              <a:off x="541383" y="1013912"/>
              <a:ext cx="237929" cy="227803"/>
            </a:xfrm>
            <a:prstGeom prst="roundRect">
              <a:avLst/>
            </a:prstGeom>
            <a:noFill/>
            <a:ln w="15875">
              <a:solidFill>
                <a:srgbClr val="00539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9" name="Rechteck: abgerundete Ecken 18">
              <a:extLst>
                <a:ext uri="{FF2B5EF4-FFF2-40B4-BE49-F238E27FC236}">
                  <a16:creationId xmlns:a16="http://schemas.microsoft.com/office/drawing/2014/main" id="{A4A173C6-7A35-4467-9539-0800BC1E159F}"/>
                </a:ext>
              </a:extLst>
            </p:cNvPr>
            <p:cNvSpPr/>
            <p:nvPr/>
          </p:nvSpPr>
          <p:spPr>
            <a:xfrm>
              <a:off x="820878" y="1013912"/>
              <a:ext cx="327927" cy="227803"/>
            </a:xfrm>
            <a:prstGeom prst="roundRect">
              <a:avLst/>
            </a:prstGeom>
            <a:noFill/>
            <a:ln w="158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22" name="Rechteck: abgerundete Ecken 21">
              <a:extLst>
                <a:ext uri="{FF2B5EF4-FFF2-40B4-BE49-F238E27FC236}">
                  <a16:creationId xmlns:a16="http://schemas.microsoft.com/office/drawing/2014/main" id="{60458758-0670-4CEE-AAFC-DBA077A86ED9}"/>
                </a:ext>
              </a:extLst>
            </p:cNvPr>
            <p:cNvSpPr/>
            <p:nvPr/>
          </p:nvSpPr>
          <p:spPr>
            <a:xfrm>
              <a:off x="1763388" y="1013911"/>
              <a:ext cx="237929" cy="227803"/>
            </a:xfrm>
            <a:prstGeom prst="roundRect">
              <a:avLst/>
            </a:prstGeom>
            <a:noFill/>
            <a:ln w="15875">
              <a:solidFill>
                <a:srgbClr val="00539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23" name="Rechteck: abgerundete Ecken 22">
              <a:extLst>
                <a:ext uri="{FF2B5EF4-FFF2-40B4-BE49-F238E27FC236}">
                  <a16:creationId xmlns:a16="http://schemas.microsoft.com/office/drawing/2014/main" id="{0E3F7FD4-45AB-4ECF-AEDD-C3874A5879C8}"/>
                </a:ext>
              </a:extLst>
            </p:cNvPr>
            <p:cNvSpPr/>
            <p:nvPr/>
          </p:nvSpPr>
          <p:spPr>
            <a:xfrm>
              <a:off x="2917001" y="1013910"/>
              <a:ext cx="237929" cy="227803"/>
            </a:xfrm>
            <a:prstGeom prst="roundRect">
              <a:avLst/>
            </a:prstGeom>
            <a:noFill/>
            <a:ln w="15875">
              <a:solidFill>
                <a:srgbClr val="00539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25" name="Rechteck: abgerundete Ecken 24">
              <a:extLst>
                <a:ext uri="{FF2B5EF4-FFF2-40B4-BE49-F238E27FC236}">
                  <a16:creationId xmlns:a16="http://schemas.microsoft.com/office/drawing/2014/main" id="{3D0F83D7-7BA6-427D-A010-87552559ECEE}"/>
                </a:ext>
              </a:extLst>
            </p:cNvPr>
            <p:cNvSpPr/>
            <p:nvPr/>
          </p:nvSpPr>
          <p:spPr>
            <a:xfrm>
              <a:off x="2048047" y="1013909"/>
              <a:ext cx="327927" cy="227803"/>
            </a:xfrm>
            <a:prstGeom prst="roundRect">
              <a:avLst/>
            </a:prstGeom>
            <a:noFill/>
            <a:ln w="158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26" name="Rechteck: abgerundete Ecken 25">
              <a:extLst>
                <a:ext uri="{FF2B5EF4-FFF2-40B4-BE49-F238E27FC236}">
                  <a16:creationId xmlns:a16="http://schemas.microsoft.com/office/drawing/2014/main" id="{14A21481-DE50-4DC5-BD00-B9F9B4449D72}"/>
                </a:ext>
              </a:extLst>
            </p:cNvPr>
            <p:cNvSpPr/>
            <p:nvPr/>
          </p:nvSpPr>
          <p:spPr>
            <a:xfrm>
              <a:off x="3184314" y="1013909"/>
              <a:ext cx="369381" cy="230187"/>
            </a:xfrm>
            <a:prstGeom prst="roundRect">
              <a:avLst/>
            </a:prstGeom>
            <a:noFill/>
            <a:ln w="158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grpSp>
      <p:pic>
        <p:nvPicPr>
          <p:cNvPr id="3" name="Grafik 2">
            <a:extLst>
              <a:ext uri="{FF2B5EF4-FFF2-40B4-BE49-F238E27FC236}">
                <a16:creationId xmlns:a16="http://schemas.microsoft.com/office/drawing/2014/main" id="{B3872489-19DD-46EF-B82B-98BC80CB2D6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5303" y="1785870"/>
            <a:ext cx="3641341" cy="757179"/>
          </a:xfrm>
          <a:prstGeom prst="rect">
            <a:avLst/>
          </a:prstGeom>
        </p:spPr>
      </p:pic>
    </p:spTree>
    <p:extLst>
      <p:ext uri="{BB962C8B-B14F-4D97-AF65-F5344CB8AC3E}">
        <p14:creationId xmlns:p14="http://schemas.microsoft.com/office/powerpoint/2010/main" val="10253511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 name="CustomShape 1"/>
          <p:cNvSpPr/>
          <p:nvPr/>
        </p:nvSpPr>
        <p:spPr>
          <a:xfrm>
            <a:off x="95400" y="79920"/>
            <a:ext cx="4044240" cy="227803"/>
          </a:xfrm>
          <a:prstGeom prst="rect">
            <a:avLst/>
          </a:prstGeom>
          <a:noFill/>
          <a:ln>
            <a:noFill/>
          </a:ln>
        </p:spPr>
        <p:style>
          <a:lnRef idx="0">
            <a:scrgbClr r="0" g="0" b="0"/>
          </a:lnRef>
          <a:fillRef idx="0">
            <a:scrgbClr r="0" g="0" b="0"/>
          </a:fillRef>
          <a:effectRef idx="0">
            <a:scrgbClr r="0" g="0" b="0"/>
          </a:effectRef>
          <a:fontRef idx="minor"/>
        </p:style>
        <p:txBody>
          <a:bodyPr lIns="0" tIns="12240" rIns="0" bIns="0">
            <a:spAutoFit/>
          </a:bodyPr>
          <a:lstStyle/>
          <a:p>
            <a:pPr marL="12600">
              <a:lnSpc>
                <a:spcPct val="100000"/>
              </a:lnSpc>
              <a:spcBef>
                <a:spcPts val="96"/>
              </a:spcBef>
            </a:pPr>
            <a:r>
              <a:rPr lang="de-DE" sz="1400" b="0" strike="noStrike" spc="-35" dirty="0">
                <a:solidFill>
                  <a:srgbClr val="00539F"/>
                </a:solidFill>
                <a:latin typeface="Latin Modern Math"/>
                <a:ea typeface="DejaVu Sans"/>
              </a:rPr>
              <a:t>Modellierungskreislauf</a:t>
            </a:r>
            <a:endParaRPr lang="de-DE" sz="1400" b="0" strike="noStrike" spc="-1" dirty="0">
              <a:latin typeface="Arial"/>
            </a:endParaRPr>
          </a:p>
        </p:txBody>
      </p:sp>
      <p:sp>
        <p:nvSpPr>
          <p:cNvPr id="9" name="CustomShape 6">
            <a:extLst>
              <a:ext uri="{FF2B5EF4-FFF2-40B4-BE49-F238E27FC236}">
                <a16:creationId xmlns:a16="http://schemas.microsoft.com/office/drawing/2014/main" id="{5B18DC7F-F99E-1511-2D24-7697587E3A34}"/>
              </a:ext>
            </a:extLst>
          </p:cNvPr>
          <p:cNvSpPr/>
          <p:nvPr/>
        </p:nvSpPr>
        <p:spPr>
          <a:xfrm>
            <a:off x="432000" y="504000"/>
            <a:ext cx="3887280" cy="13694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oAutofit/>
          </a:bodyPr>
          <a:lstStyle/>
          <a:p>
            <a:pPr marL="279360" indent="-1089000">
              <a:lnSpc>
                <a:spcPct val="100000"/>
              </a:lnSpc>
              <a:spcBef>
                <a:spcPts val="6"/>
              </a:spcBef>
              <a:tabLst>
                <a:tab pos="0" algn="l"/>
              </a:tabLst>
            </a:pPr>
            <a:endParaRPr lang="de-DE" sz="1050" spc="-1" dirty="0"/>
          </a:p>
        </p:txBody>
      </p:sp>
      <p:sp>
        <p:nvSpPr>
          <p:cNvPr id="12" name="CustomShape 6">
            <a:extLst>
              <a:ext uri="{FF2B5EF4-FFF2-40B4-BE49-F238E27FC236}">
                <a16:creationId xmlns:a16="http://schemas.microsoft.com/office/drawing/2014/main" id="{840CE94A-1162-1D2B-B8E8-1B4F6825320B}"/>
              </a:ext>
            </a:extLst>
          </p:cNvPr>
          <p:cNvSpPr/>
          <p:nvPr/>
        </p:nvSpPr>
        <p:spPr>
          <a:xfrm>
            <a:off x="3266475" y="416348"/>
            <a:ext cx="882720" cy="350280"/>
          </a:xfrm>
          <a:prstGeom prst="rect">
            <a:avLst/>
          </a:prstGeom>
          <a:noFill/>
          <a:ln>
            <a:noFill/>
          </a:ln>
        </p:spPr>
        <p:style>
          <a:lnRef idx="0">
            <a:scrgbClr r="0" g="0" b="0"/>
          </a:lnRef>
          <a:fillRef idx="0">
            <a:scrgbClr r="0" g="0" b="0"/>
          </a:fillRef>
          <a:effectRef idx="0">
            <a:scrgbClr r="0" g="0" b="0"/>
          </a:effectRef>
          <a:fontRef idx="minor"/>
        </p:style>
        <p:txBody>
          <a:bodyPr wrap="square" lIns="0" tIns="19800" rIns="0" bIns="0">
            <a:spAutoFit/>
          </a:bodyPr>
          <a:lstStyle/>
          <a:p>
            <a:pPr marL="175320" indent="-162360">
              <a:lnSpc>
                <a:spcPts val="1301"/>
              </a:lnSpc>
              <a:spcBef>
                <a:spcPts val="156"/>
              </a:spcBef>
              <a:tabLst>
                <a:tab pos="0" algn="l"/>
              </a:tabLst>
            </a:pPr>
            <a:r>
              <a:rPr lang="de-DE" sz="1100" b="1" strike="noStrike" spc="26" dirty="0">
                <a:solidFill>
                  <a:srgbClr val="000000"/>
                </a:solidFill>
                <a:latin typeface="Latin Modern Math"/>
                <a:ea typeface="DejaVu Sans"/>
              </a:rPr>
              <a:t>V</a:t>
            </a:r>
            <a:r>
              <a:rPr lang="de-DE" sz="1100" b="1" strike="noStrike" spc="-41" dirty="0">
                <a:solidFill>
                  <a:srgbClr val="000000"/>
                </a:solidFill>
                <a:latin typeface="Latin Modern Math"/>
                <a:ea typeface="DejaVu Sans"/>
              </a:rPr>
              <a:t>erei</a:t>
            </a:r>
            <a:r>
              <a:rPr lang="de-DE" sz="1100" b="1" strike="noStrike" spc="-32" dirty="0">
                <a:solidFill>
                  <a:srgbClr val="000000"/>
                </a:solidFill>
                <a:latin typeface="Latin Modern Math"/>
                <a:ea typeface="DejaVu Sans"/>
              </a:rPr>
              <a:t>nfach</a:t>
            </a:r>
            <a:r>
              <a:rPr lang="de-DE" sz="1100" b="1" strike="noStrike" spc="-26" dirty="0">
                <a:solidFill>
                  <a:srgbClr val="000000"/>
                </a:solidFill>
                <a:latin typeface="Latin Modern Math"/>
                <a:ea typeface="DejaVu Sans"/>
              </a:rPr>
              <a:t>t</a:t>
            </a:r>
            <a:r>
              <a:rPr lang="de-DE" sz="1100" b="1" strike="noStrike" spc="-80" dirty="0">
                <a:solidFill>
                  <a:srgbClr val="000000"/>
                </a:solidFill>
                <a:latin typeface="Latin Modern Math"/>
                <a:ea typeface="DejaVu Sans"/>
              </a:rPr>
              <a:t>es  </a:t>
            </a:r>
            <a:r>
              <a:rPr lang="de-DE" sz="1100" b="1" strike="noStrike" spc="-41" dirty="0">
                <a:solidFill>
                  <a:srgbClr val="000000"/>
                </a:solidFill>
                <a:latin typeface="Latin Modern Math"/>
                <a:ea typeface="DejaVu Sans"/>
              </a:rPr>
              <a:t>Problem</a:t>
            </a:r>
            <a:endParaRPr lang="de-DE" sz="1100" b="0" strike="noStrike" spc="-1" dirty="0">
              <a:latin typeface="Arial"/>
            </a:endParaRPr>
          </a:p>
        </p:txBody>
      </p:sp>
      <p:grpSp>
        <p:nvGrpSpPr>
          <p:cNvPr id="13" name="Group 7">
            <a:extLst>
              <a:ext uri="{FF2B5EF4-FFF2-40B4-BE49-F238E27FC236}">
                <a16:creationId xmlns:a16="http://schemas.microsoft.com/office/drawing/2014/main" id="{B8917706-A288-279C-42FF-8536A4388DB2}"/>
              </a:ext>
            </a:extLst>
          </p:cNvPr>
          <p:cNvGrpSpPr/>
          <p:nvPr/>
        </p:nvGrpSpPr>
        <p:grpSpPr>
          <a:xfrm>
            <a:off x="2699280" y="680674"/>
            <a:ext cx="327960" cy="51840"/>
            <a:chOff x="2699280" y="768600"/>
            <a:chExt cx="327960" cy="51840"/>
          </a:xfrm>
        </p:grpSpPr>
        <p:sp>
          <p:nvSpPr>
            <p:cNvPr id="14" name="CustomShape 8">
              <a:extLst>
                <a:ext uri="{FF2B5EF4-FFF2-40B4-BE49-F238E27FC236}">
                  <a16:creationId xmlns:a16="http://schemas.microsoft.com/office/drawing/2014/main" id="{38DEB81C-CABA-D797-C4E1-178AFF3BC6AE}"/>
                </a:ext>
              </a:extLst>
            </p:cNvPr>
            <p:cNvSpPr/>
            <p:nvPr/>
          </p:nvSpPr>
          <p:spPr>
            <a:xfrm>
              <a:off x="2699280" y="794880"/>
              <a:ext cx="295200" cy="360"/>
            </a:xfrm>
            <a:custGeom>
              <a:avLst/>
              <a:gdLst/>
              <a:ahLst/>
              <a:cxnLst/>
              <a:rect l="l" t="t" r="r" b="b"/>
              <a:pathLst>
                <a:path w="295910">
                  <a:moveTo>
                    <a:pt x="0" y="0"/>
                  </a:moveTo>
                  <a:lnTo>
                    <a:pt x="295911" y="0"/>
                  </a:lnTo>
                </a:path>
              </a:pathLst>
            </a:custGeom>
            <a:noFill/>
            <a:ln w="10080">
              <a:solidFill>
                <a:srgbClr val="000000"/>
              </a:solidFill>
              <a:round/>
            </a:ln>
          </p:spPr>
          <p:style>
            <a:lnRef idx="0">
              <a:scrgbClr r="0" g="0" b="0"/>
            </a:lnRef>
            <a:fillRef idx="0">
              <a:scrgbClr r="0" g="0" b="0"/>
            </a:fillRef>
            <a:effectRef idx="0">
              <a:scrgbClr r="0" g="0" b="0"/>
            </a:effectRef>
            <a:fontRef idx="minor"/>
          </p:style>
        </p:sp>
        <p:sp>
          <p:nvSpPr>
            <p:cNvPr id="15" name="CustomShape 9">
              <a:extLst>
                <a:ext uri="{FF2B5EF4-FFF2-40B4-BE49-F238E27FC236}">
                  <a16:creationId xmlns:a16="http://schemas.microsoft.com/office/drawing/2014/main" id="{75EA9AD6-CA72-A42F-839E-E9952AA08B48}"/>
                </a:ext>
              </a:extLst>
            </p:cNvPr>
            <p:cNvSpPr/>
            <p:nvPr/>
          </p:nvSpPr>
          <p:spPr>
            <a:xfrm>
              <a:off x="2975400" y="768600"/>
              <a:ext cx="51840" cy="51840"/>
            </a:xfrm>
            <a:custGeom>
              <a:avLst/>
              <a:gdLst/>
              <a:ahLst/>
              <a:cxnLst/>
              <a:rect l="l" t="t" r="r" b="b"/>
              <a:pathLst>
                <a:path w="52705" h="52705">
                  <a:moveTo>
                    <a:pt x="0" y="0"/>
                  </a:moveTo>
                  <a:lnTo>
                    <a:pt x="19737" y="26316"/>
                  </a:lnTo>
                  <a:lnTo>
                    <a:pt x="0" y="52633"/>
                  </a:lnTo>
                  <a:lnTo>
                    <a:pt x="52634" y="26316"/>
                  </a:lnTo>
                  <a:lnTo>
                    <a:pt x="0" y="0"/>
                  </a:lnTo>
                  <a:close/>
                </a:path>
              </a:pathLst>
            </a:custGeom>
            <a:solidFill>
              <a:srgbClr val="000000"/>
            </a:solidFill>
            <a:ln>
              <a:noFill/>
            </a:ln>
          </p:spPr>
          <p:style>
            <a:lnRef idx="0">
              <a:scrgbClr r="0" g="0" b="0"/>
            </a:lnRef>
            <a:fillRef idx="0">
              <a:scrgbClr r="0" g="0" b="0"/>
            </a:fillRef>
            <a:effectRef idx="0">
              <a:scrgbClr r="0" g="0" b="0"/>
            </a:effectRef>
            <a:fontRef idx="minor"/>
          </p:style>
        </p:sp>
      </p:grpSp>
      <p:sp>
        <p:nvSpPr>
          <p:cNvPr id="16" name="CustomShape 10">
            <a:extLst>
              <a:ext uri="{FF2B5EF4-FFF2-40B4-BE49-F238E27FC236}">
                <a16:creationId xmlns:a16="http://schemas.microsoft.com/office/drawing/2014/main" id="{30D9E0AB-F190-5412-C9A8-53C45DE422BB}"/>
              </a:ext>
            </a:extLst>
          </p:cNvPr>
          <p:cNvSpPr/>
          <p:nvPr/>
        </p:nvSpPr>
        <p:spPr>
          <a:xfrm>
            <a:off x="1594326" y="589665"/>
            <a:ext cx="1194840" cy="181637"/>
          </a:xfrm>
          <a:prstGeom prst="rect">
            <a:avLst/>
          </a:prstGeom>
          <a:noFill/>
          <a:ln>
            <a:noFill/>
          </a:ln>
        </p:spPr>
        <p:style>
          <a:lnRef idx="0">
            <a:scrgbClr r="0" g="0" b="0"/>
          </a:lnRef>
          <a:fillRef idx="0">
            <a:scrgbClr r="0" g="0" b="0"/>
          </a:fillRef>
          <a:effectRef idx="0">
            <a:scrgbClr r="0" g="0" b="0"/>
          </a:effectRef>
          <a:fontRef idx="minor"/>
        </p:style>
        <p:txBody>
          <a:bodyPr lIns="0" tIns="12240" rIns="0" bIns="0">
            <a:spAutoFit/>
          </a:bodyPr>
          <a:lstStyle/>
          <a:p>
            <a:pPr marL="38160">
              <a:lnSpc>
                <a:spcPct val="100000"/>
              </a:lnSpc>
              <a:spcBef>
                <a:spcPts val="96"/>
              </a:spcBef>
              <a:tabLst>
                <a:tab pos="423720" algn="l"/>
              </a:tabLst>
            </a:pPr>
            <a:r>
              <a:rPr lang="de-DE" sz="1650" spc="-7" baseline="32000" dirty="0">
                <a:solidFill>
                  <a:srgbClr val="000000"/>
                </a:solidFill>
                <a:uFill>
                  <a:solidFill>
                    <a:srgbClr val="000000"/>
                  </a:solidFill>
                </a:uFill>
                <a:latin typeface="Times New Roman"/>
                <a:ea typeface="DejaVu Sans"/>
              </a:rPr>
              <a:t>	</a:t>
            </a:r>
            <a:r>
              <a:rPr lang="de-DE" sz="1650" b="0" strike="noStrike" spc="-256" baseline="32000" dirty="0">
                <a:solidFill>
                  <a:srgbClr val="000000"/>
                </a:solidFill>
                <a:latin typeface="Times New Roman"/>
                <a:ea typeface="DejaVu Sans"/>
              </a:rPr>
              <a:t> </a:t>
            </a:r>
            <a:r>
              <a:rPr lang="de-DE" sz="1100" b="0" strike="noStrike" spc="-75" dirty="0">
                <a:solidFill>
                  <a:srgbClr val="000000"/>
                </a:solidFill>
                <a:latin typeface="Latin Modern Math"/>
                <a:ea typeface="DejaVu Sans"/>
              </a:rPr>
              <a:t>vereinfachen</a:t>
            </a:r>
            <a:endParaRPr lang="de-DE" sz="1100" b="0" strike="noStrike" spc="-1" dirty="0">
              <a:latin typeface="Arial"/>
            </a:endParaRPr>
          </a:p>
        </p:txBody>
      </p:sp>
      <p:grpSp>
        <p:nvGrpSpPr>
          <p:cNvPr id="17" name="Group 11">
            <a:extLst>
              <a:ext uri="{FF2B5EF4-FFF2-40B4-BE49-F238E27FC236}">
                <a16:creationId xmlns:a16="http://schemas.microsoft.com/office/drawing/2014/main" id="{8F732FA6-1613-F0D2-E4FA-C28E55294B35}"/>
              </a:ext>
            </a:extLst>
          </p:cNvPr>
          <p:cNvGrpSpPr/>
          <p:nvPr/>
        </p:nvGrpSpPr>
        <p:grpSpPr>
          <a:xfrm>
            <a:off x="2699280" y="1872994"/>
            <a:ext cx="1555920" cy="1137600"/>
            <a:chOff x="2699280" y="1960920"/>
            <a:chExt cx="1555920" cy="1137600"/>
          </a:xfrm>
        </p:grpSpPr>
        <p:sp>
          <p:nvSpPr>
            <p:cNvPr id="18" name="CustomShape 12">
              <a:extLst>
                <a:ext uri="{FF2B5EF4-FFF2-40B4-BE49-F238E27FC236}">
                  <a16:creationId xmlns:a16="http://schemas.microsoft.com/office/drawing/2014/main" id="{E3ED11E9-ABCE-7129-89FB-71C5476D3BD0}"/>
                </a:ext>
              </a:extLst>
            </p:cNvPr>
            <p:cNvSpPr/>
            <p:nvPr/>
          </p:nvSpPr>
          <p:spPr>
            <a:xfrm>
              <a:off x="3067920" y="2450880"/>
              <a:ext cx="1187280" cy="647640"/>
            </a:xfrm>
            <a:custGeom>
              <a:avLst/>
              <a:gdLst/>
              <a:ahLst/>
              <a:cxnLst/>
              <a:rect l="l" t="t" r="r" b="b"/>
              <a:pathLst>
                <a:path w="1188085" h="648335">
                  <a:moveTo>
                    <a:pt x="0" y="521481"/>
                  </a:moveTo>
                  <a:lnTo>
                    <a:pt x="0" y="126526"/>
                  </a:lnTo>
                  <a:lnTo>
                    <a:pt x="9942" y="77276"/>
                  </a:lnTo>
                  <a:lnTo>
                    <a:pt x="37055" y="37058"/>
                  </a:lnTo>
                  <a:lnTo>
                    <a:pt x="77270" y="9942"/>
                  </a:lnTo>
                  <a:lnTo>
                    <a:pt x="126517" y="0"/>
                  </a:lnTo>
                  <a:lnTo>
                    <a:pt x="1061478" y="0"/>
                  </a:lnTo>
                  <a:lnTo>
                    <a:pt x="1110733" y="9942"/>
                  </a:lnTo>
                  <a:lnTo>
                    <a:pt x="1150951" y="37058"/>
                  </a:lnTo>
                  <a:lnTo>
                    <a:pt x="1178066" y="77276"/>
                  </a:lnTo>
                  <a:lnTo>
                    <a:pt x="1188008" y="126526"/>
                  </a:lnTo>
                  <a:lnTo>
                    <a:pt x="1188008" y="521481"/>
                  </a:lnTo>
                  <a:lnTo>
                    <a:pt x="1178066" y="570731"/>
                  </a:lnTo>
                  <a:lnTo>
                    <a:pt x="1150951" y="610950"/>
                  </a:lnTo>
                  <a:lnTo>
                    <a:pt x="1110733" y="638065"/>
                  </a:lnTo>
                  <a:lnTo>
                    <a:pt x="1061478" y="648008"/>
                  </a:lnTo>
                  <a:lnTo>
                    <a:pt x="126517" y="648008"/>
                  </a:lnTo>
                  <a:lnTo>
                    <a:pt x="77270" y="638065"/>
                  </a:lnTo>
                  <a:lnTo>
                    <a:pt x="37055" y="610950"/>
                  </a:lnTo>
                  <a:lnTo>
                    <a:pt x="9942" y="570731"/>
                  </a:lnTo>
                  <a:lnTo>
                    <a:pt x="0" y="521481"/>
                  </a:lnTo>
                  <a:close/>
                </a:path>
              </a:pathLst>
            </a:custGeom>
            <a:noFill/>
            <a:ln w="10080">
              <a:solidFill>
                <a:srgbClr val="000000"/>
              </a:solidFill>
              <a:round/>
            </a:ln>
          </p:spPr>
          <p:style>
            <a:lnRef idx="0">
              <a:scrgbClr r="0" g="0" b="0"/>
            </a:lnRef>
            <a:fillRef idx="0">
              <a:scrgbClr r="0" g="0" b="0"/>
            </a:fillRef>
            <a:effectRef idx="0">
              <a:scrgbClr r="0" g="0" b="0"/>
            </a:effectRef>
            <a:fontRef idx="minor"/>
          </p:style>
        </p:sp>
        <p:sp>
          <p:nvSpPr>
            <p:cNvPr id="19" name="CustomShape 13">
              <a:extLst>
                <a:ext uri="{FF2B5EF4-FFF2-40B4-BE49-F238E27FC236}">
                  <a16:creationId xmlns:a16="http://schemas.microsoft.com/office/drawing/2014/main" id="{35D1031B-B5B6-E53C-1F9C-2F2D7346310D}"/>
                </a:ext>
              </a:extLst>
            </p:cNvPr>
            <p:cNvSpPr/>
            <p:nvPr/>
          </p:nvSpPr>
          <p:spPr>
            <a:xfrm>
              <a:off x="3661920" y="1960920"/>
              <a:ext cx="360" cy="425880"/>
            </a:xfrm>
            <a:custGeom>
              <a:avLst/>
              <a:gdLst/>
              <a:ahLst/>
              <a:cxnLst/>
              <a:rect l="l" t="t" r="r" b="b"/>
              <a:pathLst>
                <a:path h="426719">
                  <a:moveTo>
                    <a:pt x="0" y="0"/>
                  </a:moveTo>
                  <a:lnTo>
                    <a:pt x="0" y="426331"/>
                  </a:lnTo>
                </a:path>
              </a:pathLst>
            </a:custGeom>
            <a:noFill/>
            <a:ln w="10080">
              <a:solidFill>
                <a:srgbClr val="000000"/>
              </a:solidFill>
              <a:round/>
            </a:ln>
          </p:spPr>
          <p:style>
            <a:lnRef idx="0">
              <a:scrgbClr r="0" g="0" b="0"/>
            </a:lnRef>
            <a:fillRef idx="0">
              <a:scrgbClr r="0" g="0" b="0"/>
            </a:fillRef>
            <a:effectRef idx="0">
              <a:scrgbClr r="0" g="0" b="0"/>
            </a:effectRef>
            <a:fontRef idx="minor"/>
          </p:style>
        </p:sp>
        <p:sp>
          <p:nvSpPr>
            <p:cNvPr id="20" name="CustomShape 14">
              <a:extLst>
                <a:ext uri="{FF2B5EF4-FFF2-40B4-BE49-F238E27FC236}">
                  <a16:creationId xmlns:a16="http://schemas.microsoft.com/office/drawing/2014/main" id="{431DBC9A-1001-3ECD-B39C-A6C61380F5DD}"/>
                </a:ext>
              </a:extLst>
            </p:cNvPr>
            <p:cNvSpPr/>
            <p:nvPr/>
          </p:nvSpPr>
          <p:spPr>
            <a:xfrm>
              <a:off x="3635640" y="2367360"/>
              <a:ext cx="51840" cy="51840"/>
            </a:xfrm>
            <a:custGeom>
              <a:avLst/>
              <a:gdLst/>
              <a:ahLst/>
              <a:cxnLst/>
              <a:rect l="l" t="t" r="r" b="b"/>
              <a:pathLst>
                <a:path w="52704" h="52705">
                  <a:moveTo>
                    <a:pt x="52633" y="0"/>
                  </a:moveTo>
                  <a:lnTo>
                    <a:pt x="26316" y="19737"/>
                  </a:lnTo>
                  <a:lnTo>
                    <a:pt x="0" y="0"/>
                  </a:lnTo>
                  <a:lnTo>
                    <a:pt x="26316" y="52634"/>
                  </a:lnTo>
                  <a:lnTo>
                    <a:pt x="52633" y="0"/>
                  </a:lnTo>
                  <a:close/>
                </a:path>
              </a:pathLst>
            </a:custGeom>
            <a:solidFill>
              <a:srgbClr val="000000"/>
            </a:solidFill>
            <a:ln>
              <a:noFill/>
            </a:ln>
          </p:spPr>
          <p:style>
            <a:lnRef idx="0">
              <a:scrgbClr r="0" g="0" b="0"/>
            </a:lnRef>
            <a:fillRef idx="0">
              <a:scrgbClr r="0" g="0" b="0"/>
            </a:fillRef>
            <a:effectRef idx="0">
              <a:scrgbClr r="0" g="0" b="0"/>
            </a:effectRef>
            <a:fontRef idx="minor"/>
          </p:style>
        </p:sp>
        <p:sp>
          <p:nvSpPr>
            <p:cNvPr id="21" name="CustomShape 15">
              <a:extLst>
                <a:ext uri="{FF2B5EF4-FFF2-40B4-BE49-F238E27FC236}">
                  <a16:creationId xmlns:a16="http://schemas.microsoft.com/office/drawing/2014/main" id="{76374047-D702-BC05-1768-2BC24EE424DF}"/>
                </a:ext>
              </a:extLst>
            </p:cNvPr>
            <p:cNvSpPr/>
            <p:nvPr/>
          </p:nvSpPr>
          <p:spPr>
            <a:xfrm>
              <a:off x="2699280" y="2774880"/>
              <a:ext cx="353520" cy="360"/>
            </a:xfrm>
            <a:custGeom>
              <a:avLst/>
              <a:gdLst/>
              <a:ahLst/>
              <a:cxnLst/>
              <a:rect l="l" t="t" r="r" b="b"/>
              <a:pathLst>
                <a:path w="354330">
                  <a:moveTo>
                    <a:pt x="0" y="0"/>
                  </a:moveTo>
                  <a:lnTo>
                    <a:pt x="354102" y="0"/>
                  </a:lnTo>
                </a:path>
              </a:pathLst>
            </a:custGeom>
            <a:noFill/>
            <a:ln w="10080">
              <a:solidFill>
                <a:srgbClr val="000000"/>
              </a:solidFill>
              <a:round/>
            </a:ln>
          </p:spPr>
          <p:style>
            <a:lnRef idx="0">
              <a:scrgbClr r="0" g="0" b="0"/>
            </a:lnRef>
            <a:fillRef idx="0">
              <a:scrgbClr r="0" g="0" b="0"/>
            </a:fillRef>
            <a:effectRef idx="0">
              <a:scrgbClr r="0" g="0" b="0"/>
            </a:effectRef>
            <a:fontRef idx="minor"/>
          </p:style>
        </p:sp>
      </p:grpSp>
      <p:sp>
        <p:nvSpPr>
          <p:cNvPr id="22" name="CustomShape 16">
            <a:extLst>
              <a:ext uri="{FF2B5EF4-FFF2-40B4-BE49-F238E27FC236}">
                <a16:creationId xmlns:a16="http://schemas.microsoft.com/office/drawing/2014/main" id="{6CEB9B9B-D4E6-5F7E-0F24-136EAEB3668C}"/>
              </a:ext>
            </a:extLst>
          </p:cNvPr>
          <p:cNvSpPr/>
          <p:nvPr/>
        </p:nvSpPr>
        <p:spPr>
          <a:xfrm>
            <a:off x="3661920" y="1036354"/>
            <a:ext cx="360" cy="484560"/>
          </a:xfrm>
          <a:custGeom>
            <a:avLst/>
            <a:gdLst/>
            <a:ahLst/>
            <a:cxnLst/>
            <a:rect l="l" t="t" r="r" b="b"/>
            <a:pathLst>
              <a:path h="485140">
                <a:moveTo>
                  <a:pt x="0" y="0"/>
                </a:moveTo>
                <a:lnTo>
                  <a:pt x="0" y="484548"/>
                </a:lnTo>
              </a:path>
            </a:pathLst>
          </a:custGeom>
          <a:noFill/>
          <a:ln w="10080">
            <a:solidFill>
              <a:srgbClr val="000000"/>
            </a:solidFill>
            <a:round/>
          </a:ln>
        </p:spPr>
        <p:style>
          <a:lnRef idx="0">
            <a:scrgbClr r="0" g="0" b="0"/>
          </a:lnRef>
          <a:fillRef idx="0">
            <a:scrgbClr r="0" g="0" b="0"/>
          </a:fillRef>
          <a:effectRef idx="0">
            <a:scrgbClr r="0" g="0" b="0"/>
          </a:effectRef>
          <a:fontRef idx="minor"/>
        </p:style>
      </p:sp>
      <p:sp>
        <p:nvSpPr>
          <p:cNvPr id="23" name="CustomShape 17">
            <a:extLst>
              <a:ext uri="{FF2B5EF4-FFF2-40B4-BE49-F238E27FC236}">
                <a16:creationId xmlns:a16="http://schemas.microsoft.com/office/drawing/2014/main" id="{8FE69313-F775-C414-A0EB-3DAECF2AF831}"/>
              </a:ext>
            </a:extLst>
          </p:cNvPr>
          <p:cNvSpPr/>
          <p:nvPr/>
        </p:nvSpPr>
        <p:spPr>
          <a:xfrm>
            <a:off x="3254040" y="1511194"/>
            <a:ext cx="815400" cy="350280"/>
          </a:xfrm>
          <a:prstGeom prst="rect">
            <a:avLst/>
          </a:prstGeom>
          <a:noFill/>
          <a:ln>
            <a:noFill/>
          </a:ln>
        </p:spPr>
        <p:style>
          <a:lnRef idx="0">
            <a:scrgbClr r="0" g="0" b="0"/>
          </a:lnRef>
          <a:fillRef idx="0">
            <a:scrgbClr r="0" g="0" b="0"/>
          </a:fillRef>
          <a:effectRef idx="0">
            <a:scrgbClr r="0" g="0" b="0"/>
          </a:effectRef>
          <a:fontRef idx="minor"/>
        </p:style>
        <p:txBody>
          <a:bodyPr lIns="0" tIns="19800" rIns="0" bIns="0">
            <a:spAutoFit/>
          </a:bodyPr>
          <a:lstStyle/>
          <a:p>
            <a:pPr marL="77400" indent="-64800">
              <a:lnSpc>
                <a:spcPts val="1301"/>
              </a:lnSpc>
              <a:spcBef>
                <a:spcPts val="156"/>
              </a:spcBef>
              <a:tabLst>
                <a:tab pos="0" algn="l"/>
              </a:tabLst>
            </a:pPr>
            <a:r>
              <a:rPr lang="de-DE" sz="1100" b="0" strike="noStrike" spc="-52" dirty="0">
                <a:solidFill>
                  <a:srgbClr val="000000"/>
                </a:solidFill>
                <a:latin typeface="Latin Modern Math"/>
                <a:ea typeface="DejaVu Sans"/>
              </a:rPr>
              <a:t>mathematisch  </a:t>
            </a:r>
            <a:r>
              <a:rPr lang="de-DE" sz="1100" b="0" strike="noStrike" spc="-75" dirty="0">
                <a:solidFill>
                  <a:srgbClr val="000000"/>
                </a:solidFill>
                <a:latin typeface="Latin Modern Math"/>
                <a:ea typeface="DejaVu Sans"/>
              </a:rPr>
              <a:t>beschreiben</a:t>
            </a:r>
            <a:endParaRPr lang="de-DE" sz="1100" b="0" strike="noStrike" spc="-1" dirty="0">
              <a:latin typeface="Arial"/>
            </a:endParaRPr>
          </a:p>
        </p:txBody>
      </p:sp>
      <p:grpSp>
        <p:nvGrpSpPr>
          <p:cNvPr id="24" name="Group 18">
            <a:extLst>
              <a:ext uri="{FF2B5EF4-FFF2-40B4-BE49-F238E27FC236}">
                <a16:creationId xmlns:a16="http://schemas.microsoft.com/office/drawing/2014/main" id="{C20BFF27-755E-E4BE-808F-DD69E863CE3B}"/>
              </a:ext>
            </a:extLst>
          </p:cNvPr>
          <p:cNvGrpSpPr/>
          <p:nvPr/>
        </p:nvGrpSpPr>
        <p:grpSpPr>
          <a:xfrm>
            <a:off x="367560" y="1801354"/>
            <a:ext cx="1555920" cy="1209240"/>
            <a:chOff x="367560" y="1889280"/>
            <a:chExt cx="1555920" cy="1209240"/>
          </a:xfrm>
        </p:grpSpPr>
        <p:sp>
          <p:nvSpPr>
            <p:cNvPr id="25" name="CustomShape 19">
              <a:extLst>
                <a:ext uri="{FF2B5EF4-FFF2-40B4-BE49-F238E27FC236}">
                  <a16:creationId xmlns:a16="http://schemas.microsoft.com/office/drawing/2014/main" id="{AC9F177A-B113-A4B5-6B16-B3CF6CEAA277}"/>
                </a:ext>
              </a:extLst>
            </p:cNvPr>
            <p:cNvSpPr/>
            <p:nvPr/>
          </p:nvSpPr>
          <p:spPr>
            <a:xfrm>
              <a:off x="367560" y="2450880"/>
              <a:ext cx="1187280" cy="647640"/>
            </a:xfrm>
            <a:custGeom>
              <a:avLst/>
              <a:gdLst/>
              <a:ahLst/>
              <a:cxnLst/>
              <a:rect l="l" t="t" r="r" b="b"/>
              <a:pathLst>
                <a:path w="1188085" h="648335">
                  <a:moveTo>
                    <a:pt x="0" y="521481"/>
                  </a:moveTo>
                  <a:lnTo>
                    <a:pt x="0" y="126526"/>
                  </a:lnTo>
                  <a:lnTo>
                    <a:pt x="9942" y="77276"/>
                  </a:lnTo>
                  <a:lnTo>
                    <a:pt x="37058" y="37058"/>
                  </a:lnTo>
                  <a:lnTo>
                    <a:pt x="77276" y="9942"/>
                  </a:lnTo>
                  <a:lnTo>
                    <a:pt x="126527" y="0"/>
                  </a:lnTo>
                  <a:lnTo>
                    <a:pt x="1061483" y="0"/>
                  </a:lnTo>
                  <a:lnTo>
                    <a:pt x="1110738" y="9942"/>
                  </a:lnTo>
                  <a:lnTo>
                    <a:pt x="1150956" y="37058"/>
                  </a:lnTo>
                  <a:lnTo>
                    <a:pt x="1178071" y="77276"/>
                  </a:lnTo>
                  <a:lnTo>
                    <a:pt x="1188013" y="126526"/>
                  </a:lnTo>
                  <a:lnTo>
                    <a:pt x="1188013" y="521481"/>
                  </a:lnTo>
                  <a:lnTo>
                    <a:pt x="1178071" y="570731"/>
                  </a:lnTo>
                  <a:lnTo>
                    <a:pt x="1150956" y="610950"/>
                  </a:lnTo>
                  <a:lnTo>
                    <a:pt x="1110738" y="638065"/>
                  </a:lnTo>
                  <a:lnTo>
                    <a:pt x="1061483" y="648008"/>
                  </a:lnTo>
                  <a:lnTo>
                    <a:pt x="126527" y="648008"/>
                  </a:lnTo>
                  <a:lnTo>
                    <a:pt x="77276" y="638065"/>
                  </a:lnTo>
                  <a:lnTo>
                    <a:pt x="37058" y="610950"/>
                  </a:lnTo>
                  <a:lnTo>
                    <a:pt x="9942" y="570731"/>
                  </a:lnTo>
                  <a:lnTo>
                    <a:pt x="0" y="521481"/>
                  </a:lnTo>
                  <a:close/>
                </a:path>
              </a:pathLst>
            </a:custGeom>
            <a:noFill/>
            <a:ln w="10080">
              <a:solidFill>
                <a:srgbClr val="000000"/>
              </a:solidFill>
              <a:round/>
            </a:ln>
          </p:spPr>
          <p:style>
            <a:lnRef idx="0">
              <a:scrgbClr r="0" g="0" b="0"/>
            </a:lnRef>
            <a:fillRef idx="0">
              <a:scrgbClr r="0" g="0" b="0"/>
            </a:fillRef>
            <a:effectRef idx="0">
              <a:scrgbClr r="0" g="0" b="0"/>
            </a:effectRef>
            <a:fontRef idx="minor"/>
          </p:style>
        </p:sp>
        <p:sp>
          <p:nvSpPr>
            <p:cNvPr id="26" name="CustomShape 20">
              <a:extLst>
                <a:ext uri="{FF2B5EF4-FFF2-40B4-BE49-F238E27FC236}">
                  <a16:creationId xmlns:a16="http://schemas.microsoft.com/office/drawing/2014/main" id="{A807D1D6-A13C-CA61-18C1-B8A1EE97B6F8}"/>
                </a:ext>
              </a:extLst>
            </p:cNvPr>
            <p:cNvSpPr/>
            <p:nvPr/>
          </p:nvSpPr>
          <p:spPr>
            <a:xfrm>
              <a:off x="1628280" y="2774880"/>
              <a:ext cx="295200" cy="360"/>
            </a:xfrm>
            <a:custGeom>
              <a:avLst/>
              <a:gdLst/>
              <a:ahLst/>
              <a:cxnLst/>
              <a:rect l="l" t="t" r="r" b="b"/>
              <a:pathLst>
                <a:path w="295910">
                  <a:moveTo>
                    <a:pt x="0" y="0"/>
                  </a:moveTo>
                  <a:lnTo>
                    <a:pt x="295897" y="0"/>
                  </a:lnTo>
                </a:path>
              </a:pathLst>
            </a:custGeom>
            <a:noFill/>
            <a:ln w="10080">
              <a:solidFill>
                <a:srgbClr val="000000"/>
              </a:solidFill>
              <a:round/>
            </a:ln>
          </p:spPr>
          <p:style>
            <a:lnRef idx="0">
              <a:scrgbClr r="0" g="0" b="0"/>
            </a:lnRef>
            <a:fillRef idx="0">
              <a:scrgbClr r="0" g="0" b="0"/>
            </a:fillRef>
            <a:effectRef idx="0">
              <a:scrgbClr r="0" g="0" b="0"/>
            </a:effectRef>
            <a:fontRef idx="minor"/>
          </p:style>
        </p:sp>
        <p:sp>
          <p:nvSpPr>
            <p:cNvPr id="27" name="CustomShape 21">
              <a:extLst>
                <a:ext uri="{FF2B5EF4-FFF2-40B4-BE49-F238E27FC236}">
                  <a16:creationId xmlns:a16="http://schemas.microsoft.com/office/drawing/2014/main" id="{6AE18DAE-CDD0-1BD3-59BC-2F5827D2344B}"/>
                </a:ext>
              </a:extLst>
            </p:cNvPr>
            <p:cNvSpPr/>
            <p:nvPr/>
          </p:nvSpPr>
          <p:spPr>
            <a:xfrm>
              <a:off x="1595520" y="2748600"/>
              <a:ext cx="51840" cy="51840"/>
            </a:xfrm>
            <a:custGeom>
              <a:avLst/>
              <a:gdLst/>
              <a:ahLst/>
              <a:cxnLst/>
              <a:rect l="l" t="t" r="r" b="b"/>
              <a:pathLst>
                <a:path w="52705" h="52705">
                  <a:moveTo>
                    <a:pt x="52634" y="52633"/>
                  </a:moveTo>
                  <a:lnTo>
                    <a:pt x="32896" y="26316"/>
                  </a:lnTo>
                  <a:lnTo>
                    <a:pt x="52634" y="0"/>
                  </a:lnTo>
                  <a:lnTo>
                    <a:pt x="0" y="26316"/>
                  </a:lnTo>
                  <a:lnTo>
                    <a:pt x="52634" y="52633"/>
                  </a:lnTo>
                  <a:close/>
                </a:path>
              </a:pathLst>
            </a:custGeom>
            <a:solidFill>
              <a:srgbClr val="000000"/>
            </a:solidFill>
            <a:ln>
              <a:noFill/>
            </a:ln>
          </p:spPr>
          <p:style>
            <a:lnRef idx="0">
              <a:scrgbClr r="0" g="0" b="0"/>
            </a:lnRef>
            <a:fillRef idx="0">
              <a:scrgbClr r="0" g="0" b="0"/>
            </a:fillRef>
            <a:effectRef idx="0">
              <a:scrgbClr r="0" g="0" b="0"/>
            </a:effectRef>
            <a:fontRef idx="minor"/>
          </p:style>
        </p:sp>
        <p:sp>
          <p:nvSpPr>
            <p:cNvPr id="28" name="CustomShape 22">
              <a:extLst>
                <a:ext uri="{FF2B5EF4-FFF2-40B4-BE49-F238E27FC236}">
                  <a16:creationId xmlns:a16="http://schemas.microsoft.com/office/drawing/2014/main" id="{CAC8360F-428C-1942-87A6-0EC1EC00AB81}"/>
                </a:ext>
              </a:extLst>
            </p:cNvPr>
            <p:cNvSpPr/>
            <p:nvPr/>
          </p:nvSpPr>
          <p:spPr>
            <a:xfrm>
              <a:off x="961920" y="1889280"/>
              <a:ext cx="360" cy="555480"/>
            </a:xfrm>
            <a:custGeom>
              <a:avLst/>
              <a:gdLst/>
              <a:ahLst/>
              <a:cxnLst/>
              <a:rect l="l" t="t" r="r" b="b"/>
              <a:pathLst>
                <a:path h="556260">
                  <a:moveTo>
                    <a:pt x="0" y="0"/>
                  </a:moveTo>
                  <a:lnTo>
                    <a:pt x="0" y="555984"/>
                  </a:lnTo>
                </a:path>
              </a:pathLst>
            </a:custGeom>
            <a:noFill/>
            <a:ln w="10080">
              <a:solidFill>
                <a:srgbClr val="000000"/>
              </a:solidFill>
              <a:round/>
            </a:ln>
          </p:spPr>
          <p:style>
            <a:lnRef idx="0">
              <a:scrgbClr r="0" g="0" b="0"/>
            </a:lnRef>
            <a:fillRef idx="0">
              <a:scrgbClr r="0" g="0" b="0"/>
            </a:fillRef>
            <a:effectRef idx="0">
              <a:scrgbClr r="0" g="0" b="0"/>
            </a:effectRef>
            <a:fontRef idx="minor"/>
          </p:style>
        </p:sp>
      </p:grpSp>
      <p:grpSp>
        <p:nvGrpSpPr>
          <p:cNvPr id="29" name="Group 23">
            <a:extLst>
              <a:ext uri="{FF2B5EF4-FFF2-40B4-BE49-F238E27FC236}">
                <a16:creationId xmlns:a16="http://schemas.microsoft.com/office/drawing/2014/main" id="{FE0BCAFF-2102-0D6C-2AF6-2DC117167B60}"/>
              </a:ext>
            </a:extLst>
          </p:cNvPr>
          <p:cNvGrpSpPr/>
          <p:nvPr/>
        </p:nvGrpSpPr>
        <p:grpSpPr>
          <a:xfrm>
            <a:off x="935280" y="1061554"/>
            <a:ext cx="51840" cy="530280"/>
            <a:chOff x="935280" y="1149480"/>
            <a:chExt cx="51840" cy="530280"/>
          </a:xfrm>
        </p:grpSpPr>
        <p:sp>
          <p:nvSpPr>
            <p:cNvPr id="30" name="CustomShape 24">
              <a:extLst>
                <a:ext uri="{FF2B5EF4-FFF2-40B4-BE49-F238E27FC236}">
                  <a16:creationId xmlns:a16="http://schemas.microsoft.com/office/drawing/2014/main" id="{48BC50F1-FBE6-F075-A401-B3F861DC87C2}"/>
                </a:ext>
              </a:extLst>
            </p:cNvPr>
            <p:cNvSpPr/>
            <p:nvPr/>
          </p:nvSpPr>
          <p:spPr>
            <a:xfrm>
              <a:off x="961920" y="1182600"/>
              <a:ext cx="360" cy="497160"/>
            </a:xfrm>
            <a:custGeom>
              <a:avLst/>
              <a:gdLst/>
              <a:ahLst/>
              <a:cxnLst/>
              <a:rect l="l" t="t" r="r" b="b"/>
              <a:pathLst>
                <a:path h="497839">
                  <a:moveTo>
                    <a:pt x="0" y="0"/>
                  </a:moveTo>
                  <a:lnTo>
                    <a:pt x="0" y="497790"/>
                  </a:lnTo>
                </a:path>
              </a:pathLst>
            </a:custGeom>
            <a:noFill/>
            <a:ln w="10080">
              <a:solidFill>
                <a:srgbClr val="000000"/>
              </a:solidFill>
              <a:round/>
            </a:ln>
          </p:spPr>
          <p:style>
            <a:lnRef idx="0">
              <a:scrgbClr r="0" g="0" b="0"/>
            </a:lnRef>
            <a:fillRef idx="0">
              <a:scrgbClr r="0" g="0" b="0"/>
            </a:fillRef>
            <a:effectRef idx="0">
              <a:scrgbClr r="0" g="0" b="0"/>
            </a:effectRef>
            <a:fontRef idx="minor"/>
          </p:style>
        </p:sp>
        <p:sp>
          <p:nvSpPr>
            <p:cNvPr id="31" name="CustomShape 25">
              <a:extLst>
                <a:ext uri="{FF2B5EF4-FFF2-40B4-BE49-F238E27FC236}">
                  <a16:creationId xmlns:a16="http://schemas.microsoft.com/office/drawing/2014/main" id="{CB0DC6A9-4788-90BE-74D8-CE64540F75C4}"/>
                </a:ext>
              </a:extLst>
            </p:cNvPr>
            <p:cNvSpPr/>
            <p:nvPr/>
          </p:nvSpPr>
          <p:spPr>
            <a:xfrm>
              <a:off x="935280" y="1149480"/>
              <a:ext cx="51840" cy="51840"/>
            </a:xfrm>
            <a:custGeom>
              <a:avLst/>
              <a:gdLst/>
              <a:ahLst/>
              <a:cxnLst/>
              <a:rect l="l" t="t" r="r" b="b"/>
              <a:pathLst>
                <a:path w="52705" h="52705">
                  <a:moveTo>
                    <a:pt x="0" y="52634"/>
                  </a:moveTo>
                  <a:lnTo>
                    <a:pt x="26316" y="32896"/>
                  </a:lnTo>
                  <a:lnTo>
                    <a:pt x="52633" y="52634"/>
                  </a:lnTo>
                  <a:lnTo>
                    <a:pt x="26316" y="0"/>
                  </a:lnTo>
                  <a:lnTo>
                    <a:pt x="0" y="52634"/>
                  </a:lnTo>
                  <a:close/>
                </a:path>
              </a:pathLst>
            </a:custGeom>
            <a:solidFill>
              <a:srgbClr val="000000"/>
            </a:solidFill>
            <a:ln>
              <a:noFill/>
            </a:ln>
          </p:spPr>
          <p:style>
            <a:lnRef idx="0">
              <a:scrgbClr r="0" g="0" b="0"/>
            </a:lnRef>
            <a:fillRef idx="0">
              <a:scrgbClr r="0" g="0" b="0"/>
            </a:fillRef>
            <a:effectRef idx="0">
              <a:scrgbClr r="0" g="0" b="0"/>
            </a:effectRef>
            <a:fontRef idx="minor"/>
          </p:style>
        </p:sp>
      </p:grpSp>
      <p:sp>
        <p:nvSpPr>
          <p:cNvPr id="32" name="CustomShape 26">
            <a:extLst>
              <a:ext uri="{FF2B5EF4-FFF2-40B4-BE49-F238E27FC236}">
                <a16:creationId xmlns:a16="http://schemas.microsoft.com/office/drawing/2014/main" id="{E0EC68E4-5763-D13C-C66D-9255B67AC64F}"/>
              </a:ext>
            </a:extLst>
          </p:cNvPr>
          <p:cNvSpPr/>
          <p:nvPr/>
        </p:nvSpPr>
        <p:spPr>
          <a:xfrm>
            <a:off x="574200" y="1577074"/>
            <a:ext cx="774720" cy="179640"/>
          </a:xfrm>
          <a:prstGeom prst="rect">
            <a:avLst/>
          </a:prstGeom>
          <a:noFill/>
          <a:ln>
            <a:noFill/>
          </a:ln>
        </p:spPr>
        <p:style>
          <a:lnRef idx="0">
            <a:scrgbClr r="0" g="0" b="0"/>
          </a:lnRef>
          <a:fillRef idx="0">
            <a:scrgbClr r="0" g="0" b="0"/>
          </a:fillRef>
          <a:effectRef idx="0">
            <a:scrgbClr r="0" g="0" b="0"/>
          </a:effectRef>
          <a:fontRef idx="minor"/>
        </p:style>
        <p:txBody>
          <a:bodyPr lIns="0" tIns="12240" rIns="0" bIns="0">
            <a:spAutoFit/>
          </a:bodyPr>
          <a:lstStyle/>
          <a:p>
            <a:pPr marL="12600">
              <a:lnSpc>
                <a:spcPct val="100000"/>
              </a:lnSpc>
              <a:spcBef>
                <a:spcPts val="96"/>
              </a:spcBef>
            </a:pPr>
            <a:r>
              <a:rPr lang="de-DE" sz="1100" b="0" strike="noStrike" spc="-46" dirty="0">
                <a:solidFill>
                  <a:srgbClr val="000000"/>
                </a:solidFill>
                <a:latin typeface="Latin Modern Math"/>
                <a:ea typeface="DejaVu Sans"/>
              </a:rPr>
              <a:t>interpretieren</a:t>
            </a:r>
            <a:endParaRPr lang="de-DE" sz="1100" b="0" strike="noStrike" spc="-1" dirty="0">
              <a:latin typeface="Arial"/>
            </a:endParaRPr>
          </a:p>
        </p:txBody>
      </p:sp>
      <p:sp>
        <p:nvSpPr>
          <p:cNvPr id="33" name="CustomShape 28">
            <a:extLst>
              <a:ext uri="{FF2B5EF4-FFF2-40B4-BE49-F238E27FC236}">
                <a16:creationId xmlns:a16="http://schemas.microsoft.com/office/drawing/2014/main" id="{DEABB680-2113-DF98-7357-E20CBDA4B480}"/>
              </a:ext>
            </a:extLst>
          </p:cNvPr>
          <p:cNvSpPr/>
          <p:nvPr/>
        </p:nvSpPr>
        <p:spPr>
          <a:xfrm>
            <a:off x="503197" y="2371975"/>
            <a:ext cx="1000800" cy="368640"/>
          </a:xfrm>
          <a:prstGeom prst="rect">
            <a:avLst/>
          </a:prstGeom>
          <a:noFill/>
          <a:ln>
            <a:noFill/>
          </a:ln>
        </p:spPr>
        <p:style>
          <a:lnRef idx="0">
            <a:scrgbClr r="0" g="0" b="0"/>
          </a:lnRef>
          <a:fillRef idx="0">
            <a:scrgbClr r="0" g="0" b="0"/>
          </a:fillRef>
          <a:effectRef idx="0">
            <a:scrgbClr r="0" g="0" b="0"/>
          </a:effectRef>
          <a:fontRef idx="minor"/>
        </p:style>
        <p:txBody>
          <a:bodyPr lIns="0" tIns="38160" rIns="0" bIns="0">
            <a:spAutoFit/>
          </a:bodyPr>
          <a:lstStyle/>
          <a:p>
            <a:pPr marL="276120" indent="-263520">
              <a:lnSpc>
                <a:spcPts val="1301"/>
              </a:lnSpc>
              <a:spcBef>
                <a:spcPts val="300"/>
              </a:spcBef>
              <a:tabLst>
                <a:tab pos="0" algn="l"/>
              </a:tabLst>
            </a:pPr>
            <a:r>
              <a:rPr lang="de-DE" sz="1100" b="1" strike="noStrike" spc="-26" dirty="0">
                <a:solidFill>
                  <a:srgbClr val="000000"/>
                </a:solidFill>
                <a:latin typeface="Latin Modern Math"/>
                <a:ea typeface="DejaVu Sans"/>
              </a:rPr>
              <a:t>Mathematische  </a:t>
            </a:r>
            <a:r>
              <a:rPr lang="de-DE" sz="1100" b="1" strike="noStrike" spc="-80" dirty="0">
                <a:solidFill>
                  <a:srgbClr val="000000"/>
                </a:solidFill>
                <a:latin typeface="Latin Modern Math"/>
                <a:ea typeface="DejaVu Sans"/>
              </a:rPr>
              <a:t>Lösung</a:t>
            </a:r>
            <a:endParaRPr lang="de-DE" sz="1100" b="0" strike="noStrike" spc="-1" dirty="0">
              <a:latin typeface="Arial"/>
            </a:endParaRPr>
          </a:p>
        </p:txBody>
      </p:sp>
      <p:sp>
        <p:nvSpPr>
          <p:cNvPr id="34" name="CustomShape 29">
            <a:extLst>
              <a:ext uri="{FF2B5EF4-FFF2-40B4-BE49-F238E27FC236}">
                <a16:creationId xmlns:a16="http://schemas.microsoft.com/office/drawing/2014/main" id="{830B2DA4-D55A-0F6C-64AC-80E0AFB2078C}"/>
              </a:ext>
            </a:extLst>
          </p:cNvPr>
          <p:cNvSpPr/>
          <p:nvPr/>
        </p:nvSpPr>
        <p:spPr>
          <a:xfrm>
            <a:off x="3172948" y="2377714"/>
            <a:ext cx="1059840" cy="368640"/>
          </a:xfrm>
          <a:prstGeom prst="rect">
            <a:avLst/>
          </a:prstGeom>
          <a:noFill/>
          <a:ln>
            <a:noFill/>
          </a:ln>
        </p:spPr>
        <p:style>
          <a:lnRef idx="0">
            <a:scrgbClr r="0" g="0" b="0"/>
          </a:lnRef>
          <a:fillRef idx="0">
            <a:scrgbClr r="0" g="0" b="0"/>
          </a:fillRef>
          <a:effectRef idx="0">
            <a:scrgbClr r="0" g="0" b="0"/>
          </a:effectRef>
          <a:fontRef idx="minor"/>
        </p:style>
        <p:txBody>
          <a:bodyPr lIns="0" tIns="38160" rIns="0" bIns="0">
            <a:spAutoFit/>
          </a:bodyPr>
          <a:lstStyle/>
          <a:p>
            <a:pPr marL="311040" indent="-298440">
              <a:lnSpc>
                <a:spcPts val="1301"/>
              </a:lnSpc>
              <a:spcBef>
                <a:spcPts val="300"/>
              </a:spcBef>
              <a:tabLst>
                <a:tab pos="0" algn="l"/>
              </a:tabLst>
            </a:pPr>
            <a:r>
              <a:rPr lang="de-DE" sz="1100" b="1" strike="noStrike" spc="-35" dirty="0">
                <a:solidFill>
                  <a:srgbClr val="000000"/>
                </a:solidFill>
                <a:latin typeface="Latin Modern Math"/>
                <a:ea typeface="DejaVu Sans"/>
              </a:rPr>
              <a:t>Mathematisches  </a:t>
            </a:r>
            <a:r>
              <a:rPr lang="de-DE" sz="1100" b="1" strike="noStrike" spc="-12" dirty="0">
                <a:solidFill>
                  <a:srgbClr val="000000"/>
                </a:solidFill>
                <a:latin typeface="Latin Modern Math"/>
                <a:ea typeface="DejaVu Sans"/>
              </a:rPr>
              <a:t>Modell</a:t>
            </a:r>
            <a:endParaRPr lang="de-DE" sz="1100" b="0" strike="noStrike" spc="-1" dirty="0">
              <a:latin typeface="Arial"/>
            </a:endParaRPr>
          </a:p>
        </p:txBody>
      </p:sp>
      <p:sp>
        <p:nvSpPr>
          <p:cNvPr id="35" name="CustomShape 30">
            <a:extLst>
              <a:ext uri="{FF2B5EF4-FFF2-40B4-BE49-F238E27FC236}">
                <a16:creationId xmlns:a16="http://schemas.microsoft.com/office/drawing/2014/main" id="{A5115F9A-6DFC-AF59-401C-C158545C23E0}"/>
              </a:ext>
            </a:extLst>
          </p:cNvPr>
          <p:cNvSpPr/>
          <p:nvPr/>
        </p:nvSpPr>
        <p:spPr>
          <a:xfrm>
            <a:off x="1980464" y="2562034"/>
            <a:ext cx="705494" cy="203084"/>
          </a:xfrm>
          <a:prstGeom prst="rect">
            <a:avLst/>
          </a:prstGeom>
          <a:noFill/>
          <a:ln>
            <a:noFill/>
          </a:ln>
        </p:spPr>
        <p:style>
          <a:lnRef idx="0">
            <a:scrgbClr r="0" g="0" b="0"/>
          </a:lnRef>
          <a:fillRef idx="0">
            <a:scrgbClr r="0" g="0" b="0"/>
          </a:fillRef>
          <a:effectRef idx="0">
            <a:scrgbClr r="0" g="0" b="0"/>
          </a:effectRef>
          <a:fontRef idx="minor"/>
        </p:style>
        <p:txBody>
          <a:bodyPr wrap="square" lIns="0" tIns="33480" rIns="0" bIns="0">
            <a:spAutoFit/>
          </a:bodyPr>
          <a:lstStyle/>
          <a:p>
            <a:pPr marL="12600" algn="ctr">
              <a:lnSpc>
                <a:spcPct val="100000"/>
              </a:lnSpc>
              <a:spcBef>
                <a:spcPts val="264"/>
              </a:spcBef>
            </a:pPr>
            <a:r>
              <a:rPr lang="de-DE" sz="1100" b="0" spc="-41" dirty="0">
                <a:solidFill>
                  <a:srgbClr val="000000"/>
                </a:solidFill>
                <a:latin typeface="Latin Modern Math"/>
                <a:ea typeface="DejaVu Sans"/>
              </a:rPr>
              <a:t>berechnen</a:t>
            </a:r>
            <a:endParaRPr lang="de-DE" sz="1100" b="0" spc="-86" dirty="0">
              <a:solidFill>
                <a:srgbClr val="000000"/>
              </a:solidFill>
              <a:latin typeface="Latin Modern Math"/>
              <a:ea typeface="DejaVu Sans"/>
            </a:endParaRPr>
          </a:p>
        </p:txBody>
      </p:sp>
      <p:sp>
        <p:nvSpPr>
          <p:cNvPr id="36" name="Line 33">
            <a:extLst>
              <a:ext uri="{FF2B5EF4-FFF2-40B4-BE49-F238E27FC236}">
                <a16:creationId xmlns:a16="http://schemas.microsoft.com/office/drawing/2014/main" id="{C37B164F-8130-8C5E-D1C5-4F8623D709FD}"/>
              </a:ext>
            </a:extLst>
          </p:cNvPr>
          <p:cNvSpPr/>
          <p:nvPr/>
        </p:nvSpPr>
        <p:spPr>
          <a:xfrm>
            <a:off x="1555200" y="704074"/>
            <a:ext cx="388800" cy="0"/>
          </a:xfrm>
          <a:prstGeom prst="line">
            <a:avLst/>
          </a:prstGeom>
          <a:ln w="12600">
            <a:solidFill>
              <a:srgbClr val="000000"/>
            </a:solidFill>
            <a:round/>
          </a:ln>
        </p:spPr>
        <p:style>
          <a:lnRef idx="0">
            <a:scrgbClr r="0" g="0" b="0"/>
          </a:lnRef>
          <a:fillRef idx="0">
            <a:scrgbClr r="0" g="0" b="0"/>
          </a:fillRef>
          <a:effectRef idx="0">
            <a:scrgbClr r="0" g="0" b="0"/>
          </a:effectRef>
          <a:fontRef idx="minor"/>
        </p:style>
      </p:sp>
      <p:sp>
        <p:nvSpPr>
          <p:cNvPr id="37" name="CustomShape 12">
            <a:extLst>
              <a:ext uri="{FF2B5EF4-FFF2-40B4-BE49-F238E27FC236}">
                <a16:creationId xmlns:a16="http://schemas.microsoft.com/office/drawing/2014/main" id="{1FE835FA-DA4A-E53B-4655-D5759A50FE44}"/>
              </a:ext>
            </a:extLst>
          </p:cNvPr>
          <p:cNvSpPr/>
          <p:nvPr/>
        </p:nvSpPr>
        <p:spPr>
          <a:xfrm>
            <a:off x="3067920" y="404194"/>
            <a:ext cx="1187280" cy="647640"/>
          </a:xfrm>
          <a:custGeom>
            <a:avLst/>
            <a:gdLst/>
            <a:ahLst/>
            <a:cxnLst/>
            <a:rect l="l" t="t" r="r" b="b"/>
            <a:pathLst>
              <a:path w="1188085" h="648335">
                <a:moveTo>
                  <a:pt x="0" y="521481"/>
                </a:moveTo>
                <a:lnTo>
                  <a:pt x="0" y="126526"/>
                </a:lnTo>
                <a:lnTo>
                  <a:pt x="9942" y="77276"/>
                </a:lnTo>
                <a:lnTo>
                  <a:pt x="37055" y="37058"/>
                </a:lnTo>
                <a:lnTo>
                  <a:pt x="77270" y="9942"/>
                </a:lnTo>
                <a:lnTo>
                  <a:pt x="126517" y="0"/>
                </a:lnTo>
                <a:lnTo>
                  <a:pt x="1061478" y="0"/>
                </a:lnTo>
                <a:lnTo>
                  <a:pt x="1110733" y="9942"/>
                </a:lnTo>
                <a:lnTo>
                  <a:pt x="1150951" y="37058"/>
                </a:lnTo>
                <a:lnTo>
                  <a:pt x="1178066" y="77276"/>
                </a:lnTo>
                <a:lnTo>
                  <a:pt x="1188008" y="126526"/>
                </a:lnTo>
                <a:lnTo>
                  <a:pt x="1188008" y="521481"/>
                </a:lnTo>
                <a:lnTo>
                  <a:pt x="1178066" y="570731"/>
                </a:lnTo>
                <a:lnTo>
                  <a:pt x="1150951" y="610950"/>
                </a:lnTo>
                <a:lnTo>
                  <a:pt x="1110733" y="638065"/>
                </a:lnTo>
                <a:lnTo>
                  <a:pt x="1061478" y="648008"/>
                </a:lnTo>
                <a:lnTo>
                  <a:pt x="126517" y="648008"/>
                </a:lnTo>
                <a:lnTo>
                  <a:pt x="77270" y="638065"/>
                </a:lnTo>
                <a:lnTo>
                  <a:pt x="37055" y="610950"/>
                </a:lnTo>
                <a:lnTo>
                  <a:pt x="9942" y="570731"/>
                </a:lnTo>
                <a:lnTo>
                  <a:pt x="0" y="521481"/>
                </a:lnTo>
                <a:close/>
              </a:path>
            </a:pathLst>
          </a:custGeom>
          <a:noFill/>
          <a:ln w="10080">
            <a:solidFill>
              <a:srgbClr val="000000"/>
            </a:solidFill>
            <a:round/>
          </a:ln>
        </p:spPr>
        <p:style>
          <a:lnRef idx="0">
            <a:scrgbClr r="0" g="0" b="0"/>
          </a:lnRef>
          <a:fillRef idx="0">
            <a:scrgbClr r="0" g="0" b="0"/>
          </a:fillRef>
          <a:effectRef idx="0">
            <a:scrgbClr r="0" g="0" b="0"/>
          </a:effectRef>
          <a:fontRef idx="minor"/>
        </p:style>
      </p:sp>
      <p:sp>
        <p:nvSpPr>
          <p:cNvPr id="38" name="CustomShape 12">
            <a:extLst>
              <a:ext uri="{FF2B5EF4-FFF2-40B4-BE49-F238E27FC236}">
                <a16:creationId xmlns:a16="http://schemas.microsoft.com/office/drawing/2014/main" id="{8842A1D5-BDFD-2BFB-99EA-1042EA0750BB}"/>
              </a:ext>
            </a:extLst>
          </p:cNvPr>
          <p:cNvSpPr/>
          <p:nvPr/>
        </p:nvSpPr>
        <p:spPr>
          <a:xfrm>
            <a:off x="366660" y="404194"/>
            <a:ext cx="1187280" cy="647640"/>
          </a:xfrm>
          <a:custGeom>
            <a:avLst/>
            <a:gdLst/>
            <a:ahLst/>
            <a:cxnLst/>
            <a:rect l="l" t="t" r="r" b="b"/>
            <a:pathLst>
              <a:path w="1188085" h="648335">
                <a:moveTo>
                  <a:pt x="0" y="521481"/>
                </a:moveTo>
                <a:lnTo>
                  <a:pt x="0" y="126526"/>
                </a:lnTo>
                <a:lnTo>
                  <a:pt x="9942" y="77276"/>
                </a:lnTo>
                <a:lnTo>
                  <a:pt x="37055" y="37058"/>
                </a:lnTo>
                <a:lnTo>
                  <a:pt x="77270" y="9942"/>
                </a:lnTo>
                <a:lnTo>
                  <a:pt x="126517" y="0"/>
                </a:lnTo>
                <a:lnTo>
                  <a:pt x="1061478" y="0"/>
                </a:lnTo>
                <a:lnTo>
                  <a:pt x="1110733" y="9942"/>
                </a:lnTo>
                <a:lnTo>
                  <a:pt x="1150951" y="37058"/>
                </a:lnTo>
                <a:lnTo>
                  <a:pt x="1178066" y="77276"/>
                </a:lnTo>
                <a:lnTo>
                  <a:pt x="1188008" y="126526"/>
                </a:lnTo>
                <a:lnTo>
                  <a:pt x="1188008" y="521481"/>
                </a:lnTo>
                <a:lnTo>
                  <a:pt x="1178066" y="570731"/>
                </a:lnTo>
                <a:lnTo>
                  <a:pt x="1150951" y="610950"/>
                </a:lnTo>
                <a:lnTo>
                  <a:pt x="1110733" y="638065"/>
                </a:lnTo>
                <a:lnTo>
                  <a:pt x="1061478" y="648008"/>
                </a:lnTo>
                <a:lnTo>
                  <a:pt x="126517" y="648008"/>
                </a:lnTo>
                <a:lnTo>
                  <a:pt x="77270" y="638065"/>
                </a:lnTo>
                <a:lnTo>
                  <a:pt x="37055" y="610950"/>
                </a:lnTo>
                <a:lnTo>
                  <a:pt x="9942" y="570731"/>
                </a:lnTo>
                <a:lnTo>
                  <a:pt x="0" y="521481"/>
                </a:lnTo>
                <a:close/>
              </a:path>
            </a:pathLst>
          </a:custGeom>
          <a:noFill/>
          <a:ln w="10080">
            <a:solidFill>
              <a:srgbClr val="000000"/>
            </a:solidFill>
            <a:round/>
          </a:ln>
        </p:spPr>
        <p:style>
          <a:lnRef idx="0">
            <a:scrgbClr r="0" g="0" b="0"/>
          </a:lnRef>
          <a:fillRef idx="0">
            <a:scrgbClr r="0" g="0" b="0"/>
          </a:fillRef>
          <a:effectRef idx="0">
            <a:scrgbClr r="0" g="0" b="0"/>
          </a:effectRef>
          <a:fontRef idx="minor"/>
        </p:style>
      </p:sp>
      <p:sp>
        <p:nvSpPr>
          <p:cNvPr id="39" name="CustomShape 6">
            <a:extLst>
              <a:ext uri="{FF2B5EF4-FFF2-40B4-BE49-F238E27FC236}">
                <a16:creationId xmlns:a16="http://schemas.microsoft.com/office/drawing/2014/main" id="{F5D96013-C7B6-0E03-F479-1D51CAE8FBEA}"/>
              </a:ext>
            </a:extLst>
          </p:cNvPr>
          <p:cNvSpPr/>
          <p:nvPr/>
        </p:nvSpPr>
        <p:spPr>
          <a:xfrm>
            <a:off x="486540" y="442023"/>
            <a:ext cx="1000800" cy="179524"/>
          </a:xfrm>
          <a:prstGeom prst="rect">
            <a:avLst/>
          </a:prstGeom>
          <a:noFill/>
          <a:ln>
            <a:noFill/>
          </a:ln>
        </p:spPr>
        <p:style>
          <a:lnRef idx="0">
            <a:scrgbClr r="0" g="0" b="0"/>
          </a:lnRef>
          <a:fillRef idx="0">
            <a:scrgbClr r="0" g="0" b="0"/>
          </a:fillRef>
          <a:effectRef idx="0">
            <a:scrgbClr r="0" g="0" b="0"/>
          </a:effectRef>
          <a:fontRef idx="minor"/>
        </p:style>
        <p:txBody>
          <a:bodyPr wrap="square" lIns="0" tIns="19800" rIns="0" bIns="0">
            <a:spAutoFit/>
          </a:bodyPr>
          <a:lstStyle/>
          <a:p>
            <a:pPr marL="175320" indent="-162360" algn="ctr">
              <a:lnSpc>
                <a:spcPts val="1301"/>
              </a:lnSpc>
              <a:spcBef>
                <a:spcPts val="156"/>
              </a:spcBef>
              <a:tabLst>
                <a:tab pos="0" algn="l"/>
              </a:tabLst>
            </a:pPr>
            <a:r>
              <a:rPr lang="de-DE" sz="1050" b="1" strike="noStrike" spc="26" dirty="0">
                <a:solidFill>
                  <a:srgbClr val="000000"/>
                </a:solidFill>
                <a:latin typeface="Latin Modern Math"/>
                <a:ea typeface="DejaVu Sans"/>
              </a:rPr>
              <a:t>Reales</a:t>
            </a:r>
            <a:r>
              <a:rPr lang="de-DE" sz="1050" b="1" spc="-80" dirty="0">
                <a:solidFill>
                  <a:srgbClr val="000000"/>
                </a:solidFill>
                <a:latin typeface="Latin Modern Math"/>
                <a:ea typeface="DejaVu Sans"/>
              </a:rPr>
              <a:t> </a:t>
            </a:r>
            <a:r>
              <a:rPr lang="de-DE" sz="1050" b="1" strike="noStrike" spc="-41" dirty="0">
                <a:solidFill>
                  <a:srgbClr val="000000"/>
                </a:solidFill>
                <a:latin typeface="Latin Modern Math"/>
                <a:ea typeface="DejaVu Sans"/>
              </a:rPr>
              <a:t>Problem</a:t>
            </a:r>
            <a:endParaRPr lang="de-DE" sz="1050" b="0" strike="noStrike" spc="-1" dirty="0">
              <a:latin typeface="Arial"/>
            </a:endParaRPr>
          </a:p>
        </p:txBody>
      </p:sp>
      <p:sp>
        <p:nvSpPr>
          <p:cNvPr id="2" name="Textfeld 1">
            <a:extLst>
              <a:ext uri="{FF2B5EF4-FFF2-40B4-BE49-F238E27FC236}">
                <a16:creationId xmlns:a16="http://schemas.microsoft.com/office/drawing/2014/main" id="{011DE3DE-EF2D-F305-A1C1-E3993B753620}"/>
              </a:ext>
            </a:extLst>
          </p:cNvPr>
          <p:cNvSpPr txBox="1"/>
          <p:nvPr/>
        </p:nvSpPr>
        <p:spPr>
          <a:xfrm>
            <a:off x="283341" y="593088"/>
            <a:ext cx="1344939" cy="338554"/>
          </a:xfrm>
          <a:prstGeom prst="rect">
            <a:avLst/>
          </a:prstGeom>
          <a:noFill/>
        </p:spPr>
        <p:txBody>
          <a:bodyPr wrap="square" rtlCol="0">
            <a:spAutoFit/>
          </a:bodyPr>
          <a:lstStyle/>
          <a:p>
            <a:pPr algn="ctr"/>
            <a:r>
              <a:rPr lang="de-DE" sz="800" dirty="0">
                <a:solidFill>
                  <a:srgbClr val="319878"/>
                </a:solidFill>
              </a:rPr>
              <a:t>Wortvorschläge für mehrere Millionen Wörter</a:t>
            </a:r>
          </a:p>
        </p:txBody>
      </p:sp>
      <p:sp>
        <p:nvSpPr>
          <p:cNvPr id="40" name="Textfeld 39">
            <a:extLst>
              <a:ext uri="{FF2B5EF4-FFF2-40B4-BE49-F238E27FC236}">
                <a16:creationId xmlns:a16="http://schemas.microsoft.com/office/drawing/2014/main" id="{E7517474-C293-A9FF-DE6F-FAE02BC4257D}"/>
              </a:ext>
            </a:extLst>
          </p:cNvPr>
          <p:cNvSpPr txBox="1"/>
          <p:nvPr/>
        </p:nvSpPr>
        <p:spPr>
          <a:xfrm>
            <a:off x="2994480" y="706401"/>
            <a:ext cx="1351080" cy="338554"/>
          </a:xfrm>
          <a:prstGeom prst="rect">
            <a:avLst/>
          </a:prstGeom>
          <a:noFill/>
        </p:spPr>
        <p:txBody>
          <a:bodyPr wrap="square" rtlCol="0">
            <a:spAutoFit/>
          </a:bodyPr>
          <a:lstStyle/>
          <a:p>
            <a:pPr algn="ctr"/>
            <a:r>
              <a:rPr lang="de-DE" sz="800" dirty="0">
                <a:solidFill>
                  <a:srgbClr val="319878"/>
                </a:solidFill>
              </a:rPr>
              <a:t>Wortvorschläge für kleinen Beispieldatensatz</a:t>
            </a:r>
          </a:p>
        </p:txBody>
      </p:sp>
      <p:sp>
        <p:nvSpPr>
          <p:cNvPr id="44" name="Untertitel 2">
            <a:extLst>
              <a:ext uri="{FF2B5EF4-FFF2-40B4-BE49-F238E27FC236}">
                <a16:creationId xmlns:a16="http://schemas.microsoft.com/office/drawing/2014/main" id="{055BDC3B-EAEB-4763-AF4A-8364C69E48B8}"/>
              </a:ext>
            </a:extLst>
          </p:cNvPr>
          <p:cNvSpPr txBox="1">
            <a:spLocks/>
          </p:cNvSpPr>
          <p:nvPr/>
        </p:nvSpPr>
        <p:spPr bwMode="auto">
          <a:xfrm>
            <a:off x="1375200" y="1217006"/>
            <a:ext cx="1901880" cy="121657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anchor="t" anchorCtr="0" compatLnSpc="1">
            <a:prstTxWarp prst="textNoShape">
              <a:avLst/>
            </a:prstTxWarp>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89360" indent="-137880">
              <a:lnSpc>
                <a:spcPct val="100000"/>
              </a:lnSpc>
              <a:spcBef>
                <a:spcPts val="374"/>
              </a:spcBef>
              <a:buClr>
                <a:srgbClr val="00539F"/>
              </a:buClr>
              <a:buFont typeface="Arial"/>
              <a:buChar char="•"/>
              <a:tabLst>
                <a:tab pos="189720" algn="l"/>
              </a:tabLst>
            </a:pPr>
            <a:r>
              <a:rPr lang="de-DE" sz="1000" spc="-7" dirty="0">
                <a:solidFill>
                  <a:srgbClr val="000000"/>
                </a:solidFill>
                <a:latin typeface="Latin Modern Math"/>
                <a:cs typeface="Arial" panose="020B0604020202020204" pitchFamily="34" charset="0"/>
              </a:rPr>
              <a:t>Keine Groß- und Kleinschreibung beachten</a:t>
            </a:r>
          </a:p>
          <a:p>
            <a:pPr marL="189360" indent="-137880">
              <a:lnSpc>
                <a:spcPct val="100000"/>
              </a:lnSpc>
              <a:spcBef>
                <a:spcPts val="374"/>
              </a:spcBef>
              <a:buClr>
                <a:srgbClr val="00539F"/>
              </a:buClr>
              <a:buFont typeface="Arial"/>
              <a:buChar char="•"/>
              <a:tabLst>
                <a:tab pos="189720" algn="l"/>
              </a:tabLst>
            </a:pPr>
            <a:r>
              <a:rPr lang="de-DE" sz="1000" spc="-7" dirty="0">
                <a:solidFill>
                  <a:srgbClr val="000000"/>
                </a:solidFill>
                <a:latin typeface="Latin Modern Math"/>
                <a:cs typeface="Arial" panose="020B0604020202020204" pitchFamily="34" charset="0"/>
              </a:rPr>
              <a:t>Nur das letzte Wort beeinflusst die Vorhersage</a:t>
            </a:r>
          </a:p>
        </p:txBody>
      </p:sp>
    </p:spTree>
    <p:extLst>
      <p:ext uri="{BB962C8B-B14F-4D97-AF65-F5344CB8AC3E}">
        <p14:creationId xmlns:p14="http://schemas.microsoft.com/office/powerpoint/2010/main" val="17018592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4">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4">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4">
                                            <p:txEl>
                                              <p:pRg st="0" end="0"/>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44">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P spid="44" grpId="0" build="allAtOnce"/>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 name="CustomShape 1"/>
          <p:cNvSpPr/>
          <p:nvPr/>
        </p:nvSpPr>
        <p:spPr>
          <a:xfrm>
            <a:off x="95400" y="79920"/>
            <a:ext cx="4122360" cy="443247"/>
          </a:xfrm>
          <a:prstGeom prst="rect">
            <a:avLst/>
          </a:prstGeom>
          <a:noFill/>
          <a:ln>
            <a:noFill/>
          </a:ln>
        </p:spPr>
        <p:style>
          <a:lnRef idx="0">
            <a:scrgbClr r="0" g="0" b="0"/>
          </a:lnRef>
          <a:fillRef idx="0">
            <a:scrgbClr r="0" g="0" b="0"/>
          </a:fillRef>
          <a:effectRef idx="0">
            <a:scrgbClr r="0" g="0" b="0"/>
          </a:effectRef>
          <a:fontRef idx="minor"/>
        </p:style>
        <p:txBody>
          <a:bodyPr wrap="square" lIns="0" tIns="12240" rIns="0" bIns="0">
            <a:spAutoFit/>
          </a:bodyPr>
          <a:lstStyle/>
          <a:p>
            <a:pPr marL="12600">
              <a:lnSpc>
                <a:spcPct val="100000"/>
              </a:lnSpc>
              <a:spcBef>
                <a:spcPts val="96"/>
              </a:spcBef>
            </a:pPr>
            <a:r>
              <a:rPr lang="de-DE" sz="1400" b="0" strike="noStrike" spc="-35" dirty="0">
                <a:solidFill>
                  <a:srgbClr val="00539F"/>
                </a:solidFill>
                <a:latin typeface="Latin Modern Math"/>
                <a:ea typeface="DejaVu Sans"/>
              </a:rPr>
              <a:t>Was hat das Generieren von Wortvorschlägen mit künstlicher Intelligenz zu tun?</a:t>
            </a:r>
            <a:endParaRPr lang="de-DE" sz="1400" b="0" strike="noStrike" spc="-1" dirty="0">
              <a:latin typeface="Arial"/>
            </a:endParaRPr>
          </a:p>
        </p:txBody>
      </p:sp>
      <p:sp>
        <p:nvSpPr>
          <p:cNvPr id="9" name="CustomShape 6">
            <a:extLst>
              <a:ext uri="{FF2B5EF4-FFF2-40B4-BE49-F238E27FC236}">
                <a16:creationId xmlns:a16="http://schemas.microsoft.com/office/drawing/2014/main" id="{5B18DC7F-F99E-1511-2D24-7697587E3A34}"/>
              </a:ext>
            </a:extLst>
          </p:cNvPr>
          <p:cNvSpPr/>
          <p:nvPr/>
        </p:nvSpPr>
        <p:spPr>
          <a:xfrm>
            <a:off x="432000" y="504000"/>
            <a:ext cx="3887280" cy="13694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oAutofit/>
          </a:bodyPr>
          <a:lstStyle/>
          <a:p>
            <a:pPr marL="279360" indent="-1089000">
              <a:lnSpc>
                <a:spcPct val="100000"/>
              </a:lnSpc>
              <a:spcBef>
                <a:spcPts val="6"/>
              </a:spcBef>
              <a:tabLst>
                <a:tab pos="0" algn="l"/>
              </a:tabLst>
            </a:pPr>
            <a:endParaRPr lang="de-DE" sz="1050" spc="-1" dirty="0"/>
          </a:p>
        </p:txBody>
      </p:sp>
      <p:sp>
        <p:nvSpPr>
          <p:cNvPr id="10" name="Untertitel 2">
            <a:extLst>
              <a:ext uri="{FF2B5EF4-FFF2-40B4-BE49-F238E27FC236}">
                <a16:creationId xmlns:a16="http://schemas.microsoft.com/office/drawing/2014/main" id="{0550847E-206A-F1A7-4406-4D6655315AF8}"/>
              </a:ext>
            </a:extLst>
          </p:cNvPr>
          <p:cNvSpPr txBox="1">
            <a:spLocks/>
          </p:cNvSpPr>
          <p:nvPr/>
        </p:nvSpPr>
        <p:spPr bwMode="auto">
          <a:xfrm>
            <a:off x="57600" y="2996179"/>
            <a:ext cx="4460400" cy="227804"/>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anchor="t" anchorCtr="0" compatLnSpc="1">
            <a:prstTxWarp prst="textNoShape">
              <a:avLst/>
            </a:prstTxWarp>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1480" indent="0">
              <a:lnSpc>
                <a:spcPct val="100000"/>
              </a:lnSpc>
              <a:spcBef>
                <a:spcPts val="374"/>
              </a:spcBef>
              <a:buClr>
                <a:srgbClr val="00539F"/>
              </a:buClr>
              <a:buNone/>
              <a:tabLst>
                <a:tab pos="189720" algn="l"/>
              </a:tabLst>
            </a:pPr>
            <a:r>
              <a:rPr lang="de-DE" sz="1100" spc="-7" dirty="0">
                <a:solidFill>
                  <a:srgbClr val="000000"/>
                </a:solidFill>
                <a:latin typeface="Latin Modern Math"/>
                <a:cs typeface="Arial" panose="020B0604020202020204" pitchFamily="34" charset="0"/>
              </a:rPr>
              <a:t>Turing-Test 1950 von Alan Turing</a:t>
            </a:r>
          </a:p>
        </p:txBody>
      </p:sp>
      <p:pic>
        <p:nvPicPr>
          <p:cNvPr id="8" name="Grafik 7">
            <a:extLst>
              <a:ext uri="{FF2B5EF4-FFF2-40B4-BE49-F238E27FC236}">
                <a16:creationId xmlns:a16="http://schemas.microsoft.com/office/drawing/2014/main" id="{999DD6D2-C24B-47D6-A96D-9DD41C790D32}"/>
              </a:ext>
            </a:extLst>
          </p:cNvPr>
          <p:cNvPicPr>
            <a:picLocks noChangeAspect="1"/>
          </p:cNvPicPr>
          <p:nvPr/>
        </p:nvPicPr>
        <p:blipFill>
          <a:blip r:embed="rId3"/>
          <a:stretch>
            <a:fillRect/>
          </a:stretch>
        </p:blipFill>
        <p:spPr>
          <a:xfrm>
            <a:off x="190800" y="460364"/>
            <a:ext cx="4798302" cy="2845549"/>
          </a:xfrm>
          <a:prstGeom prst="rect">
            <a:avLst/>
          </a:prstGeom>
        </p:spPr>
      </p:pic>
    </p:spTree>
    <p:extLst>
      <p:ext uri="{BB962C8B-B14F-4D97-AF65-F5344CB8AC3E}">
        <p14:creationId xmlns:p14="http://schemas.microsoft.com/office/powerpoint/2010/main" val="35146355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 name="CustomShape 1"/>
          <p:cNvSpPr/>
          <p:nvPr/>
        </p:nvSpPr>
        <p:spPr>
          <a:xfrm>
            <a:off x="95400" y="79920"/>
            <a:ext cx="4122360" cy="443247"/>
          </a:xfrm>
          <a:prstGeom prst="rect">
            <a:avLst/>
          </a:prstGeom>
          <a:noFill/>
          <a:ln>
            <a:noFill/>
          </a:ln>
        </p:spPr>
        <p:style>
          <a:lnRef idx="0">
            <a:scrgbClr r="0" g="0" b="0"/>
          </a:lnRef>
          <a:fillRef idx="0">
            <a:scrgbClr r="0" g="0" b="0"/>
          </a:fillRef>
          <a:effectRef idx="0">
            <a:scrgbClr r="0" g="0" b="0"/>
          </a:effectRef>
          <a:fontRef idx="minor"/>
        </p:style>
        <p:txBody>
          <a:bodyPr wrap="square" lIns="0" tIns="12240" rIns="0" bIns="0">
            <a:spAutoFit/>
          </a:bodyPr>
          <a:lstStyle/>
          <a:p>
            <a:pPr marL="12600">
              <a:lnSpc>
                <a:spcPct val="100000"/>
              </a:lnSpc>
              <a:spcBef>
                <a:spcPts val="96"/>
              </a:spcBef>
            </a:pPr>
            <a:r>
              <a:rPr lang="de-DE" sz="1400" spc="-35" dirty="0">
                <a:solidFill>
                  <a:srgbClr val="00539F"/>
                </a:solidFill>
                <a:latin typeface="Latin Modern Math"/>
              </a:rPr>
              <a:t>Was hat das Generieren von Wortvorschlägen mit künstlicher Intelligenz zu tun?</a:t>
            </a:r>
            <a:endParaRPr lang="de-DE" sz="1400" spc="-1" dirty="0"/>
          </a:p>
        </p:txBody>
      </p:sp>
      <p:sp>
        <p:nvSpPr>
          <p:cNvPr id="9" name="CustomShape 6">
            <a:extLst>
              <a:ext uri="{FF2B5EF4-FFF2-40B4-BE49-F238E27FC236}">
                <a16:creationId xmlns:a16="http://schemas.microsoft.com/office/drawing/2014/main" id="{5B18DC7F-F99E-1511-2D24-7697587E3A34}"/>
              </a:ext>
            </a:extLst>
          </p:cNvPr>
          <p:cNvSpPr/>
          <p:nvPr/>
        </p:nvSpPr>
        <p:spPr>
          <a:xfrm>
            <a:off x="432000" y="504000"/>
            <a:ext cx="3887280" cy="13694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oAutofit/>
          </a:bodyPr>
          <a:lstStyle/>
          <a:p>
            <a:pPr marL="279360" indent="-1089000">
              <a:lnSpc>
                <a:spcPct val="100000"/>
              </a:lnSpc>
              <a:spcBef>
                <a:spcPts val="6"/>
              </a:spcBef>
              <a:tabLst>
                <a:tab pos="0" algn="l"/>
              </a:tabLst>
            </a:pPr>
            <a:endParaRPr lang="de-DE" sz="1050" spc="-1" dirty="0"/>
          </a:p>
        </p:txBody>
      </p:sp>
      <p:sp>
        <p:nvSpPr>
          <p:cNvPr id="6" name="Ellipse 5">
            <a:extLst>
              <a:ext uri="{FF2B5EF4-FFF2-40B4-BE49-F238E27FC236}">
                <a16:creationId xmlns:a16="http://schemas.microsoft.com/office/drawing/2014/main" id="{309E69AC-756D-4D04-B851-1757BD1D8B13}"/>
              </a:ext>
            </a:extLst>
          </p:cNvPr>
          <p:cNvSpPr/>
          <p:nvPr/>
        </p:nvSpPr>
        <p:spPr>
          <a:xfrm>
            <a:off x="1242314" y="618079"/>
            <a:ext cx="2371411" cy="2333752"/>
          </a:xfrm>
          <a:prstGeom prst="ellipse">
            <a:avLst/>
          </a:prstGeom>
          <a:solidFill>
            <a:srgbClr val="319878">
              <a:alpha val="20000"/>
            </a:srgbClr>
          </a:solidFill>
          <a:ln w="22225">
            <a:solidFill>
              <a:srgbClr val="31987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7" name="Textfeld 6">
            <a:extLst>
              <a:ext uri="{FF2B5EF4-FFF2-40B4-BE49-F238E27FC236}">
                <a16:creationId xmlns:a16="http://schemas.microsoft.com/office/drawing/2014/main" id="{3C1C0D35-22D8-45BE-AF3D-F713CE06CF75}"/>
              </a:ext>
            </a:extLst>
          </p:cNvPr>
          <p:cNvSpPr txBox="1"/>
          <p:nvPr/>
        </p:nvSpPr>
        <p:spPr>
          <a:xfrm>
            <a:off x="1566409" y="962763"/>
            <a:ext cx="1740236" cy="276999"/>
          </a:xfrm>
          <a:prstGeom prst="rect">
            <a:avLst/>
          </a:prstGeom>
          <a:noFill/>
        </p:spPr>
        <p:txBody>
          <a:bodyPr wrap="square" rtlCol="0">
            <a:spAutoFit/>
          </a:bodyPr>
          <a:lstStyle/>
          <a:p>
            <a:pPr algn="ctr"/>
            <a:r>
              <a:rPr lang="de-DE" sz="1200" b="1" dirty="0">
                <a:solidFill>
                  <a:srgbClr val="319878"/>
                </a:solidFill>
                <a:latin typeface="Latin Modern Math"/>
              </a:rPr>
              <a:t>Künstliche Intelligenz</a:t>
            </a:r>
          </a:p>
        </p:txBody>
      </p:sp>
      <p:grpSp>
        <p:nvGrpSpPr>
          <p:cNvPr id="13" name="Gruppieren 12">
            <a:extLst>
              <a:ext uri="{FF2B5EF4-FFF2-40B4-BE49-F238E27FC236}">
                <a16:creationId xmlns:a16="http://schemas.microsoft.com/office/drawing/2014/main" id="{5C5142A3-0B54-4665-88CA-394102F594CF}"/>
              </a:ext>
            </a:extLst>
          </p:cNvPr>
          <p:cNvGrpSpPr/>
          <p:nvPr/>
        </p:nvGrpSpPr>
        <p:grpSpPr>
          <a:xfrm>
            <a:off x="1901982" y="1338452"/>
            <a:ext cx="1544436" cy="1512277"/>
            <a:chOff x="1701015" y="1444473"/>
            <a:chExt cx="1544436" cy="1512277"/>
          </a:xfrm>
        </p:grpSpPr>
        <p:sp>
          <p:nvSpPr>
            <p:cNvPr id="8" name="Ellipse 7">
              <a:extLst>
                <a:ext uri="{FF2B5EF4-FFF2-40B4-BE49-F238E27FC236}">
                  <a16:creationId xmlns:a16="http://schemas.microsoft.com/office/drawing/2014/main" id="{47BE88E8-4399-4A1F-871C-C3CA21E199E7}"/>
                </a:ext>
              </a:extLst>
            </p:cNvPr>
            <p:cNvSpPr/>
            <p:nvPr/>
          </p:nvSpPr>
          <p:spPr>
            <a:xfrm>
              <a:off x="1701015" y="1444473"/>
              <a:ext cx="1544436" cy="1512277"/>
            </a:xfrm>
            <a:prstGeom prst="ellipse">
              <a:avLst/>
            </a:prstGeom>
            <a:solidFill>
              <a:srgbClr val="00539F">
                <a:alpha val="20000"/>
              </a:srgbClr>
            </a:solidFill>
            <a:ln w="22225">
              <a:solidFill>
                <a:srgbClr val="00539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7" name="Textfeld 16">
              <a:extLst>
                <a:ext uri="{FF2B5EF4-FFF2-40B4-BE49-F238E27FC236}">
                  <a16:creationId xmlns:a16="http://schemas.microsoft.com/office/drawing/2014/main" id="{FAD1FAB3-6531-44C9-936D-12F6F08AE0FC}"/>
                </a:ext>
              </a:extLst>
            </p:cNvPr>
            <p:cNvSpPr txBox="1"/>
            <p:nvPr/>
          </p:nvSpPr>
          <p:spPr>
            <a:xfrm>
              <a:off x="1772257" y="2036202"/>
              <a:ext cx="1411936" cy="461665"/>
            </a:xfrm>
            <a:prstGeom prst="rect">
              <a:avLst/>
            </a:prstGeom>
            <a:noFill/>
          </p:spPr>
          <p:txBody>
            <a:bodyPr wrap="square" rtlCol="0">
              <a:spAutoFit/>
            </a:bodyPr>
            <a:lstStyle/>
            <a:p>
              <a:pPr algn="ctr"/>
              <a:r>
                <a:rPr lang="de-DE" sz="1200" b="1" dirty="0">
                  <a:solidFill>
                    <a:srgbClr val="00539F"/>
                  </a:solidFill>
                  <a:latin typeface="Latin Modern Math"/>
                </a:rPr>
                <a:t>Maschinelles Lernen</a:t>
              </a:r>
            </a:p>
          </p:txBody>
        </p:sp>
      </p:grpSp>
    </p:spTree>
    <p:extLst>
      <p:ext uri="{BB962C8B-B14F-4D97-AF65-F5344CB8AC3E}">
        <p14:creationId xmlns:p14="http://schemas.microsoft.com/office/powerpoint/2010/main" val="40410053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 name="CustomShape 1"/>
          <p:cNvSpPr/>
          <p:nvPr/>
        </p:nvSpPr>
        <p:spPr>
          <a:xfrm>
            <a:off x="95400" y="79920"/>
            <a:ext cx="4122360" cy="227803"/>
          </a:xfrm>
          <a:prstGeom prst="rect">
            <a:avLst/>
          </a:prstGeom>
          <a:noFill/>
          <a:ln>
            <a:noFill/>
          </a:ln>
        </p:spPr>
        <p:style>
          <a:lnRef idx="0">
            <a:scrgbClr r="0" g="0" b="0"/>
          </a:lnRef>
          <a:fillRef idx="0">
            <a:scrgbClr r="0" g="0" b="0"/>
          </a:fillRef>
          <a:effectRef idx="0">
            <a:scrgbClr r="0" g="0" b="0"/>
          </a:effectRef>
          <a:fontRef idx="minor"/>
        </p:style>
        <p:txBody>
          <a:bodyPr wrap="square" lIns="0" tIns="12240" rIns="0" bIns="0">
            <a:spAutoFit/>
          </a:bodyPr>
          <a:lstStyle/>
          <a:p>
            <a:pPr marL="12600">
              <a:lnSpc>
                <a:spcPct val="100000"/>
              </a:lnSpc>
              <a:spcBef>
                <a:spcPts val="96"/>
              </a:spcBef>
            </a:pPr>
            <a:r>
              <a:rPr lang="de-DE" sz="1400" b="0" strike="noStrike" spc="-35" dirty="0">
                <a:solidFill>
                  <a:srgbClr val="00539F"/>
                </a:solidFill>
                <a:latin typeface="Latin Modern Math"/>
                <a:ea typeface="DejaVu Sans"/>
              </a:rPr>
              <a:t>Maschinelles Lernen</a:t>
            </a:r>
            <a:endParaRPr lang="de-DE" sz="1400" b="0" strike="noStrike" spc="-1" dirty="0">
              <a:latin typeface="Arial"/>
            </a:endParaRPr>
          </a:p>
        </p:txBody>
      </p:sp>
      <p:sp>
        <p:nvSpPr>
          <p:cNvPr id="122" name="CustomShape 4"/>
          <p:cNvSpPr/>
          <p:nvPr/>
        </p:nvSpPr>
        <p:spPr>
          <a:xfrm>
            <a:off x="4217760" y="3342240"/>
            <a:ext cx="300240" cy="2028960"/>
          </a:xfrm>
          <a:prstGeom prst="rect">
            <a:avLst/>
          </a:prstGeom>
          <a:noFill/>
          <a:ln>
            <a:noFill/>
          </a:ln>
        </p:spPr>
        <p:style>
          <a:lnRef idx="0">
            <a:scrgbClr r="0" g="0" b="0"/>
          </a:lnRef>
          <a:fillRef idx="0">
            <a:scrgbClr r="0" g="0" b="0"/>
          </a:fillRef>
          <a:effectRef idx="0">
            <a:scrgbClr r="0" g="0" b="0"/>
          </a:effectRef>
          <a:fontRef idx="minor"/>
        </p:style>
        <p:txBody>
          <a:bodyPr lIns="0" tIns="22320" rIns="0" bIns="0">
            <a:noAutofit/>
          </a:bodyPr>
          <a:lstStyle/>
          <a:p>
            <a:pPr marL="12600">
              <a:lnSpc>
                <a:spcPct val="100000"/>
              </a:lnSpc>
              <a:spcBef>
                <a:spcPts val="176"/>
              </a:spcBef>
            </a:pPr>
            <a:r>
              <a:rPr lang="de-DE" sz="500" b="0" strike="noStrike" spc="9" dirty="0">
                <a:solidFill>
                  <a:srgbClr val="FFFFFF"/>
                </a:solidFill>
                <a:latin typeface="Latin Modern Math"/>
              </a:rPr>
              <a:t>| </a:t>
            </a:r>
            <a:r>
              <a:rPr lang="de-DE" sz="500" b="0" strike="noStrike" spc="9" dirty="0">
                <a:solidFill>
                  <a:srgbClr val="FFFFFF"/>
                </a:solidFill>
                <a:latin typeface="Microsoft Sans Serif"/>
              </a:rPr>
              <a:t>  </a:t>
            </a:r>
            <a:r>
              <a:rPr lang="de-DE" sz="500" b="0" strike="noStrike" spc="75" dirty="0">
                <a:solidFill>
                  <a:srgbClr val="FFFFFF"/>
                </a:solidFill>
                <a:latin typeface="Microsoft Sans Serif"/>
              </a:rPr>
              <a:t> </a:t>
            </a:r>
            <a:fld id="{8852C993-2E48-4500-929D-C09904BF8F97}" type="slidenum">
              <a:rPr lang="de-DE" sz="500" b="0" strike="noStrike" spc="15" smtClean="0">
                <a:solidFill>
                  <a:srgbClr val="FFFFFF"/>
                </a:solidFill>
                <a:latin typeface="Latin Modern Math"/>
              </a:rPr>
              <a:t>11</a:t>
            </a:fld>
            <a:endParaRPr lang="de-DE" sz="500" b="0" strike="noStrike" spc="-1" dirty="0">
              <a:latin typeface="Arial"/>
            </a:endParaRPr>
          </a:p>
        </p:txBody>
      </p:sp>
      <p:sp>
        <p:nvSpPr>
          <p:cNvPr id="9" name="CustomShape 6">
            <a:extLst>
              <a:ext uri="{FF2B5EF4-FFF2-40B4-BE49-F238E27FC236}">
                <a16:creationId xmlns:a16="http://schemas.microsoft.com/office/drawing/2014/main" id="{5B18DC7F-F99E-1511-2D24-7697587E3A34}"/>
              </a:ext>
            </a:extLst>
          </p:cNvPr>
          <p:cNvSpPr/>
          <p:nvPr/>
        </p:nvSpPr>
        <p:spPr>
          <a:xfrm>
            <a:off x="432000" y="504000"/>
            <a:ext cx="3887280" cy="13694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oAutofit/>
          </a:bodyPr>
          <a:lstStyle/>
          <a:p>
            <a:pPr marL="279360" indent="-1089000">
              <a:lnSpc>
                <a:spcPct val="100000"/>
              </a:lnSpc>
              <a:spcBef>
                <a:spcPts val="6"/>
              </a:spcBef>
              <a:tabLst>
                <a:tab pos="0" algn="l"/>
              </a:tabLst>
            </a:pPr>
            <a:endParaRPr lang="de-DE" sz="1050" spc="-1" dirty="0"/>
          </a:p>
        </p:txBody>
      </p:sp>
      <p:sp>
        <p:nvSpPr>
          <p:cNvPr id="3" name="Textplatzhalter 2">
            <a:extLst>
              <a:ext uri="{FF2B5EF4-FFF2-40B4-BE49-F238E27FC236}">
                <a16:creationId xmlns:a16="http://schemas.microsoft.com/office/drawing/2014/main" id="{A0E72BF2-8CFA-4191-B98E-A79126B7CBC9}"/>
              </a:ext>
            </a:extLst>
          </p:cNvPr>
          <p:cNvSpPr>
            <a:spLocks noGrp="1"/>
          </p:cNvSpPr>
          <p:nvPr>
            <p:ph type="body" idx="4294967295"/>
          </p:nvPr>
        </p:nvSpPr>
        <p:spPr>
          <a:xfrm>
            <a:off x="236580" y="639763"/>
            <a:ext cx="2022690" cy="2041525"/>
          </a:xfrm>
          <a:prstGeom prst="rect">
            <a:avLst/>
          </a:prstGeom>
          <a:ln w="15875">
            <a:solidFill>
              <a:srgbClr val="319878">
                <a:alpha val="70000"/>
              </a:srgbClr>
            </a:solidFill>
            <a:round/>
          </a:ln>
          <a:effectLst>
            <a:outerShdw blurRad="63500" sx="102000" sy="102000" algn="ctr" rotWithShape="0">
              <a:prstClr val="black">
                <a:alpha val="40000"/>
              </a:prstClr>
            </a:outerShdw>
          </a:effectLst>
        </p:spPr>
        <p:txBody>
          <a:bodyPr anchor="t">
            <a:normAutofit fontScale="97000" lnSpcReduction="10000"/>
          </a:bodyPr>
          <a:lstStyle/>
          <a:p>
            <a:pPr marL="90488" lvl="0" indent="0">
              <a:lnSpc>
                <a:spcPct val="100000"/>
              </a:lnSpc>
              <a:spcBef>
                <a:spcPts val="374"/>
              </a:spcBef>
              <a:spcAft>
                <a:spcPts val="130"/>
              </a:spcAft>
              <a:buClr>
                <a:srgbClr val="00539F"/>
              </a:buClr>
              <a:buNone/>
              <a:tabLst>
                <a:tab pos="189720" algn="l"/>
              </a:tabLst>
            </a:pPr>
            <a:endParaRPr lang="de-DE" sz="500" b="1" spc="-7" dirty="0">
              <a:solidFill>
                <a:srgbClr val="000000"/>
              </a:solidFill>
              <a:latin typeface="Latin Modern Math"/>
              <a:cs typeface="Arial" panose="020B0604020202020204" pitchFamily="34" charset="0"/>
            </a:endParaRPr>
          </a:p>
          <a:p>
            <a:pPr marL="90488" lvl="0" indent="0">
              <a:lnSpc>
                <a:spcPct val="100000"/>
              </a:lnSpc>
              <a:spcBef>
                <a:spcPts val="374"/>
              </a:spcBef>
              <a:spcAft>
                <a:spcPts val="130"/>
              </a:spcAft>
              <a:buClr>
                <a:srgbClr val="00539F"/>
              </a:buClr>
              <a:buNone/>
              <a:tabLst>
                <a:tab pos="189720" algn="l"/>
              </a:tabLst>
            </a:pPr>
            <a:r>
              <a:rPr lang="de-DE" sz="1100" b="1" spc="-7" dirty="0">
                <a:solidFill>
                  <a:srgbClr val="000000"/>
                </a:solidFill>
                <a:latin typeface="Latin Modern Math"/>
                <a:cs typeface="Arial" panose="020B0604020202020204" pitchFamily="34" charset="0"/>
              </a:rPr>
              <a:t>Regelbasiertes Verfahren</a:t>
            </a:r>
          </a:p>
          <a:p>
            <a:pPr marL="90488" lvl="0" indent="0">
              <a:lnSpc>
                <a:spcPct val="100000"/>
              </a:lnSpc>
              <a:spcBef>
                <a:spcPts val="374"/>
              </a:spcBef>
              <a:spcAft>
                <a:spcPts val="130"/>
              </a:spcAft>
              <a:buClr>
                <a:srgbClr val="00539F"/>
              </a:buClr>
              <a:buNone/>
              <a:tabLst>
                <a:tab pos="189720" algn="l"/>
              </a:tabLst>
            </a:pPr>
            <a:endParaRPr lang="de-DE" sz="2300" spc="-7" dirty="0">
              <a:solidFill>
                <a:srgbClr val="000000"/>
              </a:solidFill>
              <a:latin typeface="Latin Modern Math"/>
              <a:cs typeface="Arial" panose="020B0604020202020204" pitchFamily="34" charset="0"/>
            </a:endParaRPr>
          </a:p>
          <a:p>
            <a:pPr marL="51480" lvl="0" indent="0">
              <a:lnSpc>
                <a:spcPct val="100000"/>
              </a:lnSpc>
              <a:spcBef>
                <a:spcPts val="374"/>
              </a:spcBef>
              <a:spcAft>
                <a:spcPts val="130"/>
              </a:spcAft>
              <a:buClr>
                <a:srgbClr val="00539F"/>
              </a:buClr>
              <a:buNone/>
              <a:tabLst>
                <a:tab pos="189720" algn="l"/>
              </a:tabLst>
            </a:pPr>
            <a:r>
              <a:rPr lang="de-DE" sz="1100" spc="-7" dirty="0">
                <a:solidFill>
                  <a:srgbClr val="000000"/>
                </a:solidFill>
                <a:latin typeface="Latin Modern Math"/>
                <a:cs typeface="Arial" panose="020B0604020202020204" pitchFamily="34" charset="0"/>
              </a:rPr>
              <a:t>Feste Regeln</a:t>
            </a:r>
          </a:p>
          <a:p>
            <a:pPr marL="51480" lvl="0" indent="0">
              <a:lnSpc>
                <a:spcPct val="100000"/>
              </a:lnSpc>
              <a:spcBef>
                <a:spcPts val="374"/>
              </a:spcBef>
              <a:spcAft>
                <a:spcPts val="130"/>
              </a:spcAft>
              <a:buClr>
                <a:srgbClr val="00539F"/>
              </a:buClr>
              <a:buNone/>
              <a:tabLst>
                <a:tab pos="189720" algn="l"/>
              </a:tabLst>
            </a:pPr>
            <a:endParaRPr lang="de-DE" sz="1100" spc="-7" dirty="0">
              <a:solidFill>
                <a:srgbClr val="000000"/>
              </a:solidFill>
              <a:latin typeface="Latin Modern Math"/>
              <a:cs typeface="Arial" panose="020B0604020202020204" pitchFamily="34" charset="0"/>
            </a:endParaRPr>
          </a:p>
          <a:p>
            <a:pPr marL="51480" lvl="0" indent="0">
              <a:lnSpc>
                <a:spcPct val="100000"/>
              </a:lnSpc>
              <a:spcBef>
                <a:spcPts val="374"/>
              </a:spcBef>
              <a:spcAft>
                <a:spcPts val="130"/>
              </a:spcAft>
              <a:buClr>
                <a:srgbClr val="00539F"/>
              </a:buClr>
              <a:buNone/>
              <a:tabLst>
                <a:tab pos="189720" algn="l"/>
              </a:tabLst>
            </a:pPr>
            <a:r>
              <a:rPr lang="de-DE" sz="1100" spc="-7" dirty="0">
                <a:solidFill>
                  <a:srgbClr val="000000"/>
                </a:solidFill>
                <a:latin typeface="Latin Modern Math"/>
                <a:cs typeface="Arial" panose="020B0604020202020204" pitchFamily="34" charset="0"/>
              </a:rPr>
              <a:t>z.B. Schlage nach dem Wort "Guten" die Wörter "Tag" und "Morgen" vor</a:t>
            </a:r>
          </a:p>
          <a:p>
            <a:pPr marL="51480" lvl="0" indent="0">
              <a:lnSpc>
                <a:spcPct val="100000"/>
              </a:lnSpc>
              <a:spcBef>
                <a:spcPts val="374"/>
              </a:spcBef>
              <a:spcAft>
                <a:spcPts val="130"/>
              </a:spcAft>
              <a:buClr>
                <a:srgbClr val="00539F"/>
              </a:buClr>
              <a:buNone/>
              <a:tabLst>
                <a:tab pos="189720" algn="l"/>
              </a:tabLst>
            </a:pPr>
            <a:r>
              <a:rPr lang="de-DE" sz="1100" spc="-7" dirty="0">
                <a:solidFill>
                  <a:srgbClr val="000000"/>
                </a:solidFill>
                <a:latin typeface="Latin Modern Math"/>
                <a:cs typeface="Arial" panose="020B0604020202020204" pitchFamily="34" charset="0"/>
                <a:sym typeface="Wingdings" panose="05000000000000000000" pitchFamily="2" charset="2"/>
              </a:rPr>
              <a:t> </a:t>
            </a:r>
            <a:r>
              <a:rPr lang="de-DE" sz="1100" spc="-7" dirty="0">
                <a:solidFill>
                  <a:srgbClr val="000000"/>
                </a:solidFill>
                <a:latin typeface="Latin Modern Math"/>
                <a:cs typeface="Arial" panose="020B0604020202020204" pitchFamily="34" charset="0"/>
              </a:rPr>
              <a:t>eine solche Regel müsste für jedes Wort aufgestellt werden</a:t>
            </a:r>
          </a:p>
          <a:p>
            <a:pPr marL="0" indent="0">
              <a:lnSpc>
                <a:spcPct val="100000"/>
              </a:lnSpc>
              <a:spcBef>
                <a:spcPts val="374"/>
              </a:spcBef>
              <a:spcAft>
                <a:spcPts val="130"/>
              </a:spcAft>
              <a:buClr>
                <a:srgbClr val="00539F"/>
              </a:buClr>
              <a:buNone/>
              <a:tabLst>
                <a:tab pos="189720" algn="l"/>
              </a:tabLst>
            </a:pPr>
            <a:endParaRPr lang="de-DE" sz="500" b="1" spc="-7" dirty="0">
              <a:solidFill>
                <a:srgbClr val="000000"/>
              </a:solidFill>
              <a:latin typeface="Latin Modern Math"/>
              <a:cs typeface="Arial" panose="020B0604020202020204" pitchFamily="34" charset="0"/>
            </a:endParaRPr>
          </a:p>
        </p:txBody>
      </p:sp>
      <p:sp>
        <p:nvSpPr>
          <p:cNvPr id="5" name="Textplatzhalter 4">
            <a:extLst>
              <a:ext uri="{FF2B5EF4-FFF2-40B4-BE49-F238E27FC236}">
                <a16:creationId xmlns:a16="http://schemas.microsoft.com/office/drawing/2014/main" id="{E9DAE1FD-588F-4811-8BFE-9D9C9416D013}"/>
              </a:ext>
            </a:extLst>
          </p:cNvPr>
          <p:cNvSpPr>
            <a:spLocks noGrp="1"/>
          </p:cNvSpPr>
          <p:nvPr>
            <p:ph type="body" idx="4294967295"/>
          </p:nvPr>
        </p:nvSpPr>
        <p:spPr>
          <a:xfrm>
            <a:off x="2363898" y="639763"/>
            <a:ext cx="2022690" cy="2041525"/>
          </a:xfrm>
          <a:prstGeom prst="rect">
            <a:avLst/>
          </a:prstGeom>
          <a:ln w="15875">
            <a:solidFill>
              <a:srgbClr val="319878">
                <a:alpha val="70000"/>
              </a:srgbClr>
            </a:solidFill>
          </a:ln>
          <a:effectLst>
            <a:outerShdw blurRad="63500" sx="102000" sy="102000" algn="ctr" rotWithShape="0">
              <a:prstClr val="black">
                <a:alpha val="40000"/>
              </a:prstClr>
            </a:outerShdw>
          </a:effectLst>
        </p:spPr>
        <p:txBody>
          <a:bodyPr anchor="t">
            <a:normAutofit fontScale="97000"/>
          </a:bodyPr>
          <a:lstStyle/>
          <a:p>
            <a:pPr marL="51480" lvl="0" indent="0">
              <a:lnSpc>
                <a:spcPct val="100000"/>
              </a:lnSpc>
              <a:spcBef>
                <a:spcPts val="374"/>
              </a:spcBef>
              <a:spcAft>
                <a:spcPts val="130"/>
              </a:spcAft>
              <a:buClr>
                <a:srgbClr val="00539F"/>
              </a:buClr>
              <a:buNone/>
              <a:tabLst>
                <a:tab pos="189720" algn="l"/>
              </a:tabLst>
            </a:pPr>
            <a:endParaRPr lang="de-DE" sz="500" b="1" spc="-7" dirty="0">
              <a:solidFill>
                <a:srgbClr val="000000"/>
              </a:solidFill>
              <a:latin typeface="Latin Modern Math"/>
              <a:cs typeface="Arial" panose="020B0604020202020204" pitchFamily="34" charset="0"/>
            </a:endParaRPr>
          </a:p>
          <a:p>
            <a:pPr marL="51480" lvl="0" indent="0">
              <a:lnSpc>
                <a:spcPct val="100000"/>
              </a:lnSpc>
              <a:spcBef>
                <a:spcPts val="374"/>
              </a:spcBef>
              <a:spcAft>
                <a:spcPts val="130"/>
              </a:spcAft>
              <a:buClr>
                <a:srgbClr val="00539F"/>
              </a:buClr>
              <a:buNone/>
              <a:tabLst>
                <a:tab pos="189720" algn="l"/>
              </a:tabLst>
            </a:pPr>
            <a:r>
              <a:rPr lang="de-DE" sz="1100" b="1" spc="-7" dirty="0">
                <a:solidFill>
                  <a:srgbClr val="000000"/>
                </a:solidFill>
                <a:latin typeface="Latin Modern Math"/>
                <a:cs typeface="Arial" panose="020B0604020202020204" pitchFamily="34" charset="0"/>
              </a:rPr>
              <a:t>Maschinelles Lernen</a:t>
            </a:r>
          </a:p>
          <a:p>
            <a:pPr marL="51480" lvl="0" indent="0">
              <a:lnSpc>
                <a:spcPct val="100000"/>
              </a:lnSpc>
              <a:spcBef>
                <a:spcPts val="374"/>
              </a:spcBef>
              <a:spcAft>
                <a:spcPts val="130"/>
              </a:spcAft>
              <a:buClr>
                <a:srgbClr val="00539F"/>
              </a:buClr>
              <a:buNone/>
              <a:tabLst>
                <a:tab pos="189720" algn="l"/>
              </a:tabLst>
            </a:pPr>
            <a:endParaRPr lang="de-DE" sz="1900" spc="-7" dirty="0">
              <a:solidFill>
                <a:srgbClr val="000000"/>
              </a:solidFill>
              <a:latin typeface="Latin Modern Math"/>
              <a:cs typeface="Arial" panose="020B0604020202020204" pitchFamily="34" charset="0"/>
            </a:endParaRPr>
          </a:p>
          <a:p>
            <a:pPr marL="51480" lvl="0" indent="0">
              <a:lnSpc>
                <a:spcPct val="100000"/>
              </a:lnSpc>
              <a:spcBef>
                <a:spcPts val="374"/>
              </a:spcBef>
              <a:spcAft>
                <a:spcPts val="130"/>
              </a:spcAft>
              <a:buClr>
                <a:srgbClr val="00539F"/>
              </a:buClr>
              <a:buNone/>
              <a:tabLst>
                <a:tab pos="189720" algn="l"/>
              </a:tabLst>
            </a:pPr>
            <a:r>
              <a:rPr lang="de-DE" sz="1100" spc="-7" dirty="0">
                <a:solidFill>
                  <a:srgbClr val="000000"/>
                </a:solidFill>
                <a:latin typeface="Latin Modern Math"/>
                <a:cs typeface="Arial" panose="020B0604020202020204" pitchFamily="34" charset="0"/>
              </a:rPr>
              <a:t>Lernen von Daten</a:t>
            </a:r>
          </a:p>
          <a:p>
            <a:pPr marL="51480" lvl="0" indent="0">
              <a:lnSpc>
                <a:spcPct val="100000"/>
              </a:lnSpc>
              <a:spcBef>
                <a:spcPts val="374"/>
              </a:spcBef>
              <a:spcAft>
                <a:spcPts val="130"/>
              </a:spcAft>
              <a:buClr>
                <a:srgbClr val="00539F"/>
              </a:buClr>
              <a:buNone/>
              <a:tabLst>
                <a:tab pos="189720" algn="l"/>
              </a:tabLst>
            </a:pPr>
            <a:endParaRPr lang="de-DE" sz="600" spc="-7" dirty="0">
              <a:solidFill>
                <a:srgbClr val="000000"/>
              </a:solidFill>
              <a:latin typeface="Latin Modern Math"/>
              <a:cs typeface="Arial" panose="020B0604020202020204" pitchFamily="34" charset="0"/>
            </a:endParaRPr>
          </a:p>
          <a:p>
            <a:pPr marL="51480" lvl="0" indent="0">
              <a:lnSpc>
                <a:spcPct val="100000"/>
              </a:lnSpc>
              <a:spcBef>
                <a:spcPts val="374"/>
              </a:spcBef>
              <a:spcAft>
                <a:spcPts val="130"/>
              </a:spcAft>
              <a:buClr>
                <a:srgbClr val="00539F"/>
              </a:buClr>
              <a:buNone/>
              <a:tabLst>
                <a:tab pos="189720" algn="l"/>
              </a:tabLst>
            </a:pPr>
            <a:r>
              <a:rPr lang="de-DE" sz="1100" spc="-7" dirty="0">
                <a:solidFill>
                  <a:srgbClr val="000000"/>
                </a:solidFill>
                <a:latin typeface="Latin Modern Math"/>
                <a:cs typeface="Arial" panose="020B0604020202020204" pitchFamily="34" charset="0"/>
              </a:rPr>
              <a:t>z.B. Wahrscheinlichkeit, dass ein Wort nach den geschriebenen Wörtern auftritt, aus </a:t>
            </a:r>
            <a:r>
              <a:rPr lang="de-DE" sz="1100" spc="-7">
                <a:solidFill>
                  <a:srgbClr val="000000"/>
                </a:solidFill>
                <a:latin typeface="Latin Modern Math"/>
                <a:cs typeface="Arial" panose="020B0604020202020204" pitchFamily="34" charset="0"/>
              </a:rPr>
              <a:t>gegebenen Textdaten </a:t>
            </a:r>
            <a:r>
              <a:rPr lang="de-DE" sz="1100" spc="-7" dirty="0">
                <a:solidFill>
                  <a:srgbClr val="000000"/>
                </a:solidFill>
                <a:latin typeface="Latin Modern Math"/>
                <a:cs typeface="Arial" panose="020B0604020202020204" pitchFamily="34" charset="0"/>
              </a:rPr>
              <a:t>ermitteln</a:t>
            </a:r>
          </a:p>
        </p:txBody>
      </p:sp>
    </p:spTree>
    <p:extLst>
      <p:ext uri="{BB962C8B-B14F-4D97-AF65-F5344CB8AC3E}">
        <p14:creationId xmlns:p14="http://schemas.microsoft.com/office/powerpoint/2010/main" val="196805091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 name="CustomShape 1"/>
          <p:cNvSpPr/>
          <p:nvPr/>
        </p:nvSpPr>
        <p:spPr>
          <a:xfrm>
            <a:off x="95400" y="79920"/>
            <a:ext cx="4044240" cy="227803"/>
          </a:xfrm>
          <a:prstGeom prst="rect">
            <a:avLst/>
          </a:prstGeom>
          <a:noFill/>
          <a:ln>
            <a:noFill/>
          </a:ln>
        </p:spPr>
        <p:style>
          <a:lnRef idx="0">
            <a:scrgbClr r="0" g="0" b="0"/>
          </a:lnRef>
          <a:fillRef idx="0">
            <a:scrgbClr r="0" g="0" b="0"/>
          </a:fillRef>
          <a:effectRef idx="0">
            <a:scrgbClr r="0" g="0" b="0"/>
          </a:effectRef>
          <a:fontRef idx="minor"/>
        </p:style>
        <p:txBody>
          <a:bodyPr lIns="0" tIns="12240" rIns="0" bIns="0">
            <a:spAutoFit/>
          </a:bodyPr>
          <a:lstStyle/>
          <a:p>
            <a:pPr marL="12600">
              <a:lnSpc>
                <a:spcPct val="100000"/>
              </a:lnSpc>
              <a:spcBef>
                <a:spcPts val="96"/>
              </a:spcBef>
            </a:pPr>
            <a:r>
              <a:rPr lang="de-DE" sz="1400" b="0" strike="noStrike" spc="-35" dirty="0">
                <a:solidFill>
                  <a:srgbClr val="00539F"/>
                </a:solidFill>
                <a:latin typeface="Latin Modern Math"/>
                <a:ea typeface="DejaVu Sans"/>
              </a:rPr>
              <a:t>Ziel und Ablauf</a:t>
            </a:r>
            <a:endParaRPr lang="de-DE" sz="1400" b="0" strike="noStrike" spc="-1" dirty="0">
              <a:latin typeface="Arial"/>
            </a:endParaRPr>
          </a:p>
        </p:txBody>
      </p:sp>
      <p:sp>
        <p:nvSpPr>
          <p:cNvPr id="10" name="Untertitel 2">
            <a:extLst>
              <a:ext uri="{FF2B5EF4-FFF2-40B4-BE49-F238E27FC236}">
                <a16:creationId xmlns:a16="http://schemas.microsoft.com/office/drawing/2014/main" id="{0550847E-206A-F1A7-4406-4D6655315AF8}"/>
              </a:ext>
            </a:extLst>
          </p:cNvPr>
          <p:cNvSpPr txBox="1">
            <a:spLocks/>
          </p:cNvSpPr>
          <p:nvPr/>
        </p:nvSpPr>
        <p:spPr bwMode="auto">
          <a:xfrm>
            <a:off x="57600" y="929556"/>
            <a:ext cx="3761059" cy="207389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anchor="t" anchorCtr="0" compatLnSpc="1">
            <a:prstTxWarp prst="textNoShape">
              <a:avLst/>
            </a:prstTxWarp>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de-DE" sz="1100" b="1" dirty="0">
                <a:solidFill>
                  <a:srgbClr val="000000"/>
                </a:solidFill>
                <a:latin typeface="Latin Modern Math"/>
              </a:rPr>
              <a:t>Ablauf:</a:t>
            </a:r>
          </a:p>
          <a:p>
            <a:pPr>
              <a:spcBef>
                <a:spcPts val="1200"/>
              </a:spcBef>
              <a:buClr>
                <a:srgbClr val="00539F"/>
              </a:buClr>
              <a:buFont typeface="+mj-lt"/>
              <a:buAutoNum type="arabicPeriod"/>
            </a:pPr>
            <a:r>
              <a:rPr lang="de-DE" sz="1100" dirty="0">
                <a:solidFill>
                  <a:srgbClr val="000000"/>
                </a:solidFill>
                <a:latin typeface="Latin Modern Math"/>
              </a:rPr>
              <a:t>Ein Sprachmodell auf einem kleinen Trainingsdatensatz entwickeln.</a:t>
            </a:r>
          </a:p>
          <a:p>
            <a:pPr>
              <a:spcBef>
                <a:spcPts val="1200"/>
              </a:spcBef>
              <a:buClr>
                <a:srgbClr val="00539F"/>
              </a:buClr>
              <a:buFont typeface="+mj-lt"/>
              <a:buAutoNum type="arabicPeriod"/>
            </a:pPr>
            <a:r>
              <a:rPr lang="de-DE" sz="1100" dirty="0">
                <a:solidFill>
                  <a:srgbClr val="000000"/>
                </a:solidFill>
                <a:latin typeface="Latin Modern Math"/>
              </a:rPr>
              <a:t>Die Erstellung des Sprachmodells automatisieren.</a:t>
            </a:r>
          </a:p>
          <a:p>
            <a:pPr>
              <a:spcBef>
                <a:spcPts val="1200"/>
              </a:spcBef>
              <a:buClr>
                <a:srgbClr val="00539F"/>
              </a:buClr>
              <a:buFont typeface="+mj-lt"/>
              <a:buAutoNum type="arabicPeriod"/>
            </a:pPr>
            <a:r>
              <a:rPr lang="de-DE" sz="1100" dirty="0">
                <a:solidFill>
                  <a:srgbClr val="000000"/>
                </a:solidFill>
                <a:latin typeface="Latin Modern Math"/>
              </a:rPr>
              <a:t>Das Sprachmodell erproben, seine Grenzen erkunden und Verbesserungsideen sammeln.</a:t>
            </a:r>
          </a:p>
          <a:p>
            <a:pPr>
              <a:spcBef>
                <a:spcPts val="1200"/>
              </a:spcBef>
              <a:buClr>
                <a:srgbClr val="00539F"/>
              </a:buClr>
              <a:buFont typeface="+mj-lt"/>
              <a:buAutoNum type="arabicPeriod"/>
            </a:pPr>
            <a:r>
              <a:rPr lang="de-DE" sz="1100" dirty="0">
                <a:solidFill>
                  <a:srgbClr val="000000"/>
                </a:solidFill>
                <a:latin typeface="Latin Modern Math"/>
              </a:rPr>
              <a:t>Kritisch reflektieren: Wie beeinflussen Sprachmodelle unsere Gesellschaft?</a:t>
            </a:r>
            <a:endParaRPr lang="de-DE" sz="1100" spc="-7" dirty="0">
              <a:solidFill>
                <a:srgbClr val="000000"/>
              </a:solidFill>
              <a:latin typeface="Latin Modern Math"/>
              <a:cs typeface="Arial" panose="020B0604020202020204" pitchFamily="34" charset="0"/>
            </a:endParaRPr>
          </a:p>
        </p:txBody>
      </p:sp>
      <p:pic>
        <p:nvPicPr>
          <p:cNvPr id="14" name="Grafik 13" descr="Daumen-hoch-Zeichen">
            <a:extLst>
              <a:ext uri="{FF2B5EF4-FFF2-40B4-BE49-F238E27FC236}">
                <a16:creationId xmlns:a16="http://schemas.microsoft.com/office/drawing/2014/main" id="{FDEF8B64-38E2-4756-8FF1-CFCA5D8C4F68}"/>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760762" y="1981552"/>
            <a:ext cx="265571" cy="265571"/>
          </a:xfrm>
          <a:prstGeom prst="rect">
            <a:avLst/>
          </a:prstGeom>
        </p:spPr>
      </p:pic>
      <p:pic>
        <p:nvPicPr>
          <p:cNvPr id="20" name="Grafik 19" descr="Daumen-hoch-Zeichen">
            <a:extLst>
              <a:ext uri="{FF2B5EF4-FFF2-40B4-BE49-F238E27FC236}">
                <a16:creationId xmlns:a16="http://schemas.microsoft.com/office/drawing/2014/main" id="{ADCEA59B-56EA-4304-B6A7-E460CC005EAB}"/>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rot="10800000">
            <a:off x="4018310" y="2043385"/>
            <a:ext cx="265571" cy="265571"/>
          </a:xfrm>
          <a:prstGeom prst="rect">
            <a:avLst/>
          </a:prstGeom>
        </p:spPr>
      </p:pic>
      <p:pic>
        <p:nvPicPr>
          <p:cNvPr id="16" name="Grafik 15" descr="Präsentation mit Organigramm">
            <a:extLst>
              <a:ext uri="{FF2B5EF4-FFF2-40B4-BE49-F238E27FC236}">
                <a16:creationId xmlns:a16="http://schemas.microsoft.com/office/drawing/2014/main" id="{D2F993CC-A6B6-48CC-8A99-AC88E8B10B4B}"/>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3830407" y="1117508"/>
            <a:ext cx="399760" cy="399760"/>
          </a:xfrm>
          <a:prstGeom prst="rect">
            <a:avLst/>
          </a:prstGeom>
        </p:spPr>
      </p:pic>
      <p:pic>
        <p:nvPicPr>
          <p:cNvPr id="18" name="Grafik 17" descr="Kundenbewertung">
            <a:extLst>
              <a:ext uri="{FF2B5EF4-FFF2-40B4-BE49-F238E27FC236}">
                <a16:creationId xmlns:a16="http://schemas.microsoft.com/office/drawing/2014/main" id="{82F5B796-ACB8-4777-9D17-55813C018860}"/>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3830407" y="2468174"/>
            <a:ext cx="375805" cy="375805"/>
          </a:xfrm>
          <a:prstGeom prst="rect">
            <a:avLst/>
          </a:prstGeom>
        </p:spPr>
      </p:pic>
      <p:sp>
        <p:nvSpPr>
          <p:cNvPr id="11" name="Untertitel 2">
            <a:extLst>
              <a:ext uri="{FF2B5EF4-FFF2-40B4-BE49-F238E27FC236}">
                <a16:creationId xmlns:a16="http://schemas.microsoft.com/office/drawing/2014/main" id="{08465A10-37B1-4DEE-9A71-B3D9CFC56656}"/>
              </a:ext>
            </a:extLst>
          </p:cNvPr>
          <p:cNvSpPr txBox="1">
            <a:spLocks/>
          </p:cNvSpPr>
          <p:nvPr/>
        </p:nvSpPr>
        <p:spPr bwMode="auto">
          <a:xfrm>
            <a:off x="57600" y="547065"/>
            <a:ext cx="4120500" cy="437051"/>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anchor="t" anchorCtr="0" compatLnSpc="1">
            <a:prstTxWarp prst="textNoShape">
              <a:avLst/>
            </a:prstTxWarp>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de-DE" sz="1100" b="1" dirty="0">
                <a:solidFill>
                  <a:srgbClr val="000000"/>
                </a:solidFill>
                <a:latin typeface="Latin Modern Math"/>
              </a:rPr>
              <a:t>Ziel: Entwicklung eines eigenen Sprachmodells zur Wortvorhersage!</a:t>
            </a:r>
          </a:p>
        </p:txBody>
      </p:sp>
      <p:pic>
        <p:nvPicPr>
          <p:cNvPr id="3" name="Grafik 2" descr="Entscheidungsdiagramm">
            <a:extLst>
              <a:ext uri="{FF2B5EF4-FFF2-40B4-BE49-F238E27FC236}">
                <a16:creationId xmlns:a16="http://schemas.microsoft.com/office/drawing/2014/main" id="{3636D9F9-A478-4C67-BB92-923DCA749D71}"/>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3899464" y="1582395"/>
            <a:ext cx="278636" cy="278636"/>
          </a:xfrm>
          <a:prstGeom prst="rect">
            <a:avLst/>
          </a:prstGeom>
        </p:spPr>
      </p:pic>
    </p:spTree>
    <p:extLst>
      <p:ext uri="{BB962C8B-B14F-4D97-AF65-F5344CB8AC3E}">
        <p14:creationId xmlns:p14="http://schemas.microsoft.com/office/powerpoint/2010/main" val="25839132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0">
                                            <p:txEl>
                                              <p:pRg st="2" end="2"/>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0">
                                            <p:txEl>
                                              <p:pRg st="3" end="3"/>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0"/>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4"/>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0">
                                            <p:txEl>
                                              <p:pRg st="4" end="4"/>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8"/>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 name="CustomShape 1"/>
          <p:cNvSpPr/>
          <p:nvPr/>
        </p:nvSpPr>
        <p:spPr>
          <a:xfrm>
            <a:off x="110880" y="2271960"/>
            <a:ext cx="4267800" cy="718922"/>
          </a:xfrm>
          <a:prstGeom prst="rect">
            <a:avLst/>
          </a:prstGeom>
          <a:noFill/>
          <a:ln>
            <a:noFill/>
          </a:ln>
        </p:spPr>
        <p:style>
          <a:lnRef idx="0">
            <a:scrgbClr r="0" g="0" b="0"/>
          </a:lnRef>
          <a:fillRef idx="0">
            <a:scrgbClr r="0" g="0" b="0"/>
          </a:fillRef>
          <a:effectRef idx="0">
            <a:scrgbClr r="0" g="0" b="0"/>
          </a:effectRef>
          <a:fontRef idx="minor"/>
        </p:style>
        <p:txBody>
          <a:bodyPr lIns="0" tIns="60840" rIns="0" bIns="0">
            <a:spAutoFit/>
          </a:bodyPr>
          <a:lstStyle/>
          <a:p>
            <a:r>
              <a:rPr lang="de-DE" sz="1400" b="1" dirty="0">
                <a:solidFill>
                  <a:srgbClr val="0054A0"/>
                </a:solidFill>
                <a:latin typeface="Latin Modern Math"/>
              </a:rPr>
              <a:t>Künstliche Intelligenz im Alltag: Wortvorschläge am</a:t>
            </a:r>
          </a:p>
          <a:p>
            <a:r>
              <a:rPr lang="de-DE" sz="1400" b="1" dirty="0">
                <a:solidFill>
                  <a:srgbClr val="0054A0"/>
                </a:solidFill>
                <a:latin typeface="Latin Modern Math"/>
              </a:rPr>
              <a:t>Handy</a:t>
            </a:r>
          </a:p>
          <a:p>
            <a:pPr>
              <a:lnSpc>
                <a:spcPct val="150000"/>
              </a:lnSpc>
            </a:pPr>
            <a:r>
              <a:rPr lang="de-DE" sz="1100" spc="-52" dirty="0">
                <a:solidFill>
                  <a:srgbClr val="00539F"/>
                </a:solidFill>
                <a:latin typeface="Latin Modern Math"/>
                <a:ea typeface="DejaVu Sans"/>
              </a:rPr>
              <a:t>Besprechung nach Aufgabe 1 und 2</a:t>
            </a:r>
            <a:endParaRPr lang="de-DE" sz="1100" b="0" strike="noStrike" spc="-1" dirty="0">
              <a:latin typeface="Latin Modern Math"/>
            </a:endParaRPr>
          </a:p>
        </p:txBody>
      </p:sp>
      <p:pic>
        <p:nvPicPr>
          <p:cNvPr id="116" name="object 4"/>
          <p:cNvPicPr/>
          <p:nvPr/>
        </p:nvPicPr>
        <p:blipFill>
          <a:blip r:embed="rId3"/>
          <a:stretch/>
        </p:blipFill>
        <p:spPr>
          <a:xfrm>
            <a:off x="4213080" y="3123000"/>
            <a:ext cx="270360" cy="270360"/>
          </a:xfrm>
          <a:prstGeom prst="rect">
            <a:avLst/>
          </a:prstGeom>
          <a:ln>
            <a:noFill/>
          </a:ln>
        </p:spPr>
      </p:pic>
      <p:pic>
        <p:nvPicPr>
          <p:cNvPr id="3" name="Grafik 2" descr="Ein Bild, das Text, ClipArt enthält.&#10;&#10;Automatisch generierte Beschreibung">
            <a:extLst>
              <a:ext uri="{FF2B5EF4-FFF2-40B4-BE49-F238E27FC236}">
                <a16:creationId xmlns:a16="http://schemas.microsoft.com/office/drawing/2014/main" id="{C1E02EC5-12C1-EACC-E9F4-52CF678074A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594" y="3211176"/>
            <a:ext cx="512530" cy="182184"/>
          </a:xfrm>
          <a:prstGeom prst="rect">
            <a:avLst/>
          </a:prstGeom>
        </p:spPr>
      </p:pic>
      <p:pic>
        <p:nvPicPr>
          <p:cNvPr id="4" name="Grafik 3">
            <a:extLst>
              <a:ext uri="{FF2B5EF4-FFF2-40B4-BE49-F238E27FC236}">
                <a16:creationId xmlns:a16="http://schemas.microsoft.com/office/drawing/2014/main" id="{F6CE171A-9C14-423F-A1E9-4FA65D42D568}"/>
              </a:ext>
            </a:extLst>
          </p:cNvPr>
          <p:cNvPicPr>
            <a:picLocks noChangeAspect="1"/>
          </p:cNvPicPr>
          <p:nvPr/>
        </p:nvPicPr>
        <p:blipFill rotWithShape="1">
          <a:blip r:embed="rId5">
            <a:extLst>
              <a:ext uri="{28A0092B-C50C-407E-A947-70E740481C1C}">
                <a14:useLocalDpi xmlns:a14="http://schemas.microsoft.com/office/drawing/2010/main" val="0"/>
              </a:ext>
            </a:extLst>
          </a:blip>
          <a:srcRect t="16939"/>
          <a:stretch/>
        </p:blipFill>
        <p:spPr>
          <a:xfrm>
            <a:off x="4" y="0"/>
            <a:ext cx="4610100" cy="2074460"/>
          </a:xfrm>
          <a:prstGeom prst="rect">
            <a:avLst/>
          </a:prstGeom>
        </p:spPr>
      </p:pic>
    </p:spTree>
    <p:extLst>
      <p:ext uri="{BB962C8B-B14F-4D97-AF65-F5344CB8AC3E}">
        <p14:creationId xmlns:p14="http://schemas.microsoft.com/office/powerpoint/2010/main" val="324042482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5" name="Gruppieren 124">
            <a:extLst>
              <a:ext uri="{FF2B5EF4-FFF2-40B4-BE49-F238E27FC236}">
                <a16:creationId xmlns:a16="http://schemas.microsoft.com/office/drawing/2014/main" id="{F1E0782F-77F8-45E2-A54A-139B7CD7DBD4}"/>
              </a:ext>
            </a:extLst>
          </p:cNvPr>
          <p:cNvGrpSpPr/>
          <p:nvPr/>
        </p:nvGrpSpPr>
        <p:grpSpPr>
          <a:xfrm>
            <a:off x="1040698" y="855785"/>
            <a:ext cx="2775345" cy="2310605"/>
            <a:chOff x="0" y="0"/>
            <a:chExt cx="3519805" cy="2884805"/>
          </a:xfrm>
        </p:grpSpPr>
        <p:grpSp>
          <p:nvGrpSpPr>
            <p:cNvPr id="126" name="Gruppieren 125">
              <a:extLst>
                <a:ext uri="{FF2B5EF4-FFF2-40B4-BE49-F238E27FC236}">
                  <a16:creationId xmlns:a16="http://schemas.microsoft.com/office/drawing/2014/main" id="{7B7BB431-4754-47C4-BF6E-493A83122E0F}"/>
                </a:ext>
              </a:extLst>
            </p:cNvPr>
            <p:cNvGrpSpPr/>
            <p:nvPr/>
          </p:nvGrpSpPr>
          <p:grpSpPr>
            <a:xfrm>
              <a:off x="0" y="0"/>
              <a:ext cx="3519805" cy="2884805"/>
              <a:chOff x="0" y="0"/>
              <a:chExt cx="3519805" cy="2884805"/>
            </a:xfrm>
          </p:grpSpPr>
          <p:grpSp>
            <p:nvGrpSpPr>
              <p:cNvPr id="132" name="Gruppieren 131">
                <a:extLst>
                  <a:ext uri="{FF2B5EF4-FFF2-40B4-BE49-F238E27FC236}">
                    <a16:creationId xmlns:a16="http://schemas.microsoft.com/office/drawing/2014/main" id="{45594604-F067-46C1-8077-D146AA59AC13}"/>
                  </a:ext>
                </a:extLst>
              </p:cNvPr>
              <p:cNvGrpSpPr/>
              <p:nvPr/>
            </p:nvGrpSpPr>
            <p:grpSpPr>
              <a:xfrm>
                <a:off x="0" y="0"/>
                <a:ext cx="3519805" cy="2597157"/>
                <a:chOff x="0" y="0"/>
                <a:chExt cx="3519805" cy="2597157"/>
              </a:xfrm>
            </p:grpSpPr>
            <p:grpSp>
              <p:nvGrpSpPr>
                <p:cNvPr id="140" name="Gruppieren 139">
                  <a:extLst>
                    <a:ext uri="{FF2B5EF4-FFF2-40B4-BE49-F238E27FC236}">
                      <a16:creationId xmlns:a16="http://schemas.microsoft.com/office/drawing/2014/main" id="{9A53EB0B-E218-4540-B3B5-6355B614DC6E}"/>
                    </a:ext>
                  </a:extLst>
                </p:cNvPr>
                <p:cNvGrpSpPr/>
                <p:nvPr/>
              </p:nvGrpSpPr>
              <p:grpSpPr>
                <a:xfrm>
                  <a:off x="0" y="0"/>
                  <a:ext cx="2964179" cy="2597157"/>
                  <a:chOff x="0" y="-314712"/>
                  <a:chExt cx="3660792" cy="3262659"/>
                </a:xfrm>
              </p:grpSpPr>
              <p:cxnSp>
                <p:nvCxnSpPr>
                  <p:cNvPr id="144" name="Gerade Verbindung mit Pfeil 143">
                    <a:extLst>
                      <a:ext uri="{FF2B5EF4-FFF2-40B4-BE49-F238E27FC236}">
                        <a16:creationId xmlns:a16="http://schemas.microsoft.com/office/drawing/2014/main" id="{B33AB7E0-C9AC-4E4C-9A36-D84F4DDF51C6}"/>
                      </a:ext>
                    </a:extLst>
                  </p:cNvPr>
                  <p:cNvCxnSpPr/>
                  <p:nvPr/>
                </p:nvCxnSpPr>
                <p:spPr>
                  <a:xfrm>
                    <a:off x="3086317" y="29904"/>
                    <a:ext cx="574475" cy="719616"/>
                  </a:xfrm>
                  <a:prstGeom prst="straightConnector1">
                    <a:avLst/>
                  </a:prstGeom>
                  <a:ln w="12700">
                    <a:solidFill>
                      <a:srgbClr val="339978"/>
                    </a:solidFill>
                    <a:tailEnd type="triangle" w="med" len="lg"/>
                  </a:ln>
                </p:spPr>
                <p:style>
                  <a:lnRef idx="1">
                    <a:schemeClr val="accent1"/>
                  </a:lnRef>
                  <a:fillRef idx="0">
                    <a:schemeClr val="accent1"/>
                  </a:fillRef>
                  <a:effectRef idx="0">
                    <a:schemeClr val="accent1"/>
                  </a:effectRef>
                  <a:fontRef idx="minor">
                    <a:schemeClr val="tx1"/>
                  </a:fontRef>
                </p:style>
              </p:cxnSp>
              <p:grpSp>
                <p:nvGrpSpPr>
                  <p:cNvPr id="145" name="Gruppieren 144">
                    <a:extLst>
                      <a:ext uri="{FF2B5EF4-FFF2-40B4-BE49-F238E27FC236}">
                        <a16:creationId xmlns:a16="http://schemas.microsoft.com/office/drawing/2014/main" id="{575910BA-D3D5-4B73-838C-297B2CC9AA9B}"/>
                      </a:ext>
                    </a:extLst>
                  </p:cNvPr>
                  <p:cNvGrpSpPr/>
                  <p:nvPr/>
                </p:nvGrpSpPr>
                <p:grpSpPr>
                  <a:xfrm>
                    <a:off x="0" y="-314712"/>
                    <a:ext cx="3086735" cy="3262659"/>
                    <a:chOff x="0" y="-314712"/>
                    <a:chExt cx="3086735" cy="3262659"/>
                  </a:xfrm>
                </p:grpSpPr>
                <p:sp>
                  <p:nvSpPr>
                    <p:cNvPr id="146" name="Ellipse 145">
                      <a:extLst>
                        <a:ext uri="{FF2B5EF4-FFF2-40B4-BE49-F238E27FC236}">
                          <a16:creationId xmlns:a16="http://schemas.microsoft.com/office/drawing/2014/main" id="{70C161B0-1A18-4769-BF9E-096931A1D445}"/>
                        </a:ext>
                      </a:extLst>
                    </p:cNvPr>
                    <p:cNvSpPr/>
                    <p:nvPr/>
                  </p:nvSpPr>
                  <p:spPr>
                    <a:xfrm>
                      <a:off x="1257300" y="54395"/>
                      <a:ext cx="686435" cy="671200"/>
                    </a:xfrm>
                    <a:prstGeom prst="ellipse">
                      <a:avLst/>
                    </a:prstGeom>
                    <a:solidFill>
                      <a:srgbClr val="339978">
                        <a:alpha val="20000"/>
                      </a:srgbClr>
                    </a:solidFill>
                    <a:ln w="12700">
                      <a:solidFill>
                        <a:srgbClr val="33997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36000" rIns="0" bIns="0" numCol="1" spcCol="0" rtlCol="0" fromWordArt="0" anchor="ctr" anchorCtr="0" forceAA="0" compatLnSpc="1">
                      <a:prstTxWarp prst="textNoShape">
                        <a:avLst/>
                      </a:prstTxWarp>
                      <a:noAutofit/>
                    </a:bodyPr>
                    <a:lstStyle/>
                    <a:p>
                      <a:pPr algn="ctr"/>
                      <a:r>
                        <a:rPr lang="de-DE" sz="800">
                          <a:solidFill>
                            <a:srgbClr val="000000"/>
                          </a:solidFill>
                          <a:latin typeface="Source Sans Pro" panose="020B0503030403020204" pitchFamily="34" charset="0"/>
                          <a:cs typeface="Times New Roman" panose="02020603050405020304" pitchFamily="18" charset="0"/>
                        </a:rPr>
                        <a:t>mag</a:t>
                      </a:r>
                    </a:p>
                  </p:txBody>
                </p:sp>
                <p:sp>
                  <p:nvSpPr>
                    <p:cNvPr id="147" name="Ellipse 146">
                      <a:extLst>
                        <a:ext uri="{FF2B5EF4-FFF2-40B4-BE49-F238E27FC236}">
                          <a16:creationId xmlns:a16="http://schemas.microsoft.com/office/drawing/2014/main" id="{33CD4BCF-A520-428C-AC32-A88737C8C06B}"/>
                        </a:ext>
                      </a:extLst>
                    </p:cNvPr>
                    <p:cNvSpPr/>
                    <p:nvPr/>
                  </p:nvSpPr>
                  <p:spPr>
                    <a:xfrm>
                      <a:off x="0" y="1150620"/>
                      <a:ext cx="686435" cy="671196"/>
                    </a:xfrm>
                    <a:prstGeom prst="ellipse">
                      <a:avLst/>
                    </a:prstGeom>
                    <a:solidFill>
                      <a:srgbClr val="339978">
                        <a:alpha val="20000"/>
                      </a:srgbClr>
                    </a:solidFill>
                    <a:ln w="12700">
                      <a:solidFill>
                        <a:srgbClr val="33997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36000" rIns="0" bIns="0" numCol="1" spcCol="0" rtlCol="0" fromWordArt="0" anchor="ctr" anchorCtr="0" forceAA="0" compatLnSpc="1">
                      <a:prstTxWarp prst="textNoShape">
                        <a:avLst/>
                      </a:prstTxWarp>
                      <a:noAutofit/>
                    </a:bodyPr>
                    <a:lstStyle/>
                    <a:p>
                      <a:pPr algn="ctr"/>
                      <a:r>
                        <a:rPr lang="de-DE" sz="800">
                          <a:solidFill>
                            <a:srgbClr val="000000"/>
                          </a:solidFill>
                          <a:latin typeface="Source Sans Pro" panose="020B0503030403020204" pitchFamily="34" charset="0"/>
                          <a:cs typeface="Times New Roman" panose="02020603050405020304" pitchFamily="18" charset="0"/>
                        </a:rPr>
                        <a:t>Ich</a:t>
                      </a:r>
                    </a:p>
                  </p:txBody>
                </p:sp>
                <p:sp>
                  <p:nvSpPr>
                    <p:cNvPr id="148" name="Ellipse 147">
                      <a:extLst>
                        <a:ext uri="{FF2B5EF4-FFF2-40B4-BE49-F238E27FC236}">
                          <a16:creationId xmlns:a16="http://schemas.microsoft.com/office/drawing/2014/main" id="{A0564544-A7A6-4AC4-9406-F60208D9F0F2}"/>
                        </a:ext>
                      </a:extLst>
                    </p:cNvPr>
                    <p:cNvSpPr/>
                    <p:nvPr/>
                  </p:nvSpPr>
                  <p:spPr>
                    <a:xfrm>
                      <a:off x="2415540" y="406622"/>
                      <a:ext cx="671195" cy="685805"/>
                    </a:xfrm>
                    <a:prstGeom prst="ellipse">
                      <a:avLst/>
                    </a:prstGeom>
                    <a:solidFill>
                      <a:srgbClr val="339978">
                        <a:alpha val="20000"/>
                      </a:srgbClr>
                    </a:solidFill>
                    <a:ln w="12700">
                      <a:solidFill>
                        <a:srgbClr val="33997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36000" rIns="0" bIns="0" numCol="1" spcCol="0" rtlCol="0" fromWordArt="0" anchor="ctr" anchorCtr="0" forceAA="0" compatLnSpc="1">
                      <a:prstTxWarp prst="textNoShape">
                        <a:avLst/>
                      </a:prstTxWarp>
                      <a:noAutofit/>
                    </a:bodyPr>
                    <a:lstStyle/>
                    <a:p>
                      <a:pPr algn="ctr"/>
                      <a:r>
                        <a:rPr lang="de-DE" sz="800" dirty="0">
                          <a:solidFill>
                            <a:srgbClr val="000000"/>
                          </a:solidFill>
                          <a:latin typeface="Source Sans Pro" panose="020B0503030403020204" pitchFamily="34" charset="0"/>
                          <a:cs typeface="Times New Roman" panose="02020603050405020304" pitchFamily="18" charset="0"/>
                        </a:rPr>
                        <a:t>Pom-</a:t>
                      </a:r>
                      <a:r>
                        <a:rPr lang="de-DE" sz="800" dirty="0" err="1">
                          <a:solidFill>
                            <a:srgbClr val="000000"/>
                          </a:solidFill>
                          <a:latin typeface="Source Sans Pro" panose="020B0503030403020204" pitchFamily="34" charset="0"/>
                          <a:cs typeface="Times New Roman" panose="02020603050405020304" pitchFamily="18" charset="0"/>
                        </a:rPr>
                        <a:t>mes</a:t>
                      </a:r>
                      <a:endParaRPr lang="de-DE" sz="800" dirty="0">
                        <a:solidFill>
                          <a:srgbClr val="000000"/>
                        </a:solidFill>
                        <a:latin typeface="Source Sans Pro" panose="020B0503030403020204" pitchFamily="34" charset="0"/>
                        <a:cs typeface="Times New Roman" panose="02020603050405020304" pitchFamily="18" charset="0"/>
                      </a:endParaRPr>
                    </a:p>
                  </p:txBody>
                </p:sp>
                <p:sp>
                  <p:nvSpPr>
                    <p:cNvPr id="149" name="Ellipse 148">
                      <a:extLst>
                        <a:ext uri="{FF2B5EF4-FFF2-40B4-BE49-F238E27FC236}">
                          <a16:creationId xmlns:a16="http://schemas.microsoft.com/office/drawing/2014/main" id="{26352B85-E6BD-414D-BBD2-E0ECE44FC883}"/>
                        </a:ext>
                      </a:extLst>
                    </p:cNvPr>
                    <p:cNvSpPr/>
                    <p:nvPr/>
                  </p:nvSpPr>
                  <p:spPr>
                    <a:xfrm>
                      <a:off x="2400300" y="-314712"/>
                      <a:ext cx="686435" cy="678819"/>
                    </a:xfrm>
                    <a:prstGeom prst="ellipse">
                      <a:avLst/>
                    </a:prstGeom>
                    <a:solidFill>
                      <a:srgbClr val="339978">
                        <a:alpha val="20000"/>
                      </a:srgbClr>
                    </a:solidFill>
                    <a:ln w="12700">
                      <a:solidFill>
                        <a:srgbClr val="33997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36000" rIns="0" bIns="0" numCol="1" spcCol="0" rtlCol="0" fromWordArt="0" anchor="ctr" anchorCtr="0" forceAA="0" compatLnSpc="1">
                      <a:prstTxWarp prst="textNoShape">
                        <a:avLst/>
                      </a:prstTxWarp>
                      <a:noAutofit/>
                    </a:bodyPr>
                    <a:lstStyle/>
                    <a:p>
                      <a:pPr algn="ctr"/>
                      <a:r>
                        <a:rPr lang="de-DE" sz="800">
                          <a:solidFill>
                            <a:srgbClr val="000000"/>
                          </a:solidFill>
                          <a:latin typeface="Source Sans Pro" panose="020B0503030403020204" pitchFamily="34" charset="0"/>
                          <a:cs typeface="Times New Roman" panose="02020603050405020304" pitchFamily="18" charset="0"/>
                        </a:rPr>
                        <a:t>Pizza</a:t>
                      </a:r>
                    </a:p>
                  </p:txBody>
                </p:sp>
                <p:sp>
                  <p:nvSpPr>
                    <p:cNvPr id="150" name="Ellipse 149">
                      <a:extLst>
                        <a:ext uri="{FF2B5EF4-FFF2-40B4-BE49-F238E27FC236}">
                          <a16:creationId xmlns:a16="http://schemas.microsoft.com/office/drawing/2014/main" id="{39E18F3E-6F3C-4EB1-87EC-5F5E64840669}"/>
                        </a:ext>
                      </a:extLst>
                    </p:cNvPr>
                    <p:cNvSpPr/>
                    <p:nvPr/>
                  </p:nvSpPr>
                  <p:spPr>
                    <a:xfrm>
                      <a:off x="1257300" y="2261513"/>
                      <a:ext cx="686435" cy="686434"/>
                    </a:xfrm>
                    <a:prstGeom prst="ellipse">
                      <a:avLst/>
                    </a:prstGeom>
                    <a:solidFill>
                      <a:srgbClr val="339978">
                        <a:alpha val="20000"/>
                      </a:srgbClr>
                    </a:solidFill>
                    <a:ln w="12700">
                      <a:solidFill>
                        <a:srgbClr val="33997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36000" rIns="0" bIns="0" numCol="1" spcCol="0" rtlCol="0" fromWordArt="0" anchor="ctr" anchorCtr="0" forceAA="0" compatLnSpc="1">
                      <a:prstTxWarp prst="textNoShape">
                        <a:avLst/>
                      </a:prstTxWarp>
                      <a:noAutofit/>
                    </a:bodyPr>
                    <a:lstStyle/>
                    <a:p>
                      <a:pPr algn="ctr"/>
                      <a:r>
                        <a:rPr lang="de-DE" sz="800">
                          <a:solidFill>
                            <a:srgbClr val="000000"/>
                          </a:solidFill>
                          <a:latin typeface="Source Sans Pro" panose="020B0503030403020204" pitchFamily="34" charset="0"/>
                          <a:cs typeface="Times New Roman" panose="02020603050405020304" pitchFamily="18" charset="0"/>
                        </a:rPr>
                        <a:t>liebe</a:t>
                      </a:r>
                    </a:p>
                  </p:txBody>
                </p:sp>
                <p:cxnSp>
                  <p:nvCxnSpPr>
                    <p:cNvPr id="151" name="Gerade Verbindung mit Pfeil 150">
                      <a:extLst>
                        <a:ext uri="{FF2B5EF4-FFF2-40B4-BE49-F238E27FC236}">
                          <a16:creationId xmlns:a16="http://schemas.microsoft.com/office/drawing/2014/main" id="{D64BCE45-ED20-4263-B17E-4BF0CE94DD06}"/>
                        </a:ext>
                      </a:extLst>
                    </p:cNvPr>
                    <p:cNvCxnSpPr>
                      <a:stCxn id="147" idx="6"/>
                      <a:endCxn id="150" idx="2"/>
                    </p:cNvCxnSpPr>
                    <p:nvPr/>
                  </p:nvCxnSpPr>
                  <p:spPr>
                    <a:xfrm>
                      <a:off x="686435" y="1486217"/>
                      <a:ext cx="570865" cy="1118513"/>
                    </a:xfrm>
                    <a:prstGeom prst="straightConnector1">
                      <a:avLst/>
                    </a:prstGeom>
                    <a:ln w="12700">
                      <a:solidFill>
                        <a:srgbClr val="339978"/>
                      </a:solidFill>
                      <a:tailEnd type="triangle" w="med" len="lg"/>
                    </a:ln>
                  </p:spPr>
                  <p:style>
                    <a:lnRef idx="1">
                      <a:schemeClr val="accent1"/>
                    </a:lnRef>
                    <a:fillRef idx="0">
                      <a:schemeClr val="accent1"/>
                    </a:fillRef>
                    <a:effectRef idx="0">
                      <a:schemeClr val="accent1"/>
                    </a:effectRef>
                    <a:fontRef idx="minor">
                      <a:schemeClr val="tx1"/>
                    </a:fontRef>
                  </p:style>
                </p:cxnSp>
                <p:cxnSp>
                  <p:nvCxnSpPr>
                    <p:cNvPr id="152" name="Gerade Verbindung mit Pfeil 151">
                      <a:extLst>
                        <a:ext uri="{FF2B5EF4-FFF2-40B4-BE49-F238E27FC236}">
                          <a16:creationId xmlns:a16="http://schemas.microsoft.com/office/drawing/2014/main" id="{1579F947-C9AF-4204-A93A-5E21444063C8}"/>
                        </a:ext>
                      </a:extLst>
                    </p:cNvPr>
                    <p:cNvCxnSpPr>
                      <a:stCxn id="147" idx="6"/>
                      <a:endCxn id="146" idx="2"/>
                    </p:cNvCxnSpPr>
                    <p:nvPr/>
                  </p:nvCxnSpPr>
                  <p:spPr>
                    <a:xfrm flipV="1">
                      <a:off x="686435" y="389993"/>
                      <a:ext cx="570865" cy="1096222"/>
                    </a:xfrm>
                    <a:prstGeom prst="straightConnector1">
                      <a:avLst/>
                    </a:prstGeom>
                    <a:ln w="12700">
                      <a:solidFill>
                        <a:srgbClr val="339978"/>
                      </a:solidFill>
                      <a:tailEnd type="triangle" w="med" len="lg"/>
                    </a:ln>
                  </p:spPr>
                  <p:style>
                    <a:lnRef idx="1">
                      <a:schemeClr val="accent1"/>
                    </a:lnRef>
                    <a:fillRef idx="0">
                      <a:schemeClr val="accent1"/>
                    </a:fillRef>
                    <a:effectRef idx="0">
                      <a:schemeClr val="accent1"/>
                    </a:effectRef>
                    <a:fontRef idx="minor">
                      <a:schemeClr val="tx1"/>
                    </a:fontRef>
                  </p:style>
                </p:cxnSp>
                <p:cxnSp>
                  <p:nvCxnSpPr>
                    <p:cNvPr id="153" name="Gerade Verbindung mit Pfeil 152">
                      <a:extLst>
                        <a:ext uri="{FF2B5EF4-FFF2-40B4-BE49-F238E27FC236}">
                          <a16:creationId xmlns:a16="http://schemas.microsoft.com/office/drawing/2014/main" id="{4D27D8E2-C239-4BFF-B9AF-F220DAE2A184}"/>
                        </a:ext>
                      </a:extLst>
                    </p:cNvPr>
                    <p:cNvCxnSpPr>
                      <a:endCxn id="148" idx="2"/>
                    </p:cNvCxnSpPr>
                    <p:nvPr/>
                  </p:nvCxnSpPr>
                  <p:spPr>
                    <a:xfrm>
                      <a:off x="1952510" y="382057"/>
                      <a:ext cx="463030" cy="367466"/>
                    </a:xfrm>
                    <a:prstGeom prst="straightConnector1">
                      <a:avLst/>
                    </a:prstGeom>
                    <a:ln w="12700">
                      <a:solidFill>
                        <a:srgbClr val="339978"/>
                      </a:solidFill>
                      <a:tailEnd type="triangle" w="med" len="lg"/>
                    </a:ln>
                  </p:spPr>
                  <p:style>
                    <a:lnRef idx="1">
                      <a:schemeClr val="accent1"/>
                    </a:lnRef>
                    <a:fillRef idx="0">
                      <a:schemeClr val="accent1"/>
                    </a:fillRef>
                    <a:effectRef idx="0">
                      <a:schemeClr val="accent1"/>
                    </a:effectRef>
                    <a:fontRef idx="minor">
                      <a:schemeClr val="tx1"/>
                    </a:fontRef>
                  </p:style>
                </p:cxnSp>
                <p:cxnSp>
                  <p:nvCxnSpPr>
                    <p:cNvPr id="154" name="Gerade Verbindung mit Pfeil 153">
                      <a:extLst>
                        <a:ext uri="{FF2B5EF4-FFF2-40B4-BE49-F238E27FC236}">
                          <a16:creationId xmlns:a16="http://schemas.microsoft.com/office/drawing/2014/main" id="{DF031E1A-04BE-463F-99AA-8005B1F4F65B}"/>
                        </a:ext>
                      </a:extLst>
                    </p:cNvPr>
                    <p:cNvCxnSpPr>
                      <a:endCxn id="149" idx="2"/>
                    </p:cNvCxnSpPr>
                    <p:nvPr/>
                  </p:nvCxnSpPr>
                  <p:spPr>
                    <a:xfrm flipV="1">
                      <a:off x="1952510" y="24700"/>
                      <a:ext cx="447790" cy="357987"/>
                    </a:xfrm>
                    <a:prstGeom prst="straightConnector1">
                      <a:avLst/>
                    </a:prstGeom>
                    <a:ln w="12700">
                      <a:solidFill>
                        <a:srgbClr val="339978"/>
                      </a:solidFill>
                      <a:tailEnd type="triangle" w="med" len="lg"/>
                    </a:ln>
                  </p:spPr>
                  <p:style>
                    <a:lnRef idx="1">
                      <a:schemeClr val="accent1"/>
                    </a:lnRef>
                    <a:fillRef idx="0">
                      <a:schemeClr val="accent1"/>
                    </a:fillRef>
                    <a:effectRef idx="0">
                      <a:schemeClr val="accent1"/>
                    </a:effectRef>
                    <a:fontRef idx="minor">
                      <a:schemeClr val="tx1"/>
                    </a:fontRef>
                  </p:style>
                </p:cxnSp>
              </p:grpSp>
            </p:grpSp>
            <p:sp>
              <p:nvSpPr>
                <p:cNvPr id="141" name="Ellipse 140">
                  <a:extLst>
                    <a:ext uri="{FF2B5EF4-FFF2-40B4-BE49-F238E27FC236}">
                      <a16:creationId xmlns:a16="http://schemas.microsoft.com/office/drawing/2014/main" id="{2001BE1C-B819-4228-942F-10F901AFD097}"/>
                    </a:ext>
                  </a:extLst>
                </p:cNvPr>
                <p:cNvSpPr/>
                <p:nvPr/>
              </p:nvSpPr>
              <p:spPr>
                <a:xfrm>
                  <a:off x="7620" y="274320"/>
                  <a:ext cx="555813" cy="534373"/>
                </a:xfrm>
                <a:prstGeom prst="ellipse">
                  <a:avLst/>
                </a:prstGeom>
                <a:solidFill>
                  <a:srgbClr val="339978">
                    <a:alpha val="20000"/>
                  </a:srgbClr>
                </a:solidFill>
                <a:ln w="12700">
                  <a:solidFill>
                    <a:srgbClr val="33997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36000" rIns="0" bIns="0" numCol="1" spcCol="0" rtlCol="0" fromWordArt="0" anchor="ctr" anchorCtr="0" forceAA="0" compatLnSpc="1">
                  <a:prstTxWarp prst="textNoShape">
                    <a:avLst/>
                  </a:prstTxWarp>
                  <a:noAutofit/>
                </a:bodyPr>
                <a:lstStyle/>
                <a:p>
                  <a:pPr algn="ctr"/>
                  <a:r>
                    <a:rPr lang="de-DE" sz="800">
                      <a:solidFill>
                        <a:srgbClr val="000000"/>
                      </a:solidFill>
                      <a:latin typeface="Source Sans Pro" panose="020B0503030403020204" pitchFamily="34" charset="0"/>
                      <a:cs typeface="Times New Roman" panose="02020603050405020304" pitchFamily="18" charset="0"/>
                    </a:rPr>
                    <a:t>Jeder</a:t>
                  </a:r>
                </a:p>
              </p:txBody>
            </p:sp>
            <p:cxnSp>
              <p:nvCxnSpPr>
                <p:cNvPr id="142" name="Gerade Verbindung mit Pfeil 141">
                  <a:extLst>
                    <a:ext uri="{FF2B5EF4-FFF2-40B4-BE49-F238E27FC236}">
                      <a16:creationId xmlns:a16="http://schemas.microsoft.com/office/drawing/2014/main" id="{F7497BFE-7E77-4CA9-A69B-98DD8928AC90}"/>
                    </a:ext>
                  </a:extLst>
                </p:cNvPr>
                <p:cNvCxnSpPr/>
                <p:nvPr/>
              </p:nvCxnSpPr>
              <p:spPr>
                <a:xfrm>
                  <a:off x="571500" y="563880"/>
                  <a:ext cx="453390" cy="0"/>
                </a:xfrm>
                <a:prstGeom prst="straightConnector1">
                  <a:avLst/>
                </a:prstGeom>
                <a:ln w="12700">
                  <a:solidFill>
                    <a:srgbClr val="339978"/>
                  </a:solidFill>
                  <a:tailEnd type="triangle" w="med" len="lg"/>
                </a:ln>
              </p:spPr>
              <p:style>
                <a:lnRef idx="1">
                  <a:schemeClr val="accent1"/>
                </a:lnRef>
                <a:fillRef idx="0">
                  <a:schemeClr val="accent1"/>
                </a:fillRef>
                <a:effectRef idx="0">
                  <a:schemeClr val="accent1"/>
                </a:effectRef>
                <a:fontRef idx="minor">
                  <a:schemeClr val="tx1"/>
                </a:fontRef>
              </p:style>
            </p:cxnSp>
            <p:sp>
              <p:nvSpPr>
                <p:cNvPr id="143" name="Ellipse 142">
                  <a:extLst>
                    <a:ext uri="{FF2B5EF4-FFF2-40B4-BE49-F238E27FC236}">
                      <a16:creationId xmlns:a16="http://schemas.microsoft.com/office/drawing/2014/main" id="{9551ADC1-EC02-4526-A147-967768184E8D}"/>
                    </a:ext>
                  </a:extLst>
                </p:cNvPr>
                <p:cNvSpPr/>
                <p:nvPr/>
              </p:nvSpPr>
              <p:spPr>
                <a:xfrm>
                  <a:off x="2964180" y="586740"/>
                  <a:ext cx="555625" cy="534035"/>
                </a:xfrm>
                <a:prstGeom prst="ellipse">
                  <a:avLst/>
                </a:prstGeom>
                <a:solidFill>
                  <a:srgbClr val="339978">
                    <a:alpha val="20000"/>
                  </a:srgbClr>
                </a:solidFill>
                <a:ln w="12700">
                  <a:solidFill>
                    <a:srgbClr val="33997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36000" rIns="0" bIns="0" numCol="1" spcCol="0" rtlCol="0" fromWordArt="0" anchor="ctr" anchorCtr="0" forceAA="0" compatLnSpc="1">
                  <a:prstTxWarp prst="textNoShape">
                    <a:avLst/>
                  </a:prstTxWarp>
                  <a:noAutofit/>
                </a:bodyPr>
                <a:lstStyle/>
                <a:p>
                  <a:pPr algn="ctr">
                    <a:spcAft>
                      <a:spcPts val="0"/>
                    </a:spcAft>
                  </a:pPr>
                  <a:r>
                    <a:rPr lang="de-DE" sz="800">
                      <a:solidFill>
                        <a:srgbClr val="000000"/>
                      </a:solidFill>
                      <a:effectLst/>
                      <a:latin typeface="Source Sans Pro" panose="020B0503030403020204" pitchFamily="34" charset="0"/>
                      <a:ea typeface="Times New Roman" panose="02020603050405020304" pitchFamily="18" charset="0"/>
                      <a:cs typeface="Times New Roman" panose="02020603050405020304" pitchFamily="18" charset="0"/>
                    </a:rPr>
                    <a:t>sehr</a:t>
                  </a:r>
                  <a:endParaRPr lang="de-DE" sz="800">
                    <a:effectLst/>
                    <a:latin typeface="Source Sans Pro" panose="020B0503030403020204" pitchFamily="34" charset="0"/>
                    <a:ea typeface="Times New Roman" panose="02020603050405020304" pitchFamily="18" charset="0"/>
                    <a:cs typeface="Times New Roman" panose="02020603050405020304" pitchFamily="18" charset="0"/>
                  </a:endParaRPr>
                </a:p>
              </p:txBody>
            </p:sp>
          </p:grpSp>
          <p:grpSp>
            <p:nvGrpSpPr>
              <p:cNvPr id="133" name="Gruppieren 132">
                <a:extLst>
                  <a:ext uri="{FF2B5EF4-FFF2-40B4-BE49-F238E27FC236}">
                    <a16:creationId xmlns:a16="http://schemas.microsoft.com/office/drawing/2014/main" id="{DFC93CA9-E771-4F4B-A86C-89FE2B8C72C2}"/>
                  </a:ext>
                </a:extLst>
              </p:cNvPr>
              <p:cNvGrpSpPr/>
              <p:nvPr/>
            </p:nvGrpSpPr>
            <p:grpSpPr>
              <a:xfrm>
                <a:off x="1573861" y="845820"/>
                <a:ext cx="1397939" cy="2038985"/>
                <a:chOff x="-18719" y="0"/>
                <a:chExt cx="1397939" cy="2038985"/>
              </a:xfrm>
            </p:grpSpPr>
            <p:grpSp>
              <p:nvGrpSpPr>
                <p:cNvPr id="134" name="Gruppieren 133">
                  <a:extLst>
                    <a:ext uri="{FF2B5EF4-FFF2-40B4-BE49-F238E27FC236}">
                      <a16:creationId xmlns:a16="http://schemas.microsoft.com/office/drawing/2014/main" id="{8F2E8F5B-E8FE-4A73-93A0-4A7AA51B40E6}"/>
                    </a:ext>
                  </a:extLst>
                </p:cNvPr>
                <p:cNvGrpSpPr/>
                <p:nvPr/>
              </p:nvGrpSpPr>
              <p:grpSpPr>
                <a:xfrm>
                  <a:off x="-18719" y="922020"/>
                  <a:ext cx="940104" cy="1116965"/>
                  <a:chOff x="-18719" y="0"/>
                  <a:chExt cx="940104" cy="1116965"/>
                </a:xfrm>
              </p:grpSpPr>
              <p:sp>
                <p:nvSpPr>
                  <p:cNvPr id="136" name="Ellipse 135">
                    <a:extLst>
                      <a:ext uri="{FF2B5EF4-FFF2-40B4-BE49-F238E27FC236}">
                        <a16:creationId xmlns:a16="http://schemas.microsoft.com/office/drawing/2014/main" id="{1CBF5A22-8925-4525-9690-A21D6199B386}"/>
                      </a:ext>
                    </a:extLst>
                  </p:cNvPr>
                  <p:cNvSpPr/>
                  <p:nvPr/>
                </p:nvSpPr>
                <p:spPr>
                  <a:xfrm>
                    <a:off x="373380" y="571500"/>
                    <a:ext cx="542925" cy="545465"/>
                  </a:xfrm>
                  <a:prstGeom prst="ellipse">
                    <a:avLst/>
                  </a:prstGeom>
                  <a:solidFill>
                    <a:srgbClr val="339978">
                      <a:alpha val="20000"/>
                    </a:srgbClr>
                  </a:solidFill>
                  <a:ln w="12700">
                    <a:solidFill>
                      <a:srgbClr val="33997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36000" rIns="0" bIns="0" numCol="1" spcCol="0" rtlCol="0" fromWordArt="0" anchor="ctr" anchorCtr="0" forceAA="0" compatLnSpc="1">
                    <a:prstTxWarp prst="textNoShape">
                      <a:avLst/>
                    </a:prstTxWarp>
                    <a:noAutofit/>
                  </a:bodyPr>
                  <a:lstStyle/>
                  <a:p>
                    <a:pPr algn="ctr"/>
                    <a:r>
                      <a:rPr lang="de-DE" sz="800">
                        <a:solidFill>
                          <a:srgbClr val="000000"/>
                        </a:solidFill>
                        <a:latin typeface="Source Sans Pro" panose="020B0503030403020204" pitchFamily="34" charset="0"/>
                        <a:cs typeface="Times New Roman" panose="02020603050405020304" pitchFamily="18" charset="0"/>
                      </a:rPr>
                      <a:t>Burger</a:t>
                    </a:r>
                  </a:p>
                </p:txBody>
              </p:sp>
              <p:sp>
                <p:nvSpPr>
                  <p:cNvPr id="137" name="Ellipse 136">
                    <a:extLst>
                      <a:ext uri="{FF2B5EF4-FFF2-40B4-BE49-F238E27FC236}">
                        <a16:creationId xmlns:a16="http://schemas.microsoft.com/office/drawing/2014/main" id="{672CDAA4-55A0-4507-BCCE-336C55079A62}"/>
                      </a:ext>
                    </a:extLst>
                  </p:cNvPr>
                  <p:cNvSpPr/>
                  <p:nvPr/>
                </p:nvSpPr>
                <p:spPr>
                  <a:xfrm>
                    <a:off x="365760" y="0"/>
                    <a:ext cx="555625" cy="539750"/>
                  </a:xfrm>
                  <a:prstGeom prst="ellipse">
                    <a:avLst/>
                  </a:prstGeom>
                  <a:solidFill>
                    <a:srgbClr val="339978">
                      <a:alpha val="20000"/>
                    </a:srgbClr>
                  </a:solidFill>
                  <a:ln w="12700">
                    <a:solidFill>
                      <a:srgbClr val="33997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36000" rIns="0" bIns="0" numCol="1" spcCol="0" rtlCol="0" fromWordArt="0" anchor="ctr" anchorCtr="0" forceAA="0" compatLnSpc="1">
                    <a:prstTxWarp prst="textNoShape">
                      <a:avLst/>
                    </a:prstTxWarp>
                    <a:noAutofit/>
                  </a:bodyPr>
                  <a:lstStyle/>
                  <a:p>
                    <a:pPr algn="ctr"/>
                    <a:r>
                      <a:rPr lang="de-DE" sz="800" dirty="0">
                        <a:solidFill>
                          <a:srgbClr val="000000"/>
                        </a:solidFill>
                        <a:latin typeface="Source Sans Pro" panose="020B0503030403020204" pitchFamily="34" charset="0"/>
                        <a:cs typeface="Times New Roman" panose="02020603050405020304" pitchFamily="18" charset="0"/>
                      </a:rPr>
                      <a:t>Eis-creme</a:t>
                    </a:r>
                  </a:p>
                </p:txBody>
              </p:sp>
              <p:cxnSp>
                <p:nvCxnSpPr>
                  <p:cNvPr id="138" name="Gerade Verbindung mit Pfeil 137">
                    <a:extLst>
                      <a:ext uri="{FF2B5EF4-FFF2-40B4-BE49-F238E27FC236}">
                        <a16:creationId xmlns:a16="http://schemas.microsoft.com/office/drawing/2014/main" id="{6ED6E2E8-EF4C-46AA-9BDC-F60839A759C2}"/>
                      </a:ext>
                    </a:extLst>
                  </p:cNvPr>
                  <p:cNvCxnSpPr>
                    <a:cxnSpLocks/>
                    <a:stCxn id="150" idx="6"/>
                  </p:cNvCxnSpPr>
                  <p:nvPr/>
                </p:nvCxnSpPr>
                <p:spPr>
                  <a:xfrm>
                    <a:off x="-18719" y="556107"/>
                    <a:ext cx="393369" cy="292253"/>
                  </a:xfrm>
                  <a:prstGeom prst="straightConnector1">
                    <a:avLst/>
                  </a:prstGeom>
                  <a:noFill/>
                  <a:ln w="12700" cap="flat" cmpd="sng" algn="ctr">
                    <a:solidFill>
                      <a:srgbClr val="339978"/>
                    </a:solidFill>
                    <a:prstDash val="solid"/>
                    <a:tailEnd type="triangle" w="med" len="lg"/>
                  </a:ln>
                  <a:effectLst/>
                </p:spPr>
              </p:cxnSp>
              <p:cxnSp>
                <p:nvCxnSpPr>
                  <p:cNvPr id="139" name="Gerade Verbindung mit Pfeil 138">
                    <a:extLst>
                      <a:ext uri="{FF2B5EF4-FFF2-40B4-BE49-F238E27FC236}">
                        <a16:creationId xmlns:a16="http://schemas.microsoft.com/office/drawing/2014/main" id="{97AB5FE0-2EA4-4177-92CB-64D48D0CBA74}"/>
                      </a:ext>
                    </a:extLst>
                  </p:cNvPr>
                  <p:cNvCxnSpPr>
                    <a:cxnSpLocks/>
                    <a:stCxn id="150" idx="6"/>
                  </p:cNvCxnSpPr>
                  <p:nvPr/>
                </p:nvCxnSpPr>
                <p:spPr>
                  <a:xfrm flipV="1">
                    <a:off x="-18719" y="266701"/>
                    <a:ext cx="380670" cy="289406"/>
                  </a:xfrm>
                  <a:prstGeom prst="straightConnector1">
                    <a:avLst/>
                  </a:prstGeom>
                  <a:noFill/>
                  <a:ln w="12700" cap="flat" cmpd="sng" algn="ctr">
                    <a:solidFill>
                      <a:srgbClr val="339978"/>
                    </a:solidFill>
                    <a:prstDash val="solid"/>
                    <a:tailEnd type="triangle" w="med" len="lg"/>
                  </a:ln>
                  <a:effectLst/>
                </p:spPr>
              </p:cxnSp>
            </p:grpSp>
            <p:cxnSp>
              <p:nvCxnSpPr>
                <p:cNvPr id="135" name="Gerade Verbindung mit Pfeil 134">
                  <a:extLst>
                    <a:ext uri="{FF2B5EF4-FFF2-40B4-BE49-F238E27FC236}">
                      <a16:creationId xmlns:a16="http://schemas.microsoft.com/office/drawing/2014/main" id="{F28525D9-2882-4E2C-97B3-81FEC23CF1E9}"/>
                    </a:ext>
                  </a:extLst>
                </p:cNvPr>
                <p:cNvCxnSpPr/>
                <p:nvPr/>
              </p:nvCxnSpPr>
              <p:spPr>
                <a:xfrm flipV="1">
                  <a:off x="922020" y="0"/>
                  <a:ext cx="457200" cy="593025"/>
                </a:xfrm>
                <a:prstGeom prst="straightConnector1">
                  <a:avLst/>
                </a:prstGeom>
                <a:ln w="12700">
                  <a:solidFill>
                    <a:srgbClr val="339978"/>
                  </a:solidFill>
                  <a:tailEnd type="triangle" w="med" len="lg"/>
                </a:ln>
              </p:spPr>
              <p:style>
                <a:lnRef idx="1">
                  <a:schemeClr val="accent1"/>
                </a:lnRef>
                <a:fillRef idx="0">
                  <a:schemeClr val="accent1"/>
                </a:fillRef>
                <a:effectRef idx="0">
                  <a:schemeClr val="accent1"/>
                </a:effectRef>
                <a:fontRef idx="minor">
                  <a:schemeClr val="tx1"/>
                </a:fontRef>
              </p:style>
            </p:cxnSp>
          </p:grpSp>
        </p:grpSp>
        <p:grpSp>
          <p:nvGrpSpPr>
            <p:cNvPr id="127" name="Gruppieren 126">
              <a:extLst>
                <a:ext uri="{FF2B5EF4-FFF2-40B4-BE49-F238E27FC236}">
                  <a16:creationId xmlns:a16="http://schemas.microsoft.com/office/drawing/2014/main" id="{7E172D64-8329-470A-9E4A-6C08757D5F08}"/>
                </a:ext>
              </a:extLst>
            </p:cNvPr>
            <p:cNvGrpSpPr/>
            <p:nvPr/>
          </p:nvGrpSpPr>
          <p:grpSpPr>
            <a:xfrm>
              <a:off x="571500" y="1165860"/>
              <a:ext cx="1942465" cy="541655"/>
              <a:chOff x="0" y="0"/>
              <a:chExt cx="1942465" cy="541655"/>
            </a:xfrm>
          </p:grpSpPr>
          <p:sp>
            <p:nvSpPr>
              <p:cNvPr id="128" name="Ellipse 127">
                <a:extLst>
                  <a:ext uri="{FF2B5EF4-FFF2-40B4-BE49-F238E27FC236}">
                    <a16:creationId xmlns:a16="http://schemas.microsoft.com/office/drawing/2014/main" id="{97309B70-345F-4A8D-A1C1-AF05EE813AF2}"/>
                  </a:ext>
                </a:extLst>
              </p:cNvPr>
              <p:cNvSpPr/>
              <p:nvPr/>
            </p:nvSpPr>
            <p:spPr>
              <a:xfrm>
                <a:off x="441960" y="0"/>
                <a:ext cx="555813" cy="534373"/>
              </a:xfrm>
              <a:prstGeom prst="ellipse">
                <a:avLst/>
              </a:prstGeom>
              <a:solidFill>
                <a:srgbClr val="339978">
                  <a:alpha val="20000"/>
                </a:srgbClr>
              </a:solidFill>
              <a:ln w="12700">
                <a:solidFill>
                  <a:srgbClr val="33997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36000" rIns="0" bIns="0" numCol="1" spcCol="0" rtlCol="0" fromWordArt="0" anchor="ctr" anchorCtr="0" forceAA="0" compatLnSpc="1">
                <a:prstTxWarp prst="textNoShape">
                  <a:avLst/>
                </a:prstTxWarp>
                <a:noAutofit/>
              </a:bodyPr>
              <a:lstStyle/>
              <a:p>
                <a:pPr algn="ctr"/>
                <a:r>
                  <a:rPr lang="de-DE" sz="800">
                    <a:solidFill>
                      <a:srgbClr val="000000"/>
                    </a:solidFill>
                    <a:latin typeface="Source Sans Pro" panose="020B0503030403020204" pitchFamily="34" charset="0"/>
                    <a:cs typeface="Times New Roman" panose="02020603050405020304" pitchFamily="18" charset="0"/>
                  </a:rPr>
                  <a:t>hasse</a:t>
                </a:r>
              </a:p>
            </p:txBody>
          </p:sp>
          <p:sp>
            <p:nvSpPr>
              <p:cNvPr id="129" name="Ellipse 128">
                <a:extLst>
                  <a:ext uri="{FF2B5EF4-FFF2-40B4-BE49-F238E27FC236}">
                    <a16:creationId xmlns:a16="http://schemas.microsoft.com/office/drawing/2014/main" id="{915823E7-41D5-486D-8C91-E2B51AC0F83D}"/>
                  </a:ext>
                </a:extLst>
              </p:cNvPr>
              <p:cNvSpPr/>
              <p:nvPr/>
            </p:nvSpPr>
            <p:spPr>
              <a:xfrm>
                <a:off x="1386840" y="7620"/>
                <a:ext cx="555625" cy="534035"/>
              </a:xfrm>
              <a:prstGeom prst="ellipse">
                <a:avLst/>
              </a:prstGeom>
              <a:solidFill>
                <a:srgbClr val="339978">
                  <a:alpha val="20000"/>
                </a:srgbClr>
              </a:solidFill>
              <a:ln w="12700">
                <a:solidFill>
                  <a:srgbClr val="33997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36000" rIns="0" bIns="0" numCol="1" spcCol="0" rtlCol="0" fromWordArt="0" anchor="ctr" anchorCtr="0" forceAA="0" compatLnSpc="1">
                <a:prstTxWarp prst="textNoShape">
                  <a:avLst/>
                </a:prstTxWarp>
                <a:noAutofit/>
              </a:bodyPr>
              <a:lstStyle/>
              <a:p>
                <a:pPr algn="ctr"/>
                <a:r>
                  <a:rPr lang="de-DE" sz="800" dirty="0">
                    <a:solidFill>
                      <a:srgbClr val="000000"/>
                    </a:solidFill>
                    <a:latin typeface="Source Sans Pro" panose="020B0503030403020204" pitchFamily="34" charset="0"/>
                    <a:cs typeface="Times New Roman" panose="02020603050405020304" pitchFamily="18" charset="0"/>
                  </a:rPr>
                  <a:t>Rosen-kohl</a:t>
                </a:r>
              </a:p>
            </p:txBody>
          </p:sp>
          <p:cxnSp>
            <p:nvCxnSpPr>
              <p:cNvPr id="130" name="Gerade Verbindung mit Pfeil 129">
                <a:extLst>
                  <a:ext uri="{FF2B5EF4-FFF2-40B4-BE49-F238E27FC236}">
                    <a16:creationId xmlns:a16="http://schemas.microsoft.com/office/drawing/2014/main" id="{7A444463-7E7A-400A-A617-B11E6A31AA10}"/>
                  </a:ext>
                </a:extLst>
              </p:cNvPr>
              <p:cNvCxnSpPr/>
              <p:nvPr/>
            </p:nvCxnSpPr>
            <p:spPr>
              <a:xfrm>
                <a:off x="0" y="274320"/>
                <a:ext cx="453390" cy="0"/>
              </a:xfrm>
              <a:prstGeom prst="straightConnector1">
                <a:avLst/>
              </a:prstGeom>
              <a:ln w="12700">
                <a:solidFill>
                  <a:srgbClr val="339978"/>
                </a:solidFill>
                <a:tailEnd type="triangle" w="med" len="lg"/>
              </a:ln>
            </p:spPr>
            <p:style>
              <a:lnRef idx="1">
                <a:schemeClr val="accent1"/>
              </a:lnRef>
              <a:fillRef idx="0">
                <a:schemeClr val="accent1"/>
              </a:fillRef>
              <a:effectRef idx="0">
                <a:schemeClr val="accent1"/>
              </a:effectRef>
              <a:fontRef idx="minor">
                <a:schemeClr val="tx1"/>
              </a:fontRef>
            </p:style>
          </p:cxnSp>
          <p:cxnSp>
            <p:nvCxnSpPr>
              <p:cNvPr id="131" name="Gerade Verbindung mit Pfeil 130">
                <a:extLst>
                  <a:ext uri="{FF2B5EF4-FFF2-40B4-BE49-F238E27FC236}">
                    <a16:creationId xmlns:a16="http://schemas.microsoft.com/office/drawing/2014/main" id="{16814B09-798A-415F-9E54-2E11328BEB90}"/>
                  </a:ext>
                </a:extLst>
              </p:cNvPr>
              <p:cNvCxnSpPr/>
              <p:nvPr/>
            </p:nvCxnSpPr>
            <p:spPr>
              <a:xfrm>
                <a:off x="1005840" y="274320"/>
                <a:ext cx="381600" cy="0"/>
              </a:xfrm>
              <a:prstGeom prst="straightConnector1">
                <a:avLst/>
              </a:prstGeom>
              <a:ln w="12700">
                <a:solidFill>
                  <a:srgbClr val="339978"/>
                </a:solidFill>
                <a:tailEnd type="triangle" w="med" len="lg"/>
              </a:ln>
            </p:spPr>
            <p:style>
              <a:lnRef idx="1">
                <a:schemeClr val="accent1"/>
              </a:lnRef>
              <a:fillRef idx="0">
                <a:schemeClr val="accent1"/>
              </a:fillRef>
              <a:effectRef idx="0">
                <a:schemeClr val="accent1"/>
              </a:effectRef>
              <a:fontRef idx="minor">
                <a:schemeClr val="tx1"/>
              </a:fontRef>
            </p:style>
          </p:cxnSp>
        </p:grpSp>
      </p:grpSp>
      <p:sp>
        <p:nvSpPr>
          <p:cNvPr id="155" name="CustomShape 1">
            <a:extLst>
              <a:ext uri="{FF2B5EF4-FFF2-40B4-BE49-F238E27FC236}">
                <a16:creationId xmlns:a16="http://schemas.microsoft.com/office/drawing/2014/main" id="{E009F7C9-09CE-495A-A2AF-614E8A0D916C}"/>
              </a:ext>
            </a:extLst>
          </p:cNvPr>
          <p:cNvSpPr/>
          <p:nvPr/>
        </p:nvSpPr>
        <p:spPr>
          <a:xfrm>
            <a:off x="95400" y="79920"/>
            <a:ext cx="4044240" cy="227803"/>
          </a:xfrm>
          <a:prstGeom prst="rect">
            <a:avLst/>
          </a:prstGeom>
          <a:noFill/>
          <a:ln>
            <a:noFill/>
          </a:ln>
        </p:spPr>
        <p:style>
          <a:lnRef idx="0">
            <a:scrgbClr r="0" g="0" b="0"/>
          </a:lnRef>
          <a:fillRef idx="0">
            <a:scrgbClr r="0" g="0" b="0"/>
          </a:fillRef>
          <a:effectRef idx="0">
            <a:scrgbClr r="0" g="0" b="0"/>
          </a:effectRef>
          <a:fontRef idx="minor"/>
        </p:style>
        <p:txBody>
          <a:bodyPr lIns="0" tIns="12240" rIns="0" bIns="0">
            <a:spAutoFit/>
          </a:bodyPr>
          <a:lstStyle/>
          <a:p>
            <a:pPr marL="12600">
              <a:lnSpc>
                <a:spcPct val="100000"/>
              </a:lnSpc>
              <a:spcBef>
                <a:spcPts val="96"/>
              </a:spcBef>
            </a:pPr>
            <a:r>
              <a:rPr lang="de-DE" sz="1400" b="0" strike="noStrike" spc="-35" dirty="0">
                <a:solidFill>
                  <a:srgbClr val="00539F"/>
                </a:solidFill>
                <a:latin typeface="Latin Modern Math"/>
                <a:ea typeface="DejaVu Sans"/>
              </a:rPr>
              <a:t>Ein erstes Sprachmodell</a:t>
            </a:r>
            <a:endParaRPr lang="de-DE" sz="1400" b="0" strike="noStrike" spc="-1" dirty="0">
              <a:latin typeface="Arial"/>
            </a:endParaRPr>
          </a:p>
        </p:txBody>
      </p:sp>
      <p:sp>
        <p:nvSpPr>
          <p:cNvPr id="157" name="Untertitel 2">
            <a:extLst>
              <a:ext uri="{FF2B5EF4-FFF2-40B4-BE49-F238E27FC236}">
                <a16:creationId xmlns:a16="http://schemas.microsoft.com/office/drawing/2014/main" id="{0160628E-9F4F-4455-B820-D14B9DDEFF9A}"/>
              </a:ext>
            </a:extLst>
          </p:cNvPr>
          <p:cNvSpPr txBox="1">
            <a:spLocks/>
          </p:cNvSpPr>
          <p:nvPr/>
        </p:nvSpPr>
        <p:spPr bwMode="auto">
          <a:xfrm>
            <a:off x="57600" y="504001"/>
            <a:ext cx="4460400" cy="351784"/>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anchor="t" anchorCtr="0" compatLnSpc="1">
            <a:prstTxWarp prst="textNoShape">
              <a:avLst/>
            </a:prstTxWarp>
          </a:bodyPr>
          <a:lstStyle>
            <a:defPPr>
              <a:defRPr lang="de-DE"/>
            </a:defPPr>
            <a:lvl1pPr marL="51480" indent="0">
              <a:lnSpc>
                <a:spcPct val="100000"/>
              </a:lnSpc>
              <a:spcBef>
                <a:spcPts val="374"/>
              </a:spcBef>
              <a:buClr>
                <a:srgbClr val="00539F"/>
              </a:buClr>
              <a:buFont typeface="Arial" panose="020B0604020202020204" pitchFamily="34" charset="0"/>
              <a:buNone/>
              <a:tabLst>
                <a:tab pos="189720" algn="l"/>
              </a:tabLst>
              <a:defRPr sz="1100" spc="-7">
                <a:solidFill>
                  <a:srgbClr val="000000"/>
                </a:solidFill>
                <a:latin typeface="Latin Modern Math"/>
                <a:cs typeface="Arial" panose="020B060402020202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defRPr>
            </a:lvl2pPr>
            <a:lvl3pPr marL="1143000" indent="-228600">
              <a:lnSpc>
                <a:spcPct val="90000"/>
              </a:lnSpc>
              <a:spcBef>
                <a:spcPts val="500"/>
              </a:spcBef>
              <a:buFont typeface="Arial" panose="020B0604020202020204" pitchFamily="34" charset="0"/>
              <a:buChar char="•"/>
              <a:defRPr sz="2000">
                <a:solidFill>
                  <a:schemeClr val="tx1"/>
                </a:solidFill>
              </a:defRPr>
            </a:lvl3pPr>
            <a:lvl4pPr marL="1600200" indent="-228600">
              <a:lnSpc>
                <a:spcPct val="90000"/>
              </a:lnSpc>
              <a:spcBef>
                <a:spcPts val="500"/>
              </a:spcBef>
              <a:buFont typeface="Arial" panose="020B0604020202020204" pitchFamily="34" charset="0"/>
              <a:buChar char="•"/>
              <a:defRPr>
                <a:solidFill>
                  <a:schemeClr val="tx1"/>
                </a:solidFill>
              </a:defRPr>
            </a:lvl4pPr>
            <a:lvl5pPr marL="2057400" indent="-228600">
              <a:lnSpc>
                <a:spcPct val="90000"/>
              </a:lnSpc>
              <a:spcBef>
                <a:spcPts val="500"/>
              </a:spcBef>
              <a:buFont typeface="Arial" panose="020B0604020202020204" pitchFamily="34" charset="0"/>
              <a:buChar char="•"/>
              <a:defRPr>
                <a:solidFill>
                  <a:schemeClr val="tx1"/>
                </a:solidFill>
              </a:defRPr>
            </a:lvl5pPr>
            <a:lvl6pPr marL="2514600" indent="-228600">
              <a:lnSpc>
                <a:spcPct val="90000"/>
              </a:lnSpc>
              <a:spcBef>
                <a:spcPts val="500"/>
              </a:spcBef>
              <a:buFont typeface="Arial" panose="020B0604020202020204" pitchFamily="34" charset="0"/>
              <a:buChar char="•"/>
              <a:defRPr>
                <a:solidFill>
                  <a:schemeClr val="tx1"/>
                </a:solidFill>
              </a:defRPr>
            </a:lvl6pPr>
            <a:lvl7pPr marL="2971800" indent="-228600">
              <a:lnSpc>
                <a:spcPct val="90000"/>
              </a:lnSpc>
              <a:spcBef>
                <a:spcPts val="500"/>
              </a:spcBef>
              <a:buFont typeface="Arial" panose="020B0604020202020204" pitchFamily="34" charset="0"/>
              <a:buChar char="•"/>
              <a:defRPr>
                <a:solidFill>
                  <a:schemeClr val="tx1"/>
                </a:solidFill>
              </a:defRPr>
            </a:lvl7pPr>
            <a:lvl8pPr marL="3429000" indent="-228600">
              <a:lnSpc>
                <a:spcPct val="90000"/>
              </a:lnSpc>
              <a:spcBef>
                <a:spcPts val="500"/>
              </a:spcBef>
              <a:buFont typeface="Arial" panose="020B0604020202020204" pitchFamily="34" charset="0"/>
              <a:buChar char="•"/>
              <a:defRPr>
                <a:solidFill>
                  <a:schemeClr val="tx1"/>
                </a:solidFill>
              </a:defRPr>
            </a:lvl8pPr>
            <a:lvl9pPr marL="3886200" indent="-228600">
              <a:lnSpc>
                <a:spcPct val="90000"/>
              </a:lnSpc>
              <a:spcBef>
                <a:spcPts val="500"/>
              </a:spcBef>
              <a:buFont typeface="Arial" panose="020B0604020202020204" pitchFamily="34" charset="0"/>
              <a:buChar char="•"/>
              <a:defRPr>
                <a:solidFill>
                  <a:schemeClr val="tx1"/>
                </a:solidFill>
              </a:defRPr>
            </a:lvl9pPr>
          </a:lstStyle>
          <a:p>
            <a:r>
              <a:rPr lang="de-DE" dirty="0"/>
              <a:t>Mit Hilfe von Übergangsgraphen…</a:t>
            </a:r>
          </a:p>
          <a:p>
            <a:br>
              <a:rPr lang="de-DE" dirty="0"/>
            </a:br>
            <a:endParaRPr lang="de-DE" dirty="0"/>
          </a:p>
        </p:txBody>
      </p:sp>
      <mc:AlternateContent xmlns:mc="http://schemas.openxmlformats.org/markup-compatibility/2006" xmlns:a14="http://schemas.microsoft.com/office/drawing/2010/main">
        <mc:Choice Requires="a14">
          <p:sp>
            <p:nvSpPr>
              <p:cNvPr id="160" name="Textfeld 159">
                <a:extLst>
                  <a:ext uri="{FF2B5EF4-FFF2-40B4-BE49-F238E27FC236}">
                    <a16:creationId xmlns:a16="http://schemas.microsoft.com/office/drawing/2014/main" id="{836B8E21-1AC7-4DD8-9CCF-6B5B37BE8BBB}"/>
                  </a:ext>
                </a:extLst>
              </p:cNvPr>
              <p:cNvSpPr txBox="1"/>
              <p:nvPr/>
            </p:nvSpPr>
            <p:spPr>
              <a:xfrm>
                <a:off x="2292333" y="861249"/>
                <a:ext cx="131350" cy="322781"/>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f>
                        <m:fPr>
                          <m:ctrlPr>
                            <a:rPr lang="en-US" sz="800" i="1" smtClean="0">
                              <a:latin typeface="Cambria Math" panose="02040503050406030204" pitchFamily="18" charset="0"/>
                            </a:rPr>
                          </m:ctrlPr>
                        </m:fPr>
                        <m:num>
                          <m:r>
                            <a:rPr lang="de-DE" sz="800" b="0" i="1" smtClean="0">
                              <a:latin typeface="Cambria Math" panose="02040503050406030204" pitchFamily="18" charset="0"/>
                            </a:rPr>
                            <m:t>1</m:t>
                          </m:r>
                        </m:num>
                        <m:den>
                          <m:r>
                            <a:rPr lang="en-US" sz="800" i="1" smtClean="0">
                              <a:latin typeface="Cambria Math" panose="02040503050406030204" pitchFamily="18" charset="0"/>
                            </a:rPr>
                            <m:t>2</m:t>
                          </m:r>
                        </m:den>
                      </m:f>
                    </m:oMath>
                  </m:oMathPara>
                </a14:m>
                <a:endParaRPr lang="de-DE" sz="1600" dirty="0"/>
              </a:p>
            </p:txBody>
          </p:sp>
        </mc:Choice>
        <mc:Fallback xmlns="">
          <p:sp>
            <p:nvSpPr>
              <p:cNvPr id="160" name="Textfeld 159">
                <a:extLst>
                  <a:ext uri="{FF2B5EF4-FFF2-40B4-BE49-F238E27FC236}">
                    <a16:creationId xmlns:a16="http://schemas.microsoft.com/office/drawing/2014/main" id="{836B8E21-1AC7-4DD8-9CCF-6B5B37BE8BBB}"/>
                  </a:ext>
                </a:extLst>
              </p:cNvPr>
              <p:cNvSpPr txBox="1">
                <a:spLocks noRot="1" noChangeAspect="1" noMove="1" noResize="1" noEditPoints="1" noAdjustHandles="1" noChangeArrowheads="1" noChangeShapeType="1" noTextEdit="1"/>
              </p:cNvSpPr>
              <p:nvPr/>
            </p:nvSpPr>
            <p:spPr>
              <a:xfrm>
                <a:off x="2292333" y="861249"/>
                <a:ext cx="131350" cy="322781"/>
              </a:xfrm>
              <a:prstGeom prst="rect">
                <a:avLst/>
              </a:prstGeom>
              <a:blipFill>
                <a:blip r:embed="rId3"/>
                <a:stretch>
                  <a:fillRect r="-18182"/>
                </a:stretch>
              </a:blipFill>
            </p:spPr>
            <p:txBody>
              <a:bodyPr/>
              <a:lstStyle/>
              <a:p>
                <a:r>
                  <a:rPr lang="de-DE">
                    <a:noFill/>
                  </a:rPr>
                  <a:t> </a:t>
                </a:r>
              </a:p>
            </p:txBody>
          </p:sp>
        </mc:Fallback>
      </mc:AlternateContent>
      <mc:AlternateContent xmlns:mc="http://schemas.openxmlformats.org/markup-compatibility/2006" xmlns:a14="http://schemas.microsoft.com/office/drawing/2010/main">
        <mc:Choice Requires="a14">
          <p:sp>
            <p:nvSpPr>
              <p:cNvPr id="161" name="Textfeld 160">
                <a:extLst>
                  <a:ext uri="{FF2B5EF4-FFF2-40B4-BE49-F238E27FC236}">
                    <a16:creationId xmlns:a16="http://schemas.microsoft.com/office/drawing/2014/main" id="{A24168EC-A559-4E16-A050-F5077AC1A1CD}"/>
                  </a:ext>
                </a:extLst>
              </p:cNvPr>
              <p:cNvSpPr txBox="1"/>
              <p:nvPr/>
            </p:nvSpPr>
            <p:spPr>
              <a:xfrm>
                <a:off x="2292393" y="1398231"/>
                <a:ext cx="131350" cy="322781"/>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f>
                        <m:fPr>
                          <m:ctrlPr>
                            <a:rPr lang="en-US" sz="800" i="1" smtClean="0">
                              <a:latin typeface="Cambria Math" panose="02040503050406030204" pitchFamily="18" charset="0"/>
                            </a:rPr>
                          </m:ctrlPr>
                        </m:fPr>
                        <m:num>
                          <m:r>
                            <a:rPr lang="de-DE" sz="800" b="0" i="1" smtClean="0">
                              <a:latin typeface="Cambria Math" panose="02040503050406030204" pitchFamily="18" charset="0"/>
                            </a:rPr>
                            <m:t>1</m:t>
                          </m:r>
                        </m:num>
                        <m:den>
                          <m:r>
                            <a:rPr lang="en-US" sz="800" i="1" smtClean="0">
                              <a:latin typeface="Cambria Math" panose="02040503050406030204" pitchFamily="18" charset="0"/>
                            </a:rPr>
                            <m:t>2</m:t>
                          </m:r>
                        </m:den>
                      </m:f>
                    </m:oMath>
                  </m:oMathPara>
                </a14:m>
                <a:endParaRPr lang="de-DE" sz="1600" dirty="0"/>
              </a:p>
            </p:txBody>
          </p:sp>
        </mc:Choice>
        <mc:Fallback xmlns="">
          <p:sp>
            <p:nvSpPr>
              <p:cNvPr id="161" name="Textfeld 160">
                <a:extLst>
                  <a:ext uri="{FF2B5EF4-FFF2-40B4-BE49-F238E27FC236}">
                    <a16:creationId xmlns:a16="http://schemas.microsoft.com/office/drawing/2014/main" id="{A24168EC-A559-4E16-A050-F5077AC1A1CD}"/>
                  </a:ext>
                </a:extLst>
              </p:cNvPr>
              <p:cNvSpPr txBox="1">
                <a:spLocks noRot="1" noChangeAspect="1" noMove="1" noResize="1" noEditPoints="1" noAdjustHandles="1" noChangeArrowheads="1" noChangeShapeType="1" noTextEdit="1"/>
              </p:cNvSpPr>
              <p:nvPr/>
            </p:nvSpPr>
            <p:spPr>
              <a:xfrm>
                <a:off x="2292393" y="1398231"/>
                <a:ext cx="131350" cy="322781"/>
              </a:xfrm>
              <a:prstGeom prst="rect">
                <a:avLst/>
              </a:prstGeom>
              <a:blipFill>
                <a:blip r:embed="rId3"/>
                <a:stretch>
                  <a:fillRect r="-18182"/>
                </a:stretch>
              </a:blipFill>
            </p:spPr>
            <p:txBody>
              <a:bodyPr/>
              <a:lstStyle/>
              <a:p>
                <a:r>
                  <a:rPr lang="de-DE">
                    <a:noFill/>
                  </a:rPr>
                  <a:t> </a:t>
                </a:r>
              </a:p>
            </p:txBody>
          </p:sp>
        </mc:Fallback>
      </mc:AlternateContent>
      <mc:AlternateContent xmlns:mc="http://schemas.openxmlformats.org/markup-compatibility/2006" xmlns:a14="http://schemas.microsoft.com/office/drawing/2010/main">
        <mc:Choice Requires="a14">
          <p:sp>
            <p:nvSpPr>
              <p:cNvPr id="162" name="Textfeld 161">
                <a:extLst>
                  <a:ext uri="{FF2B5EF4-FFF2-40B4-BE49-F238E27FC236}">
                    <a16:creationId xmlns:a16="http://schemas.microsoft.com/office/drawing/2014/main" id="{8925086B-FDB4-4548-A3DC-C6B3FF95D386}"/>
                  </a:ext>
                </a:extLst>
              </p:cNvPr>
              <p:cNvSpPr txBox="1"/>
              <p:nvPr/>
            </p:nvSpPr>
            <p:spPr>
              <a:xfrm>
                <a:off x="2292333" y="1786133"/>
                <a:ext cx="131350" cy="215444"/>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de-DE" sz="800" i="1" smtClean="0">
                          <a:latin typeface="Cambria Math" panose="02040503050406030204" pitchFamily="18" charset="0"/>
                        </a:rPr>
                        <m:t>1</m:t>
                      </m:r>
                    </m:oMath>
                  </m:oMathPara>
                </a14:m>
                <a:endParaRPr lang="de-DE" sz="1600" dirty="0"/>
              </a:p>
            </p:txBody>
          </p:sp>
        </mc:Choice>
        <mc:Fallback xmlns="">
          <p:sp>
            <p:nvSpPr>
              <p:cNvPr id="162" name="Textfeld 161">
                <a:extLst>
                  <a:ext uri="{FF2B5EF4-FFF2-40B4-BE49-F238E27FC236}">
                    <a16:creationId xmlns:a16="http://schemas.microsoft.com/office/drawing/2014/main" id="{8925086B-FDB4-4548-A3DC-C6B3FF95D386}"/>
                  </a:ext>
                </a:extLst>
              </p:cNvPr>
              <p:cNvSpPr txBox="1">
                <a:spLocks noRot="1" noChangeAspect="1" noMove="1" noResize="1" noEditPoints="1" noAdjustHandles="1" noChangeArrowheads="1" noChangeShapeType="1" noTextEdit="1"/>
              </p:cNvSpPr>
              <p:nvPr/>
            </p:nvSpPr>
            <p:spPr>
              <a:xfrm>
                <a:off x="2292333" y="1786133"/>
                <a:ext cx="131350" cy="215444"/>
              </a:xfrm>
              <a:prstGeom prst="rect">
                <a:avLst/>
              </a:prstGeom>
              <a:blipFill>
                <a:blip r:embed="rId4"/>
                <a:stretch>
                  <a:fillRect r="-18182"/>
                </a:stretch>
              </a:blipFill>
            </p:spPr>
            <p:txBody>
              <a:bodyPr/>
              <a:lstStyle/>
              <a:p>
                <a:r>
                  <a:rPr lang="de-DE">
                    <a:noFill/>
                  </a:rPr>
                  <a:t> </a:t>
                </a:r>
              </a:p>
            </p:txBody>
          </p:sp>
        </mc:Fallback>
      </mc:AlternateContent>
      <mc:AlternateContent xmlns:mc="http://schemas.openxmlformats.org/markup-compatibility/2006" xmlns:a14="http://schemas.microsoft.com/office/drawing/2010/main">
        <mc:Choice Requires="a14">
          <p:sp>
            <p:nvSpPr>
              <p:cNvPr id="163" name="Textfeld 162">
                <a:extLst>
                  <a:ext uri="{FF2B5EF4-FFF2-40B4-BE49-F238E27FC236}">
                    <a16:creationId xmlns:a16="http://schemas.microsoft.com/office/drawing/2014/main" id="{0D3C75E8-F069-45B6-A0A5-BCAAA9B387CD}"/>
                  </a:ext>
                </a:extLst>
              </p:cNvPr>
              <p:cNvSpPr txBox="1"/>
              <p:nvPr/>
            </p:nvSpPr>
            <p:spPr>
              <a:xfrm>
                <a:off x="2277424" y="2257933"/>
                <a:ext cx="131350" cy="322781"/>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f>
                        <m:fPr>
                          <m:ctrlPr>
                            <a:rPr lang="en-US" sz="800" i="1" smtClean="0">
                              <a:latin typeface="Cambria Math" panose="02040503050406030204" pitchFamily="18" charset="0"/>
                            </a:rPr>
                          </m:ctrlPr>
                        </m:fPr>
                        <m:num>
                          <m:r>
                            <a:rPr lang="de-DE" sz="800" b="0" i="1" smtClean="0">
                              <a:latin typeface="Cambria Math" panose="02040503050406030204" pitchFamily="18" charset="0"/>
                            </a:rPr>
                            <m:t>1</m:t>
                          </m:r>
                        </m:num>
                        <m:den>
                          <m:r>
                            <a:rPr lang="en-US" sz="800" i="1" smtClean="0">
                              <a:latin typeface="Cambria Math" panose="02040503050406030204" pitchFamily="18" charset="0"/>
                            </a:rPr>
                            <m:t>2</m:t>
                          </m:r>
                        </m:den>
                      </m:f>
                    </m:oMath>
                  </m:oMathPara>
                </a14:m>
                <a:endParaRPr lang="de-DE" sz="1600" dirty="0"/>
              </a:p>
            </p:txBody>
          </p:sp>
        </mc:Choice>
        <mc:Fallback xmlns="">
          <p:sp>
            <p:nvSpPr>
              <p:cNvPr id="163" name="Textfeld 162">
                <a:extLst>
                  <a:ext uri="{FF2B5EF4-FFF2-40B4-BE49-F238E27FC236}">
                    <a16:creationId xmlns:a16="http://schemas.microsoft.com/office/drawing/2014/main" id="{0D3C75E8-F069-45B6-A0A5-BCAAA9B387CD}"/>
                  </a:ext>
                </a:extLst>
              </p:cNvPr>
              <p:cNvSpPr txBox="1">
                <a:spLocks noRot="1" noChangeAspect="1" noMove="1" noResize="1" noEditPoints="1" noAdjustHandles="1" noChangeArrowheads="1" noChangeShapeType="1" noTextEdit="1"/>
              </p:cNvSpPr>
              <p:nvPr/>
            </p:nvSpPr>
            <p:spPr>
              <a:xfrm>
                <a:off x="2277424" y="2257933"/>
                <a:ext cx="131350" cy="322781"/>
              </a:xfrm>
              <a:prstGeom prst="rect">
                <a:avLst/>
              </a:prstGeom>
              <a:blipFill>
                <a:blip r:embed="rId5"/>
                <a:stretch>
                  <a:fillRect r="-19048"/>
                </a:stretch>
              </a:blipFill>
            </p:spPr>
            <p:txBody>
              <a:bodyPr/>
              <a:lstStyle/>
              <a:p>
                <a:r>
                  <a:rPr lang="de-DE">
                    <a:noFill/>
                  </a:rPr>
                  <a:t> </a:t>
                </a:r>
              </a:p>
            </p:txBody>
          </p:sp>
        </mc:Fallback>
      </mc:AlternateContent>
      <mc:AlternateContent xmlns:mc="http://schemas.openxmlformats.org/markup-compatibility/2006" xmlns:a14="http://schemas.microsoft.com/office/drawing/2010/main">
        <mc:Choice Requires="a14">
          <p:sp>
            <p:nvSpPr>
              <p:cNvPr id="164" name="Textfeld 163">
                <a:extLst>
                  <a:ext uri="{FF2B5EF4-FFF2-40B4-BE49-F238E27FC236}">
                    <a16:creationId xmlns:a16="http://schemas.microsoft.com/office/drawing/2014/main" id="{8F6FA483-7439-42B8-84CD-D146763222FE}"/>
                  </a:ext>
                </a:extLst>
              </p:cNvPr>
              <p:cNvSpPr txBox="1"/>
              <p:nvPr/>
            </p:nvSpPr>
            <p:spPr>
              <a:xfrm>
                <a:off x="2277424" y="2836516"/>
                <a:ext cx="131350" cy="322781"/>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f>
                        <m:fPr>
                          <m:ctrlPr>
                            <a:rPr lang="en-US" sz="800" i="1" smtClean="0">
                              <a:latin typeface="Cambria Math" panose="02040503050406030204" pitchFamily="18" charset="0"/>
                            </a:rPr>
                          </m:ctrlPr>
                        </m:fPr>
                        <m:num>
                          <m:r>
                            <a:rPr lang="de-DE" sz="800" b="0" i="1" smtClean="0">
                              <a:latin typeface="Cambria Math" panose="02040503050406030204" pitchFamily="18" charset="0"/>
                            </a:rPr>
                            <m:t>1</m:t>
                          </m:r>
                        </m:num>
                        <m:den>
                          <m:r>
                            <a:rPr lang="en-US" sz="800" i="1" smtClean="0">
                              <a:latin typeface="Cambria Math" panose="02040503050406030204" pitchFamily="18" charset="0"/>
                            </a:rPr>
                            <m:t>2</m:t>
                          </m:r>
                        </m:den>
                      </m:f>
                    </m:oMath>
                  </m:oMathPara>
                </a14:m>
                <a:endParaRPr lang="de-DE" sz="1600" dirty="0"/>
              </a:p>
            </p:txBody>
          </p:sp>
        </mc:Choice>
        <mc:Fallback xmlns="">
          <p:sp>
            <p:nvSpPr>
              <p:cNvPr id="164" name="Textfeld 163">
                <a:extLst>
                  <a:ext uri="{FF2B5EF4-FFF2-40B4-BE49-F238E27FC236}">
                    <a16:creationId xmlns:a16="http://schemas.microsoft.com/office/drawing/2014/main" id="{8F6FA483-7439-42B8-84CD-D146763222FE}"/>
                  </a:ext>
                </a:extLst>
              </p:cNvPr>
              <p:cNvSpPr txBox="1">
                <a:spLocks noRot="1" noChangeAspect="1" noMove="1" noResize="1" noEditPoints="1" noAdjustHandles="1" noChangeArrowheads="1" noChangeShapeType="1" noTextEdit="1"/>
              </p:cNvSpPr>
              <p:nvPr/>
            </p:nvSpPr>
            <p:spPr>
              <a:xfrm>
                <a:off x="2277424" y="2836516"/>
                <a:ext cx="131350" cy="322781"/>
              </a:xfrm>
              <a:prstGeom prst="rect">
                <a:avLst/>
              </a:prstGeom>
              <a:blipFill>
                <a:blip r:embed="rId5"/>
                <a:stretch>
                  <a:fillRect r="-19048"/>
                </a:stretch>
              </a:blipFill>
            </p:spPr>
            <p:txBody>
              <a:bodyPr/>
              <a:lstStyle/>
              <a:p>
                <a:r>
                  <a:rPr lang="de-DE">
                    <a:noFill/>
                  </a:rPr>
                  <a:t> </a:t>
                </a:r>
              </a:p>
            </p:txBody>
          </p:sp>
        </mc:Fallback>
      </mc:AlternateContent>
      <mc:AlternateContent xmlns:mc="http://schemas.openxmlformats.org/markup-compatibility/2006" xmlns:a14="http://schemas.microsoft.com/office/drawing/2010/main">
        <mc:Choice Requires="a14">
          <p:sp>
            <p:nvSpPr>
              <p:cNvPr id="166" name="Textfeld 165">
                <a:extLst>
                  <a:ext uri="{FF2B5EF4-FFF2-40B4-BE49-F238E27FC236}">
                    <a16:creationId xmlns:a16="http://schemas.microsoft.com/office/drawing/2014/main" id="{ABB3CAB0-2E22-415E-AFE5-EEE8A716766D}"/>
                  </a:ext>
                </a:extLst>
              </p:cNvPr>
              <p:cNvSpPr txBox="1"/>
              <p:nvPr/>
            </p:nvSpPr>
            <p:spPr>
              <a:xfrm>
                <a:off x="3063198" y="1569013"/>
                <a:ext cx="131350" cy="215444"/>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de-DE" sz="800" i="1" smtClean="0">
                          <a:latin typeface="Cambria Math" panose="02040503050406030204" pitchFamily="18" charset="0"/>
                        </a:rPr>
                        <m:t>1</m:t>
                      </m:r>
                    </m:oMath>
                  </m:oMathPara>
                </a14:m>
                <a:endParaRPr lang="de-DE" sz="1600" dirty="0"/>
              </a:p>
            </p:txBody>
          </p:sp>
        </mc:Choice>
        <mc:Fallback xmlns="">
          <p:sp>
            <p:nvSpPr>
              <p:cNvPr id="166" name="Textfeld 165">
                <a:extLst>
                  <a:ext uri="{FF2B5EF4-FFF2-40B4-BE49-F238E27FC236}">
                    <a16:creationId xmlns:a16="http://schemas.microsoft.com/office/drawing/2014/main" id="{ABB3CAB0-2E22-415E-AFE5-EEE8A716766D}"/>
                  </a:ext>
                </a:extLst>
              </p:cNvPr>
              <p:cNvSpPr txBox="1">
                <a:spLocks noRot="1" noChangeAspect="1" noMove="1" noResize="1" noEditPoints="1" noAdjustHandles="1" noChangeArrowheads="1" noChangeShapeType="1" noTextEdit="1"/>
              </p:cNvSpPr>
              <p:nvPr/>
            </p:nvSpPr>
            <p:spPr>
              <a:xfrm>
                <a:off x="3063198" y="1569013"/>
                <a:ext cx="131350" cy="215444"/>
              </a:xfrm>
              <a:prstGeom prst="rect">
                <a:avLst/>
              </a:prstGeom>
              <a:blipFill>
                <a:blip r:embed="rId6"/>
                <a:stretch>
                  <a:fillRect r="-18182"/>
                </a:stretch>
              </a:blipFill>
            </p:spPr>
            <p:txBody>
              <a:bodyPr/>
              <a:lstStyle/>
              <a:p>
                <a:r>
                  <a:rPr lang="de-DE">
                    <a:noFill/>
                  </a:rPr>
                  <a:t> </a:t>
                </a:r>
              </a:p>
            </p:txBody>
          </p:sp>
        </mc:Fallback>
      </mc:AlternateContent>
      <mc:AlternateContent xmlns:mc="http://schemas.openxmlformats.org/markup-compatibility/2006" xmlns:a14="http://schemas.microsoft.com/office/drawing/2010/main">
        <mc:Choice Requires="a14">
          <p:sp>
            <p:nvSpPr>
              <p:cNvPr id="167" name="Textfeld 166">
                <a:extLst>
                  <a:ext uri="{FF2B5EF4-FFF2-40B4-BE49-F238E27FC236}">
                    <a16:creationId xmlns:a16="http://schemas.microsoft.com/office/drawing/2014/main" id="{4ED9DE33-F70A-45C7-9B57-F6F23208F673}"/>
                  </a:ext>
                </a:extLst>
              </p:cNvPr>
              <p:cNvSpPr txBox="1"/>
              <p:nvPr/>
            </p:nvSpPr>
            <p:spPr>
              <a:xfrm>
                <a:off x="1497944" y="1079382"/>
                <a:ext cx="131350" cy="215444"/>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de-DE" sz="800" i="1" smtClean="0">
                          <a:latin typeface="Cambria Math" panose="02040503050406030204" pitchFamily="18" charset="0"/>
                        </a:rPr>
                        <m:t>1</m:t>
                      </m:r>
                    </m:oMath>
                  </m:oMathPara>
                </a14:m>
                <a:endParaRPr lang="de-DE" sz="1600" dirty="0"/>
              </a:p>
            </p:txBody>
          </p:sp>
        </mc:Choice>
        <mc:Fallback xmlns="">
          <p:sp>
            <p:nvSpPr>
              <p:cNvPr id="167" name="Textfeld 166">
                <a:extLst>
                  <a:ext uri="{FF2B5EF4-FFF2-40B4-BE49-F238E27FC236}">
                    <a16:creationId xmlns:a16="http://schemas.microsoft.com/office/drawing/2014/main" id="{4ED9DE33-F70A-45C7-9B57-F6F23208F673}"/>
                  </a:ext>
                </a:extLst>
              </p:cNvPr>
              <p:cNvSpPr txBox="1">
                <a:spLocks noRot="1" noChangeAspect="1" noMove="1" noResize="1" noEditPoints="1" noAdjustHandles="1" noChangeArrowheads="1" noChangeShapeType="1" noTextEdit="1"/>
              </p:cNvSpPr>
              <p:nvPr/>
            </p:nvSpPr>
            <p:spPr>
              <a:xfrm>
                <a:off x="1497944" y="1079382"/>
                <a:ext cx="131350" cy="215444"/>
              </a:xfrm>
              <a:prstGeom prst="rect">
                <a:avLst/>
              </a:prstGeom>
              <a:blipFill>
                <a:blip r:embed="rId7"/>
                <a:stretch>
                  <a:fillRect r="-19048"/>
                </a:stretch>
              </a:blipFill>
            </p:spPr>
            <p:txBody>
              <a:bodyPr/>
              <a:lstStyle/>
              <a:p>
                <a:r>
                  <a:rPr lang="de-DE">
                    <a:noFill/>
                  </a:rPr>
                  <a:t> </a:t>
                </a:r>
              </a:p>
            </p:txBody>
          </p:sp>
        </mc:Fallback>
      </mc:AlternateContent>
      <mc:AlternateContent xmlns:mc="http://schemas.openxmlformats.org/markup-compatibility/2006" xmlns:a14="http://schemas.microsoft.com/office/drawing/2010/main">
        <mc:Choice Requires="a14">
          <p:sp>
            <p:nvSpPr>
              <p:cNvPr id="168" name="Textfeld 167">
                <a:extLst>
                  <a:ext uri="{FF2B5EF4-FFF2-40B4-BE49-F238E27FC236}">
                    <a16:creationId xmlns:a16="http://schemas.microsoft.com/office/drawing/2014/main" id="{6D75D1F2-C568-421B-8B3D-6DB53C103BB1}"/>
                  </a:ext>
                </a:extLst>
              </p:cNvPr>
              <p:cNvSpPr txBox="1"/>
              <p:nvPr/>
            </p:nvSpPr>
            <p:spPr>
              <a:xfrm>
                <a:off x="1501324" y="2322460"/>
                <a:ext cx="89418" cy="32580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f>
                        <m:fPr>
                          <m:ctrlPr>
                            <a:rPr lang="en-US" sz="800" i="1" smtClean="0">
                              <a:latin typeface="Cambria Math" panose="02040503050406030204" pitchFamily="18" charset="0"/>
                            </a:rPr>
                          </m:ctrlPr>
                        </m:fPr>
                        <m:num>
                          <m:r>
                            <a:rPr lang="de-DE" sz="800" b="0" i="1" smtClean="0">
                              <a:latin typeface="Cambria Math" panose="02040503050406030204" pitchFamily="18" charset="0"/>
                            </a:rPr>
                            <m:t>1</m:t>
                          </m:r>
                        </m:num>
                        <m:den>
                          <m:r>
                            <a:rPr lang="en-US" sz="800" i="1" smtClean="0">
                              <a:latin typeface="Cambria Math" panose="02040503050406030204" pitchFamily="18" charset="0"/>
                            </a:rPr>
                            <m:t>2</m:t>
                          </m:r>
                        </m:den>
                      </m:f>
                    </m:oMath>
                  </m:oMathPara>
                </a14:m>
                <a:endParaRPr lang="de-DE" sz="1600" dirty="0"/>
              </a:p>
            </p:txBody>
          </p:sp>
        </mc:Choice>
        <mc:Fallback xmlns="">
          <p:sp>
            <p:nvSpPr>
              <p:cNvPr id="168" name="Textfeld 167">
                <a:extLst>
                  <a:ext uri="{FF2B5EF4-FFF2-40B4-BE49-F238E27FC236}">
                    <a16:creationId xmlns:a16="http://schemas.microsoft.com/office/drawing/2014/main" id="{6D75D1F2-C568-421B-8B3D-6DB53C103BB1}"/>
                  </a:ext>
                </a:extLst>
              </p:cNvPr>
              <p:cNvSpPr txBox="1">
                <a:spLocks noRot="1" noChangeAspect="1" noMove="1" noResize="1" noEditPoints="1" noAdjustHandles="1" noChangeArrowheads="1" noChangeShapeType="1" noTextEdit="1"/>
              </p:cNvSpPr>
              <p:nvPr/>
            </p:nvSpPr>
            <p:spPr>
              <a:xfrm>
                <a:off x="1501324" y="2322460"/>
                <a:ext cx="89418" cy="325809"/>
              </a:xfrm>
              <a:prstGeom prst="rect">
                <a:avLst/>
              </a:prstGeom>
              <a:blipFill>
                <a:blip r:embed="rId8"/>
                <a:stretch>
                  <a:fillRect r="-53333"/>
                </a:stretch>
              </a:blipFill>
            </p:spPr>
            <p:txBody>
              <a:bodyPr/>
              <a:lstStyle/>
              <a:p>
                <a:r>
                  <a:rPr lang="de-DE">
                    <a:noFill/>
                  </a:rPr>
                  <a:t> </a:t>
                </a:r>
              </a:p>
            </p:txBody>
          </p:sp>
        </mc:Fallback>
      </mc:AlternateContent>
      <mc:AlternateContent xmlns:mc="http://schemas.openxmlformats.org/markup-compatibility/2006" xmlns:a14="http://schemas.microsoft.com/office/drawing/2010/main">
        <mc:Choice Requires="a14">
          <p:sp>
            <p:nvSpPr>
              <p:cNvPr id="170" name="Textfeld 169">
                <a:extLst>
                  <a:ext uri="{FF2B5EF4-FFF2-40B4-BE49-F238E27FC236}">
                    <a16:creationId xmlns:a16="http://schemas.microsoft.com/office/drawing/2014/main" id="{F3AA02C6-A92E-4D58-90AC-AC9137383C17}"/>
                  </a:ext>
                </a:extLst>
              </p:cNvPr>
              <p:cNvSpPr txBox="1"/>
              <p:nvPr/>
            </p:nvSpPr>
            <p:spPr>
              <a:xfrm>
                <a:off x="3063198" y="979074"/>
                <a:ext cx="131350" cy="215444"/>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de-DE" sz="800" i="1" smtClean="0">
                          <a:latin typeface="Cambria Math" panose="02040503050406030204" pitchFamily="18" charset="0"/>
                        </a:rPr>
                        <m:t>1</m:t>
                      </m:r>
                    </m:oMath>
                  </m:oMathPara>
                </a14:m>
                <a:endParaRPr lang="de-DE" sz="1600" dirty="0"/>
              </a:p>
            </p:txBody>
          </p:sp>
        </mc:Choice>
        <mc:Fallback xmlns="">
          <p:sp>
            <p:nvSpPr>
              <p:cNvPr id="170" name="Textfeld 169">
                <a:extLst>
                  <a:ext uri="{FF2B5EF4-FFF2-40B4-BE49-F238E27FC236}">
                    <a16:creationId xmlns:a16="http://schemas.microsoft.com/office/drawing/2014/main" id="{F3AA02C6-A92E-4D58-90AC-AC9137383C17}"/>
                  </a:ext>
                </a:extLst>
              </p:cNvPr>
              <p:cNvSpPr txBox="1">
                <a:spLocks noRot="1" noChangeAspect="1" noMove="1" noResize="1" noEditPoints="1" noAdjustHandles="1" noChangeArrowheads="1" noChangeShapeType="1" noTextEdit="1"/>
              </p:cNvSpPr>
              <p:nvPr/>
            </p:nvSpPr>
            <p:spPr>
              <a:xfrm>
                <a:off x="3063198" y="979074"/>
                <a:ext cx="131350" cy="215444"/>
              </a:xfrm>
              <a:prstGeom prst="rect">
                <a:avLst/>
              </a:prstGeom>
              <a:blipFill>
                <a:blip r:embed="rId9"/>
                <a:stretch>
                  <a:fillRect r="-18182"/>
                </a:stretch>
              </a:blipFill>
            </p:spPr>
            <p:txBody>
              <a:bodyPr/>
              <a:lstStyle/>
              <a:p>
                <a:r>
                  <a:rPr lang="de-DE">
                    <a:noFill/>
                  </a:rPr>
                  <a:t> </a:t>
                </a:r>
              </a:p>
            </p:txBody>
          </p:sp>
        </mc:Fallback>
      </mc:AlternateContent>
      <mc:AlternateContent xmlns:mc="http://schemas.openxmlformats.org/markup-compatibility/2006" xmlns:a14="http://schemas.microsoft.com/office/drawing/2010/main">
        <mc:Choice Requires="a14">
          <p:sp>
            <p:nvSpPr>
              <p:cNvPr id="171" name="Textfeld 170">
                <a:extLst>
                  <a:ext uri="{FF2B5EF4-FFF2-40B4-BE49-F238E27FC236}">
                    <a16:creationId xmlns:a16="http://schemas.microsoft.com/office/drawing/2014/main" id="{B0361AAD-0F14-4C0F-82A4-10957BC76B06}"/>
                  </a:ext>
                </a:extLst>
              </p:cNvPr>
              <p:cNvSpPr txBox="1"/>
              <p:nvPr/>
            </p:nvSpPr>
            <p:spPr>
              <a:xfrm>
                <a:off x="1590742" y="1705715"/>
                <a:ext cx="131350" cy="33342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f>
                        <m:fPr>
                          <m:ctrlPr>
                            <a:rPr lang="en-US" sz="800" i="1" smtClean="0">
                              <a:latin typeface="Cambria Math" panose="02040503050406030204" pitchFamily="18" charset="0"/>
                            </a:rPr>
                          </m:ctrlPr>
                        </m:fPr>
                        <m:num>
                          <m:r>
                            <a:rPr lang="de-DE" sz="800" b="0" i="1" smtClean="0">
                              <a:latin typeface="Cambria Math" panose="02040503050406030204" pitchFamily="18" charset="0"/>
                            </a:rPr>
                            <m:t>1</m:t>
                          </m:r>
                        </m:num>
                        <m:den>
                          <m:r>
                            <a:rPr lang="de-DE" sz="800" b="0" i="1" smtClean="0">
                              <a:latin typeface="Cambria Math" panose="02040503050406030204" pitchFamily="18" charset="0"/>
                            </a:rPr>
                            <m:t>4</m:t>
                          </m:r>
                        </m:den>
                      </m:f>
                    </m:oMath>
                  </m:oMathPara>
                </a14:m>
                <a:endParaRPr lang="de-DE" sz="1600" dirty="0"/>
              </a:p>
            </p:txBody>
          </p:sp>
        </mc:Choice>
        <mc:Fallback xmlns="">
          <p:sp>
            <p:nvSpPr>
              <p:cNvPr id="171" name="Textfeld 170">
                <a:extLst>
                  <a:ext uri="{FF2B5EF4-FFF2-40B4-BE49-F238E27FC236}">
                    <a16:creationId xmlns:a16="http://schemas.microsoft.com/office/drawing/2014/main" id="{B0361AAD-0F14-4C0F-82A4-10957BC76B06}"/>
                  </a:ext>
                </a:extLst>
              </p:cNvPr>
              <p:cNvSpPr txBox="1">
                <a:spLocks noRot="1" noChangeAspect="1" noMove="1" noResize="1" noEditPoints="1" noAdjustHandles="1" noChangeArrowheads="1" noChangeShapeType="1" noTextEdit="1"/>
              </p:cNvSpPr>
              <p:nvPr/>
            </p:nvSpPr>
            <p:spPr>
              <a:xfrm>
                <a:off x="1590742" y="1705715"/>
                <a:ext cx="131350" cy="333425"/>
              </a:xfrm>
              <a:prstGeom prst="rect">
                <a:avLst/>
              </a:prstGeom>
              <a:blipFill>
                <a:blip r:embed="rId10"/>
                <a:stretch>
                  <a:fillRect r="-23810"/>
                </a:stretch>
              </a:blipFill>
            </p:spPr>
            <p:txBody>
              <a:bodyPr/>
              <a:lstStyle/>
              <a:p>
                <a:r>
                  <a:rPr lang="de-DE">
                    <a:noFill/>
                  </a:rPr>
                  <a:t> </a:t>
                </a:r>
              </a:p>
            </p:txBody>
          </p:sp>
        </mc:Fallback>
      </mc:AlternateContent>
      <mc:AlternateContent xmlns:mc="http://schemas.openxmlformats.org/markup-compatibility/2006" xmlns:a14="http://schemas.microsoft.com/office/drawing/2010/main">
        <mc:Choice Requires="a14">
          <p:sp>
            <p:nvSpPr>
              <p:cNvPr id="172" name="Textfeld 171">
                <a:extLst>
                  <a:ext uri="{FF2B5EF4-FFF2-40B4-BE49-F238E27FC236}">
                    <a16:creationId xmlns:a16="http://schemas.microsoft.com/office/drawing/2014/main" id="{1B775500-EB68-4090-B4D1-F33351EBD132}"/>
                  </a:ext>
                </a:extLst>
              </p:cNvPr>
              <p:cNvSpPr txBox="1"/>
              <p:nvPr/>
            </p:nvSpPr>
            <p:spPr>
              <a:xfrm>
                <a:off x="1492483" y="1420052"/>
                <a:ext cx="131350" cy="33342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f>
                        <m:fPr>
                          <m:ctrlPr>
                            <a:rPr lang="en-US" sz="800" i="1" smtClean="0">
                              <a:latin typeface="Cambria Math" panose="02040503050406030204" pitchFamily="18" charset="0"/>
                            </a:rPr>
                          </m:ctrlPr>
                        </m:fPr>
                        <m:num>
                          <m:r>
                            <a:rPr lang="de-DE" sz="800" b="0" i="1" smtClean="0">
                              <a:latin typeface="Cambria Math" panose="02040503050406030204" pitchFamily="18" charset="0"/>
                            </a:rPr>
                            <m:t>1</m:t>
                          </m:r>
                        </m:num>
                        <m:den>
                          <m:r>
                            <a:rPr lang="de-DE" sz="800" b="0" i="1" smtClean="0">
                              <a:latin typeface="Cambria Math" panose="02040503050406030204" pitchFamily="18" charset="0"/>
                            </a:rPr>
                            <m:t>4</m:t>
                          </m:r>
                        </m:den>
                      </m:f>
                    </m:oMath>
                  </m:oMathPara>
                </a14:m>
                <a:endParaRPr lang="de-DE" sz="1600" dirty="0"/>
              </a:p>
            </p:txBody>
          </p:sp>
        </mc:Choice>
        <mc:Fallback xmlns="">
          <p:sp>
            <p:nvSpPr>
              <p:cNvPr id="172" name="Textfeld 171">
                <a:extLst>
                  <a:ext uri="{FF2B5EF4-FFF2-40B4-BE49-F238E27FC236}">
                    <a16:creationId xmlns:a16="http://schemas.microsoft.com/office/drawing/2014/main" id="{1B775500-EB68-4090-B4D1-F33351EBD132}"/>
                  </a:ext>
                </a:extLst>
              </p:cNvPr>
              <p:cNvSpPr txBox="1">
                <a:spLocks noRot="1" noChangeAspect="1" noMove="1" noResize="1" noEditPoints="1" noAdjustHandles="1" noChangeArrowheads="1" noChangeShapeType="1" noTextEdit="1"/>
              </p:cNvSpPr>
              <p:nvPr/>
            </p:nvSpPr>
            <p:spPr>
              <a:xfrm>
                <a:off x="1492483" y="1420052"/>
                <a:ext cx="131350" cy="333425"/>
              </a:xfrm>
              <a:prstGeom prst="rect">
                <a:avLst/>
              </a:prstGeom>
              <a:blipFill>
                <a:blip r:embed="rId10"/>
                <a:stretch>
                  <a:fillRect r="-23810"/>
                </a:stretch>
              </a:blipFill>
            </p:spPr>
            <p:txBody>
              <a:bodyPr/>
              <a:lstStyle/>
              <a:p>
                <a:r>
                  <a:rPr lang="de-DE">
                    <a:noFill/>
                  </a:rPr>
                  <a:t> </a:t>
                </a:r>
              </a:p>
            </p:txBody>
          </p:sp>
        </mc:Fallback>
      </mc:AlternateContent>
    </p:spTree>
    <p:extLst>
      <p:ext uri="{BB962C8B-B14F-4D97-AF65-F5344CB8AC3E}">
        <p14:creationId xmlns:p14="http://schemas.microsoft.com/office/powerpoint/2010/main" val="290776357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 name="CustomShape 1"/>
          <p:cNvSpPr/>
          <p:nvPr/>
        </p:nvSpPr>
        <p:spPr>
          <a:xfrm>
            <a:off x="95400" y="79920"/>
            <a:ext cx="4044240" cy="227803"/>
          </a:xfrm>
          <a:prstGeom prst="rect">
            <a:avLst/>
          </a:prstGeom>
          <a:noFill/>
          <a:ln>
            <a:noFill/>
          </a:ln>
        </p:spPr>
        <p:style>
          <a:lnRef idx="0">
            <a:scrgbClr r="0" g="0" b="0"/>
          </a:lnRef>
          <a:fillRef idx="0">
            <a:scrgbClr r="0" g="0" b="0"/>
          </a:fillRef>
          <a:effectRef idx="0">
            <a:scrgbClr r="0" g="0" b="0"/>
          </a:effectRef>
          <a:fontRef idx="minor"/>
        </p:style>
        <p:txBody>
          <a:bodyPr lIns="0" tIns="12240" rIns="0" bIns="0">
            <a:spAutoFit/>
          </a:bodyPr>
          <a:lstStyle/>
          <a:p>
            <a:pPr marL="12600">
              <a:lnSpc>
                <a:spcPct val="100000"/>
              </a:lnSpc>
              <a:spcBef>
                <a:spcPts val="96"/>
              </a:spcBef>
            </a:pPr>
            <a:r>
              <a:rPr lang="de-DE" sz="1400" b="0" strike="noStrike" spc="-35" dirty="0">
                <a:solidFill>
                  <a:srgbClr val="00539F"/>
                </a:solidFill>
                <a:latin typeface="Latin Modern Math"/>
                <a:ea typeface="DejaVu Sans"/>
              </a:rPr>
              <a:t>Ein erstes Sprachmodell</a:t>
            </a:r>
            <a:endParaRPr lang="de-DE" sz="1400" b="0" strike="noStrike" spc="-1" dirty="0">
              <a:latin typeface="Arial"/>
            </a:endParaRPr>
          </a:p>
        </p:txBody>
      </p:sp>
      <p:sp>
        <p:nvSpPr>
          <p:cNvPr id="9" name="CustomShape 6">
            <a:extLst>
              <a:ext uri="{FF2B5EF4-FFF2-40B4-BE49-F238E27FC236}">
                <a16:creationId xmlns:a16="http://schemas.microsoft.com/office/drawing/2014/main" id="{5B18DC7F-F99E-1511-2D24-7697587E3A34}"/>
              </a:ext>
            </a:extLst>
          </p:cNvPr>
          <p:cNvSpPr/>
          <p:nvPr/>
        </p:nvSpPr>
        <p:spPr>
          <a:xfrm>
            <a:off x="432000" y="504000"/>
            <a:ext cx="3887280" cy="13694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oAutofit/>
          </a:bodyPr>
          <a:lstStyle/>
          <a:p>
            <a:pPr marL="279360" indent="-1089000">
              <a:lnSpc>
                <a:spcPct val="100000"/>
              </a:lnSpc>
              <a:spcBef>
                <a:spcPts val="6"/>
              </a:spcBef>
              <a:tabLst>
                <a:tab pos="0" algn="l"/>
              </a:tabLst>
            </a:pPr>
            <a:endParaRPr lang="de-DE" sz="1050" spc="-1" dirty="0"/>
          </a:p>
        </p:txBody>
      </p:sp>
      <p:sp>
        <p:nvSpPr>
          <p:cNvPr id="10" name="Untertitel 2">
            <a:extLst>
              <a:ext uri="{FF2B5EF4-FFF2-40B4-BE49-F238E27FC236}">
                <a16:creationId xmlns:a16="http://schemas.microsoft.com/office/drawing/2014/main" id="{0550847E-206A-F1A7-4406-4D6655315AF8}"/>
              </a:ext>
            </a:extLst>
          </p:cNvPr>
          <p:cNvSpPr txBox="1">
            <a:spLocks/>
          </p:cNvSpPr>
          <p:nvPr/>
        </p:nvSpPr>
        <p:spPr bwMode="auto">
          <a:xfrm>
            <a:off x="57600" y="504001"/>
            <a:ext cx="4460400" cy="351784"/>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anchor="t" anchorCtr="0" compatLnSpc="1">
            <a:prstTxWarp prst="textNoShape">
              <a:avLst/>
            </a:prstTxWarp>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1480" indent="0">
              <a:lnSpc>
                <a:spcPct val="100000"/>
              </a:lnSpc>
              <a:spcBef>
                <a:spcPts val="374"/>
              </a:spcBef>
              <a:buClr>
                <a:srgbClr val="00539F"/>
              </a:buClr>
              <a:buNone/>
              <a:tabLst>
                <a:tab pos="189720" algn="l"/>
              </a:tabLst>
            </a:pPr>
            <a:r>
              <a:rPr lang="de-DE" sz="1100" spc="-7" dirty="0">
                <a:solidFill>
                  <a:srgbClr val="000000"/>
                </a:solidFill>
                <a:latin typeface="Latin Modern Math"/>
                <a:cs typeface="Arial" panose="020B0604020202020204" pitchFamily="34" charset="0"/>
              </a:rPr>
              <a:t>… und mit Hilfe von Übergangstabellen</a:t>
            </a:r>
          </a:p>
          <a:p>
            <a:pPr marL="51480" indent="0">
              <a:lnSpc>
                <a:spcPct val="100000"/>
              </a:lnSpc>
              <a:spcBef>
                <a:spcPts val="374"/>
              </a:spcBef>
              <a:buClr>
                <a:srgbClr val="00539F"/>
              </a:buClr>
              <a:buNone/>
              <a:tabLst>
                <a:tab pos="189720" algn="l"/>
              </a:tabLst>
            </a:pPr>
            <a:br>
              <a:rPr lang="de-DE" sz="1100" spc="-7" dirty="0">
                <a:solidFill>
                  <a:srgbClr val="000000"/>
                </a:solidFill>
                <a:latin typeface="Latin Modern Math"/>
                <a:cs typeface="Arial" panose="020B0604020202020204" pitchFamily="34" charset="0"/>
              </a:rPr>
            </a:br>
            <a:endParaRPr lang="de-DE" sz="1100" spc="-7" dirty="0">
              <a:solidFill>
                <a:srgbClr val="000000"/>
              </a:solidFill>
              <a:latin typeface="Latin Modern Math"/>
              <a:cs typeface="Arial" panose="020B0604020202020204" pitchFamily="34" charset="0"/>
            </a:endParaRPr>
          </a:p>
        </p:txBody>
      </p:sp>
      <p:pic>
        <p:nvPicPr>
          <p:cNvPr id="3" name="Grafik 2">
            <a:extLst>
              <a:ext uri="{FF2B5EF4-FFF2-40B4-BE49-F238E27FC236}">
                <a16:creationId xmlns:a16="http://schemas.microsoft.com/office/drawing/2014/main" id="{D611AEE0-9278-4FA2-85E9-EA75B5107E3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5628" y="818995"/>
            <a:ext cx="4151199" cy="2145610"/>
          </a:xfrm>
          <a:prstGeom prst="rect">
            <a:avLst/>
          </a:prstGeom>
        </p:spPr>
      </p:pic>
      <p:sp>
        <p:nvSpPr>
          <p:cNvPr id="4" name="Rechteck 3">
            <a:extLst>
              <a:ext uri="{FF2B5EF4-FFF2-40B4-BE49-F238E27FC236}">
                <a16:creationId xmlns:a16="http://schemas.microsoft.com/office/drawing/2014/main" id="{1EB66C98-77CD-4E19-8445-DBEEACD2B920}"/>
              </a:ext>
            </a:extLst>
          </p:cNvPr>
          <p:cNvSpPr/>
          <p:nvPr/>
        </p:nvSpPr>
        <p:spPr>
          <a:xfrm>
            <a:off x="791027" y="1333145"/>
            <a:ext cx="363681" cy="213398"/>
          </a:xfrm>
          <a:prstGeom prst="rect">
            <a:avLst/>
          </a:prstGeom>
          <a:noFill/>
          <a:ln w="19050">
            <a:solidFill>
              <a:srgbClr val="31987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1" name="Rechteck 20">
            <a:extLst>
              <a:ext uri="{FF2B5EF4-FFF2-40B4-BE49-F238E27FC236}">
                <a16:creationId xmlns:a16="http://schemas.microsoft.com/office/drawing/2014/main" id="{A79484FA-57CB-4AEB-9185-6E756FB805A7}"/>
              </a:ext>
            </a:extLst>
          </p:cNvPr>
          <p:cNvSpPr/>
          <p:nvPr/>
        </p:nvSpPr>
        <p:spPr>
          <a:xfrm>
            <a:off x="1940874" y="1304368"/>
            <a:ext cx="176646" cy="251713"/>
          </a:xfrm>
          <a:prstGeom prst="rect">
            <a:avLst/>
          </a:prstGeom>
          <a:noFill/>
          <a:ln w="19050">
            <a:solidFill>
              <a:srgbClr val="31987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2" name="Rechteck 21">
            <a:extLst>
              <a:ext uri="{FF2B5EF4-FFF2-40B4-BE49-F238E27FC236}">
                <a16:creationId xmlns:a16="http://schemas.microsoft.com/office/drawing/2014/main" id="{4B25D765-C862-4B45-B21F-F20F0EDC93F7}"/>
              </a:ext>
            </a:extLst>
          </p:cNvPr>
          <p:cNvSpPr/>
          <p:nvPr/>
        </p:nvSpPr>
        <p:spPr>
          <a:xfrm>
            <a:off x="1847356" y="1064080"/>
            <a:ext cx="363681" cy="213398"/>
          </a:xfrm>
          <a:prstGeom prst="rect">
            <a:avLst/>
          </a:prstGeom>
          <a:noFill/>
          <a:ln w="19050">
            <a:solidFill>
              <a:srgbClr val="31987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22737122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1"/>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1" grpId="0" animBg="1"/>
      <p:bldP spid="22"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 name="CustomShape 1"/>
          <p:cNvSpPr/>
          <p:nvPr/>
        </p:nvSpPr>
        <p:spPr>
          <a:xfrm>
            <a:off x="95400" y="79920"/>
            <a:ext cx="4044240" cy="227803"/>
          </a:xfrm>
          <a:prstGeom prst="rect">
            <a:avLst/>
          </a:prstGeom>
          <a:noFill/>
          <a:ln>
            <a:noFill/>
          </a:ln>
        </p:spPr>
        <p:style>
          <a:lnRef idx="0">
            <a:scrgbClr r="0" g="0" b="0"/>
          </a:lnRef>
          <a:fillRef idx="0">
            <a:scrgbClr r="0" g="0" b="0"/>
          </a:fillRef>
          <a:effectRef idx="0">
            <a:scrgbClr r="0" g="0" b="0"/>
          </a:effectRef>
          <a:fontRef idx="minor"/>
        </p:style>
        <p:txBody>
          <a:bodyPr lIns="0" tIns="12240" rIns="0" bIns="0">
            <a:spAutoFit/>
          </a:bodyPr>
          <a:lstStyle/>
          <a:p>
            <a:pPr marL="12600">
              <a:lnSpc>
                <a:spcPct val="100000"/>
              </a:lnSpc>
              <a:spcBef>
                <a:spcPts val="96"/>
              </a:spcBef>
            </a:pPr>
            <a:r>
              <a:rPr lang="de-DE" sz="1400" spc="-35" dirty="0">
                <a:solidFill>
                  <a:srgbClr val="00539F"/>
                </a:solidFill>
                <a:latin typeface="Latin Modern Math"/>
              </a:rPr>
              <a:t>Übergangswahrscheinlichkeit</a:t>
            </a:r>
            <a:endParaRPr lang="de-DE" sz="1400" spc="-1" dirty="0"/>
          </a:p>
        </p:txBody>
      </p:sp>
      <p:sp>
        <p:nvSpPr>
          <p:cNvPr id="9" name="CustomShape 6">
            <a:extLst>
              <a:ext uri="{FF2B5EF4-FFF2-40B4-BE49-F238E27FC236}">
                <a16:creationId xmlns:a16="http://schemas.microsoft.com/office/drawing/2014/main" id="{5B18DC7F-F99E-1511-2D24-7697587E3A34}"/>
              </a:ext>
            </a:extLst>
          </p:cNvPr>
          <p:cNvSpPr/>
          <p:nvPr/>
        </p:nvSpPr>
        <p:spPr>
          <a:xfrm>
            <a:off x="432000" y="504000"/>
            <a:ext cx="3887280" cy="13694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oAutofit/>
          </a:bodyPr>
          <a:lstStyle/>
          <a:p>
            <a:pPr marL="279360" indent="-1089000">
              <a:lnSpc>
                <a:spcPct val="100000"/>
              </a:lnSpc>
              <a:spcBef>
                <a:spcPts val="6"/>
              </a:spcBef>
              <a:tabLst>
                <a:tab pos="0" algn="l"/>
              </a:tabLst>
            </a:pPr>
            <a:endParaRPr lang="de-DE" sz="1050" spc="-1" dirty="0"/>
          </a:p>
        </p:txBody>
      </p:sp>
      <mc:AlternateContent xmlns:mc="http://schemas.openxmlformats.org/markup-compatibility/2006" xmlns:a14="http://schemas.microsoft.com/office/drawing/2010/main">
        <mc:Choice Requires="a14">
          <p:sp>
            <p:nvSpPr>
              <p:cNvPr id="10" name="Untertitel 2">
                <a:extLst>
                  <a:ext uri="{FF2B5EF4-FFF2-40B4-BE49-F238E27FC236}">
                    <a16:creationId xmlns:a16="http://schemas.microsoft.com/office/drawing/2014/main" id="{0550847E-206A-F1A7-4406-4D6655315AF8}"/>
                  </a:ext>
                </a:extLst>
              </p:cNvPr>
              <p:cNvSpPr txBox="1">
                <a:spLocks/>
              </p:cNvSpPr>
              <p:nvPr/>
            </p:nvSpPr>
            <p:spPr bwMode="auto">
              <a:xfrm>
                <a:off x="57600" y="1453169"/>
                <a:ext cx="4460400" cy="1658822"/>
              </a:xfrm>
              <a:prstGeom prst="rect">
                <a:avLst/>
              </a:prstGeom>
              <a:noFill/>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vert="horz" wrap="square" numCol="1" anchor="t" anchorCtr="0" compatLnSpc="1">
                <a:prstTxWarp prst="textNoShape">
                  <a:avLst/>
                </a:prstTxWarp>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1480" indent="0">
                  <a:lnSpc>
                    <a:spcPct val="150000"/>
                  </a:lnSpc>
                  <a:spcBef>
                    <a:spcPts val="374"/>
                  </a:spcBef>
                  <a:buClr>
                    <a:srgbClr val="00539F"/>
                  </a:buClr>
                  <a:buNone/>
                  <a:tabLst>
                    <a:tab pos="189720" algn="l"/>
                  </a:tabLst>
                </a:pPr>
                <a:r>
                  <a:rPr lang="de-DE" sz="1100" spc="-7" dirty="0">
                    <a:solidFill>
                      <a:srgbClr val="000000"/>
                    </a:solidFill>
                    <a:cs typeface="Arial" panose="020B0604020202020204" pitchFamily="34" charset="0"/>
                  </a:rPr>
                  <a:t>Übergangswahrscheinlichkeit über die relative Häufigkeit nähern:</a:t>
                </a:r>
              </a:p>
              <a:p>
                <a:pPr marL="51480" indent="0">
                  <a:lnSpc>
                    <a:spcPct val="150000"/>
                  </a:lnSpc>
                  <a:spcBef>
                    <a:spcPts val="374"/>
                  </a:spcBef>
                  <a:buClr>
                    <a:srgbClr val="00539F"/>
                  </a:buClr>
                  <a:buNone/>
                  <a:tabLst>
                    <a:tab pos="189720" algn="l"/>
                  </a:tabLst>
                </a:pPr>
                <a:endParaRPr lang="de-DE" sz="1100" spc="-7" dirty="0">
                  <a:solidFill>
                    <a:srgbClr val="000000"/>
                  </a:solidFill>
                  <a:cs typeface="Arial" panose="020B0604020202020204" pitchFamily="34" charset="0"/>
                </a:endParaRPr>
              </a:p>
              <a:p>
                <a:pPr marL="51480" indent="0">
                  <a:lnSpc>
                    <a:spcPct val="150000"/>
                  </a:lnSpc>
                  <a:spcBef>
                    <a:spcPts val="374"/>
                  </a:spcBef>
                  <a:buClr>
                    <a:srgbClr val="00539F"/>
                  </a:buClr>
                  <a:buNone/>
                  <a:tabLst>
                    <a:tab pos="189720" algn="l"/>
                  </a:tabLst>
                </a:pPr>
                <a14:m>
                  <m:oMathPara xmlns:m="http://schemas.openxmlformats.org/officeDocument/2006/math">
                    <m:oMathParaPr>
                      <m:jc m:val="center"/>
                    </m:oMathParaPr>
                    <m:oMath xmlns:m="http://schemas.openxmlformats.org/officeDocument/2006/math">
                      <m:sSub>
                        <m:sSubPr>
                          <m:ctrlPr>
                            <a:rPr lang="de-DE" sz="1100" i="1" spc="-7">
                              <a:solidFill>
                                <a:srgbClr val="000000"/>
                              </a:solidFill>
                              <a:latin typeface="Cambria Math" panose="02040503050406030204" pitchFamily="18" charset="0"/>
                              <a:cs typeface="Arial" panose="020B0604020202020204" pitchFamily="34" charset="0"/>
                            </a:rPr>
                          </m:ctrlPr>
                        </m:sSubPr>
                        <m:e>
                          <m:r>
                            <a:rPr lang="de-DE" sz="1100" i="1" spc="-7">
                              <a:solidFill>
                                <a:srgbClr val="000000"/>
                              </a:solidFill>
                              <a:latin typeface="Cambria Math" panose="02040503050406030204" pitchFamily="18" charset="0"/>
                              <a:cs typeface="Arial" panose="020B0604020202020204" pitchFamily="34" charset="0"/>
                            </a:rPr>
                            <m:t>ℙ</m:t>
                          </m:r>
                        </m:e>
                        <m:sub>
                          <m:r>
                            <a:rPr lang="de-DE" sz="1100" i="1" spc="-7">
                              <a:solidFill>
                                <a:srgbClr val="000000"/>
                              </a:solidFill>
                              <a:latin typeface="Cambria Math" panose="02040503050406030204" pitchFamily="18" charset="0"/>
                              <a:cs typeface="Arial" panose="020B0604020202020204" pitchFamily="34" charset="0"/>
                            </a:rPr>
                            <m:t>𝐼𝑐h</m:t>
                          </m:r>
                        </m:sub>
                      </m:sSub>
                      <m:d>
                        <m:dPr>
                          <m:ctrlPr>
                            <a:rPr lang="de-DE" sz="1100" i="1" spc="-7">
                              <a:solidFill>
                                <a:srgbClr val="000000"/>
                              </a:solidFill>
                              <a:latin typeface="Cambria Math" panose="02040503050406030204" pitchFamily="18" charset="0"/>
                              <a:cs typeface="Arial" panose="020B0604020202020204" pitchFamily="34" charset="0"/>
                            </a:rPr>
                          </m:ctrlPr>
                        </m:dPr>
                        <m:e>
                          <m:r>
                            <a:rPr lang="de-DE" sz="1100" i="1" spc="-7">
                              <a:solidFill>
                                <a:srgbClr val="000000"/>
                              </a:solidFill>
                              <a:latin typeface="Cambria Math" panose="02040503050406030204" pitchFamily="18" charset="0"/>
                              <a:cs typeface="Arial" panose="020B0604020202020204" pitchFamily="34" charset="0"/>
                            </a:rPr>
                            <m:t>𝑙𝑖𝑒𝑏</m:t>
                          </m:r>
                          <m:r>
                            <a:rPr lang="de-DE" sz="1100" b="0" i="1" spc="-7" smtClean="0">
                              <a:solidFill>
                                <a:srgbClr val="000000"/>
                              </a:solidFill>
                              <a:latin typeface="Cambria Math" panose="02040503050406030204" pitchFamily="18" charset="0"/>
                              <a:cs typeface="Arial" panose="020B0604020202020204" pitchFamily="34" charset="0"/>
                            </a:rPr>
                            <m:t>𝑒</m:t>
                          </m:r>
                        </m:e>
                      </m:d>
                      <m:r>
                        <a:rPr lang="de-DE" sz="1100" i="1" spc="-7">
                          <a:solidFill>
                            <a:srgbClr val="000000"/>
                          </a:solidFill>
                          <a:latin typeface="Cambria Math" panose="02040503050406030204" pitchFamily="18" charset="0"/>
                          <a:cs typeface="Arial" panose="020B0604020202020204" pitchFamily="34" charset="0"/>
                        </a:rPr>
                        <m:t>=</m:t>
                      </m:r>
                      <m:f>
                        <m:fPr>
                          <m:ctrlPr>
                            <a:rPr lang="de-DE" sz="1100" i="1" spc="-7">
                              <a:solidFill>
                                <a:srgbClr val="000000"/>
                              </a:solidFill>
                              <a:latin typeface="Cambria Math" panose="02040503050406030204" pitchFamily="18" charset="0"/>
                              <a:cs typeface="Arial" panose="020B0604020202020204" pitchFamily="34" charset="0"/>
                            </a:rPr>
                          </m:ctrlPr>
                        </m:fPr>
                        <m:num>
                          <m:r>
                            <a:rPr lang="de-DE" sz="1100" i="1" spc="-7">
                              <a:solidFill>
                                <a:srgbClr val="000000"/>
                              </a:solidFill>
                              <a:latin typeface="Cambria Math" panose="02040503050406030204" pitchFamily="18" charset="0"/>
                              <a:cs typeface="Arial" panose="020B0604020202020204" pitchFamily="34" charset="0"/>
                            </a:rPr>
                            <m:t>𝑁</m:t>
                          </m:r>
                          <m:d>
                            <m:dPr>
                              <m:ctrlPr>
                                <a:rPr lang="de-DE" sz="1100" i="1" spc="-7">
                                  <a:solidFill>
                                    <a:srgbClr val="000000"/>
                                  </a:solidFill>
                                  <a:latin typeface="Cambria Math" panose="02040503050406030204" pitchFamily="18" charset="0"/>
                                  <a:cs typeface="Arial" panose="020B0604020202020204" pitchFamily="34" charset="0"/>
                                </a:rPr>
                              </m:ctrlPr>
                            </m:dPr>
                            <m:e>
                              <m:r>
                                <a:rPr lang="de-DE" sz="1100" i="1" spc="-7">
                                  <a:solidFill>
                                    <a:srgbClr val="000000"/>
                                  </a:solidFill>
                                  <a:latin typeface="Cambria Math" panose="02040503050406030204" pitchFamily="18" charset="0"/>
                                  <a:cs typeface="Arial" panose="020B0604020202020204" pitchFamily="34" charset="0"/>
                                </a:rPr>
                                <m:t>𝐼𝑐h</m:t>
                              </m:r>
                              <m:r>
                                <a:rPr lang="de-DE" sz="1100" i="1" spc="-7">
                                  <a:solidFill>
                                    <a:srgbClr val="000000"/>
                                  </a:solidFill>
                                  <a:latin typeface="Cambria Math" panose="02040503050406030204" pitchFamily="18" charset="0"/>
                                  <a:cs typeface="Arial" panose="020B0604020202020204" pitchFamily="34" charset="0"/>
                                </a:rPr>
                                <m:t>,   </m:t>
                              </m:r>
                              <m:r>
                                <a:rPr lang="de-DE" sz="1100" i="1" spc="-7">
                                  <a:solidFill>
                                    <a:srgbClr val="000000"/>
                                  </a:solidFill>
                                  <a:latin typeface="Cambria Math" panose="02040503050406030204" pitchFamily="18" charset="0"/>
                                  <a:cs typeface="Arial" panose="020B0604020202020204" pitchFamily="34" charset="0"/>
                                </a:rPr>
                                <m:t>𝑙𝑖𝑒𝑏𝑒</m:t>
                              </m:r>
                            </m:e>
                          </m:d>
                        </m:num>
                        <m:den>
                          <m:r>
                            <a:rPr lang="de-DE" sz="1100" i="1" spc="-7">
                              <a:solidFill>
                                <a:srgbClr val="000000"/>
                              </a:solidFill>
                              <a:latin typeface="Cambria Math" panose="02040503050406030204" pitchFamily="18" charset="0"/>
                              <a:cs typeface="Arial" panose="020B0604020202020204" pitchFamily="34" charset="0"/>
                            </a:rPr>
                            <m:t>𝑁</m:t>
                          </m:r>
                          <m:d>
                            <m:dPr>
                              <m:ctrlPr>
                                <a:rPr lang="de-DE" sz="1100" i="1" spc="-7">
                                  <a:solidFill>
                                    <a:srgbClr val="000000"/>
                                  </a:solidFill>
                                  <a:latin typeface="Cambria Math" panose="02040503050406030204" pitchFamily="18" charset="0"/>
                                  <a:cs typeface="Arial" panose="020B0604020202020204" pitchFamily="34" charset="0"/>
                                </a:rPr>
                              </m:ctrlPr>
                            </m:dPr>
                            <m:e>
                              <m:r>
                                <a:rPr lang="de-DE" sz="1100" i="1" spc="-7">
                                  <a:solidFill>
                                    <a:srgbClr val="000000"/>
                                  </a:solidFill>
                                  <a:latin typeface="Cambria Math" panose="02040503050406030204" pitchFamily="18" charset="0"/>
                                  <a:cs typeface="Arial" panose="020B0604020202020204" pitchFamily="34" charset="0"/>
                                </a:rPr>
                                <m:t>𝐼𝑐h</m:t>
                              </m:r>
                              <m:r>
                                <a:rPr lang="de-DE" sz="1100" i="1" spc="-7">
                                  <a:solidFill>
                                    <a:srgbClr val="000000"/>
                                  </a:solidFill>
                                  <a:latin typeface="Cambria Math" panose="02040503050406030204" pitchFamily="18" charset="0"/>
                                  <a:cs typeface="Arial" panose="020B0604020202020204" pitchFamily="34" charset="0"/>
                                </a:rPr>
                                <m:t>,   </m:t>
                              </m:r>
                              <m:r>
                                <a:rPr lang="de-DE" sz="1100" i="1" spc="-7">
                                  <a:solidFill>
                                    <a:srgbClr val="000000"/>
                                  </a:solidFill>
                                  <a:latin typeface="Cambria Math" panose="02040503050406030204" pitchFamily="18" charset="0"/>
                                  <a:cs typeface="Arial" panose="020B0604020202020204" pitchFamily="34" charset="0"/>
                                </a:rPr>
                                <m:t>𝐼𝑐h</m:t>
                              </m:r>
                            </m:e>
                          </m:d>
                          <m:r>
                            <a:rPr lang="de-DE" sz="1100" i="1" spc="-7">
                              <a:solidFill>
                                <a:srgbClr val="000000"/>
                              </a:solidFill>
                              <a:latin typeface="Cambria Math" panose="02040503050406030204" pitchFamily="18" charset="0"/>
                              <a:cs typeface="Arial" panose="020B0604020202020204" pitchFamily="34" charset="0"/>
                            </a:rPr>
                            <m:t>+</m:t>
                          </m:r>
                          <m:r>
                            <a:rPr lang="de-DE" sz="1100" i="1" spc="-7">
                              <a:solidFill>
                                <a:srgbClr val="000000"/>
                              </a:solidFill>
                              <a:latin typeface="Cambria Math" panose="02040503050406030204" pitchFamily="18" charset="0"/>
                              <a:cs typeface="Arial" panose="020B0604020202020204" pitchFamily="34" charset="0"/>
                            </a:rPr>
                            <m:t>𝑁</m:t>
                          </m:r>
                          <m:d>
                            <m:dPr>
                              <m:ctrlPr>
                                <a:rPr lang="de-DE" sz="1100" i="1" spc="-7">
                                  <a:solidFill>
                                    <a:srgbClr val="000000"/>
                                  </a:solidFill>
                                  <a:latin typeface="Cambria Math" panose="02040503050406030204" pitchFamily="18" charset="0"/>
                                  <a:cs typeface="Arial" panose="020B0604020202020204" pitchFamily="34" charset="0"/>
                                </a:rPr>
                              </m:ctrlPr>
                            </m:dPr>
                            <m:e>
                              <m:r>
                                <a:rPr lang="de-DE" sz="1100" i="1" spc="-7">
                                  <a:solidFill>
                                    <a:srgbClr val="000000"/>
                                  </a:solidFill>
                                  <a:latin typeface="Cambria Math" panose="02040503050406030204" pitchFamily="18" charset="0"/>
                                  <a:cs typeface="Arial" panose="020B0604020202020204" pitchFamily="34" charset="0"/>
                                </a:rPr>
                                <m:t>𝐼𝑐h</m:t>
                              </m:r>
                              <m:r>
                                <a:rPr lang="de-DE" sz="1100" i="1" spc="-7">
                                  <a:solidFill>
                                    <a:srgbClr val="000000"/>
                                  </a:solidFill>
                                  <a:latin typeface="Cambria Math" panose="02040503050406030204" pitchFamily="18" charset="0"/>
                                  <a:cs typeface="Arial" panose="020B0604020202020204" pitchFamily="34" charset="0"/>
                                </a:rPr>
                                <m:t>,   </m:t>
                              </m:r>
                              <m:r>
                                <a:rPr lang="de-DE" sz="1100" i="1" spc="-7">
                                  <a:solidFill>
                                    <a:srgbClr val="000000"/>
                                  </a:solidFill>
                                  <a:latin typeface="Cambria Math" panose="02040503050406030204" pitchFamily="18" charset="0"/>
                                  <a:cs typeface="Arial" panose="020B0604020202020204" pitchFamily="34" charset="0"/>
                                </a:rPr>
                                <m:t>𝑚𝑎𝑔</m:t>
                              </m:r>
                            </m:e>
                          </m:d>
                          <m:r>
                            <a:rPr lang="de-DE" sz="1100" i="1" spc="-7">
                              <a:solidFill>
                                <a:srgbClr val="000000"/>
                              </a:solidFill>
                              <a:latin typeface="Cambria Math" panose="02040503050406030204" pitchFamily="18" charset="0"/>
                              <a:cs typeface="Arial" panose="020B0604020202020204" pitchFamily="34" charset="0"/>
                            </a:rPr>
                            <m:t>+</m:t>
                          </m:r>
                          <m:r>
                            <a:rPr lang="de-DE" sz="1100" i="1" spc="-7">
                              <a:solidFill>
                                <a:srgbClr val="000000"/>
                              </a:solidFill>
                              <a:latin typeface="Cambria Math" panose="02040503050406030204" pitchFamily="18" charset="0"/>
                              <a:cs typeface="Arial" panose="020B0604020202020204" pitchFamily="34" charset="0"/>
                            </a:rPr>
                            <m:t>𝑁</m:t>
                          </m:r>
                          <m:d>
                            <m:dPr>
                              <m:ctrlPr>
                                <a:rPr lang="de-DE" sz="1100" i="1" spc="-7">
                                  <a:solidFill>
                                    <a:srgbClr val="000000"/>
                                  </a:solidFill>
                                  <a:latin typeface="Cambria Math" panose="02040503050406030204" pitchFamily="18" charset="0"/>
                                  <a:cs typeface="Arial" panose="020B0604020202020204" pitchFamily="34" charset="0"/>
                                </a:rPr>
                              </m:ctrlPr>
                            </m:dPr>
                            <m:e>
                              <m:r>
                                <a:rPr lang="de-DE" sz="1100" i="1" spc="-7">
                                  <a:solidFill>
                                    <a:srgbClr val="000000"/>
                                  </a:solidFill>
                                  <a:latin typeface="Cambria Math" panose="02040503050406030204" pitchFamily="18" charset="0"/>
                                  <a:cs typeface="Arial" panose="020B0604020202020204" pitchFamily="34" charset="0"/>
                                </a:rPr>
                                <m:t>𝐼𝑐h</m:t>
                              </m:r>
                              <m:r>
                                <a:rPr lang="de-DE" sz="1100" i="1" spc="-7">
                                  <a:solidFill>
                                    <a:srgbClr val="000000"/>
                                  </a:solidFill>
                                  <a:latin typeface="Cambria Math" panose="02040503050406030204" pitchFamily="18" charset="0"/>
                                  <a:cs typeface="Arial" panose="020B0604020202020204" pitchFamily="34" charset="0"/>
                                </a:rPr>
                                <m:t>,   </m:t>
                              </m:r>
                              <m:r>
                                <a:rPr lang="de-DE" sz="1100" i="1" spc="-7">
                                  <a:solidFill>
                                    <a:srgbClr val="000000"/>
                                  </a:solidFill>
                                  <a:latin typeface="Cambria Math" panose="02040503050406030204" pitchFamily="18" charset="0"/>
                                  <a:cs typeface="Arial" panose="020B0604020202020204" pitchFamily="34" charset="0"/>
                                </a:rPr>
                                <m:t>𝑙𝑖𝑒𝑏𝑒</m:t>
                              </m:r>
                            </m:e>
                          </m:d>
                          <m:r>
                            <a:rPr lang="de-DE" sz="1100" i="1" spc="-7">
                              <a:solidFill>
                                <a:srgbClr val="000000"/>
                              </a:solidFill>
                              <a:latin typeface="Cambria Math" panose="02040503050406030204" pitchFamily="18" charset="0"/>
                              <a:cs typeface="Arial" panose="020B0604020202020204" pitchFamily="34" charset="0"/>
                            </a:rPr>
                            <m:t>+ …</m:t>
                          </m:r>
                        </m:den>
                      </m:f>
                      <m:r>
                        <a:rPr lang="de-DE" sz="1100" i="1" spc="-7">
                          <a:solidFill>
                            <a:srgbClr val="000000"/>
                          </a:solidFill>
                          <a:latin typeface="Cambria Math" panose="02040503050406030204" pitchFamily="18" charset="0"/>
                          <a:cs typeface="Arial" panose="020B0604020202020204" pitchFamily="34" charset="0"/>
                        </a:rPr>
                        <m:t>=</m:t>
                      </m:r>
                      <m:f>
                        <m:fPr>
                          <m:ctrlPr>
                            <a:rPr lang="de-DE" sz="1100" i="1" spc="-7">
                              <a:solidFill>
                                <a:srgbClr val="000000"/>
                              </a:solidFill>
                              <a:latin typeface="Cambria Math" panose="02040503050406030204" pitchFamily="18" charset="0"/>
                              <a:cs typeface="Arial" panose="020B0604020202020204" pitchFamily="34" charset="0"/>
                            </a:rPr>
                          </m:ctrlPr>
                        </m:fPr>
                        <m:num>
                          <m:r>
                            <a:rPr lang="de-DE" sz="1100" i="1" spc="-7">
                              <a:solidFill>
                                <a:srgbClr val="000000"/>
                              </a:solidFill>
                              <a:latin typeface="Cambria Math" panose="02040503050406030204" pitchFamily="18" charset="0"/>
                              <a:cs typeface="Arial" panose="020B0604020202020204" pitchFamily="34" charset="0"/>
                            </a:rPr>
                            <m:t>1</m:t>
                          </m:r>
                        </m:num>
                        <m:den>
                          <m:r>
                            <a:rPr lang="de-DE" sz="1100" i="1" spc="-7">
                              <a:solidFill>
                                <a:srgbClr val="000000"/>
                              </a:solidFill>
                              <a:latin typeface="Cambria Math" panose="02040503050406030204" pitchFamily="18" charset="0"/>
                              <a:cs typeface="Arial" panose="020B0604020202020204" pitchFamily="34" charset="0"/>
                            </a:rPr>
                            <m:t>0+2+1+0+0+0</m:t>
                          </m:r>
                        </m:den>
                      </m:f>
                      <m:r>
                        <a:rPr lang="de-DE" sz="1100" i="1" spc="-7">
                          <a:solidFill>
                            <a:srgbClr val="000000"/>
                          </a:solidFill>
                          <a:latin typeface="Cambria Math" panose="02040503050406030204" pitchFamily="18" charset="0"/>
                          <a:cs typeface="Arial" panose="020B0604020202020204" pitchFamily="34" charset="0"/>
                        </a:rPr>
                        <m:t>= </m:t>
                      </m:r>
                      <m:f>
                        <m:fPr>
                          <m:ctrlPr>
                            <a:rPr lang="de-DE" sz="1100" i="1" spc="-7">
                              <a:solidFill>
                                <a:srgbClr val="000000"/>
                              </a:solidFill>
                              <a:latin typeface="Cambria Math" panose="02040503050406030204" pitchFamily="18" charset="0"/>
                              <a:cs typeface="Arial" panose="020B0604020202020204" pitchFamily="34" charset="0"/>
                            </a:rPr>
                          </m:ctrlPr>
                        </m:fPr>
                        <m:num>
                          <m:r>
                            <a:rPr lang="de-DE" sz="1100" i="1" spc="-7">
                              <a:solidFill>
                                <a:srgbClr val="000000"/>
                              </a:solidFill>
                              <a:latin typeface="Cambria Math" panose="02040503050406030204" pitchFamily="18" charset="0"/>
                              <a:cs typeface="Arial" panose="020B0604020202020204" pitchFamily="34" charset="0"/>
                            </a:rPr>
                            <m:t>1</m:t>
                          </m:r>
                        </m:num>
                        <m:den>
                          <m:r>
                            <a:rPr lang="de-DE" sz="1100" i="1" spc="-7">
                              <a:solidFill>
                                <a:srgbClr val="000000"/>
                              </a:solidFill>
                              <a:latin typeface="Cambria Math" panose="02040503050406030204" pitchFamily="18" charset="0"/>
                              <a:cs typeface="Arial" panose="020B0604020202020204" pitchFamily="34" charset="0"/>
                            </a:rPr>
                            <m:t>3</m:t>
                          </m:r>
                        </m:den>
                      </m:f>
                    </m:oMath>
                  </m:oMathPara>
                </a14:m>
                <a:endParaRPr lang="de-DE" sz="1100" i="1" spc="-7" dirty="0">
                  <a:solidFill>
                    <a:srgbClr val="000000"/>
                  </a:solidFill>
                  <a:latin typeface="Cambria Math" panose="02040503050406030204" pitchFamily="18" charset="0"/>
                  <a:cs typeface="Arial" panose="020B0604020202020204" pitchFamily="34" charset="0"/>
                </a:endParaRPr>
              </a:p>
            </p:txBody>
          </p:sp>
        </mc:Choice>
        <mc:Fallback xmlns="">
          <p:sp>
            <p:nvSpPr>
              <p:cNvPr id="10" name="Untertitel 2">
                <a:extLst>
                  <a:ext uri="{FF2B5EF4-FFF2-40B4-BE49-F238E27FC236}">
                    <a16:creationId xmlns:a16="http://schemas.microsoft.com/office/drawing/2014/main" id="{0550847E-206A-F1A7-4406-4D6655315AF8}"/>
                  </a:ext>
                </a:extLst>
              </p:cNvPr>
              <p:cNvSpPr txBox="1">
                <a:spLocks noRot="1" noChangeAspect="1" noMove="1" noResize="1" noEditPoints="1" noAdjustHandles="1" noChangeArrowheads="1" noChangeShapeType="1" noTextEdit="1"/>
              </p:cNvSpPr>
              <p:nvPr/>
            </p:nvSpPr>
            <p:spPr bwMode="auto">
              <a:xfrm>
                <a:off x="57600" y="1453169"/>
                <a:ext cx="4460400" cy="1658822"/>
              </a:xfrm>
              <a:prstGeom prst="rect">
                <a:avLst/>
              </a:prstGeom>
              <a:blipFill>
                <a:blip r:embed="rId3"/>
                <a:stretch>
                  <a:fillRect/>
                </a:stretch>
              </a:blip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de-DE">
                    <a:noFill/>
                  </a:rPr>
                  <a:t> </a:t>
                </a:r>
              </a:p>
            </p:txBody>
          </p:sp>
        </mc:Fallback>
      </mc:AlternateContent>
      <p:grpSp>
        <p:nvGrpSpPr>
          <p:cNvPr id="12" name="Gruppieren 11">
            <a:extLst>
              <a:ext uri="{FF2B5EF4-FFF2-40B4-BE49-F238E27FC236}">
                <a16:creationId xmlns:a16="http://schemas.microsoft.com/office/drawing/2014/main" id="{3D2CAD7B-2099-4425-BD76-6F7AF30825B9}"/>
              </a:ext>
            </a:extLst>
          </p:cNvPr>
          <p:cNvGrpSpPr/>
          <p:nvPr/>
        </p:nvGrpSpPr>
        <p:grpSpPr>
          <a:xfrm>
            <a:off x="190800" y="826689"/>
            <a:ext cx="4199359" cy="355549"/>
            <a:chOff x="190800" y="974486"/>
            <a:chExt cx="4199359" cy="355549"/>
          </a:xfrm>
        </p:grpSpPr>
        <p:sp>
          <p:nvSpPr>
            <p:cNvPr id="13" name="Untertitel 2">
              <a:extLst>
                <a:ext uri="{FF2B5EF4-FFF2-40B4-BE49-F238E27FC236}">
                  <a16:creationId xmlns:a16="http://schemas.microsoft.com/office/drawing/2014/main" id="{1CA92723-E494-4956-A62B-AC6D5C1A03D7}"/>
                </a:ext>
              </a:extLst>
            </p:cNvPr>
            <p:cNvSpPr txBox="1">
              <a:spLocks/>
            </p:cNvSpPr>
            <p:nvPr/>
          </p:nvSpPr>
          <p:spPr bwMode="auto">
            <a:xfrm>
              <a:off x="190800" y="974486"/>
              <a:ext cx="4199359" cy="355549"/>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vert="horz" wrap="square" numCol="1" anchor="t" anchorCtr="0" compatLnSpc="1">
              <a:prstTxWarp prst="textNoShape">
                <a:avLst/>
              </a:prstTxWarp>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1480" indent="0" algn="ctr">
                <a:lnSpc>
                  <a:spcPct val="100000"/>
                </a:lnSpc>
                <a:spcBef>
                  <a:spcPts val="374"/>
                </a:spcBef>
                <a:buClr>
                  <a:srgbClr val="00539F"/>
                </a:buClr>
                <a:buNone/>
                <a:tabLst>
                  <a:tab pos="189720" algn="l"/>
                </a:tabLst>
              </a:pPr>
              <a:r>
                <a:rPr lang="de-DE" sz="1200" spc="-7" dirty="0">
                  <a:solidFill>
                    <a:srgbClr val="000000"/>
                  </a:solidFill>
                  <a:latin typeface="Arial" panose="020B0604020202020204" pitchFamily="34" charset="0"/>
                  <a:cs typeface="Arial" panose="020B0604020202020204" pitchFamily="34" charset="0"/>
                </a:rPr>
                <a:t>Ich  mag  Physik.  Ich  mag  Sport.  Ich  liebe  Mathe.</a:t>
              </a:r>
              <a:br>
                <a:rPr lang="de-DE" sz="1200" spc="-7" dirty="0">
                  <a:solidFill>
                    <a:srgbClr val="000000"/>
                  </a:solidFill>
                  <a:latin typeface="Arial" panose="020B0604020202020204" pitchFamily="34" charset="0"/>
                  <a:cs typeface="Arial" panose="020B0604020202020204" pitchFamily="34" charset="0"/>
                </a:rPr>
              </a:br>
              <a:endParaRPr lang="de-DE" sz="1200" spc="-7" dirty="0">
                <a:solidFill>
                  <a:srgbClr val="000000"/>
                </a:solidFill>
                <a:latin typeface="Arial" panose="020B0604020202020204" pitchFamily="34" charset="0"/>
                <a:cs typeface="Arial" panose="020B0604020202020204" pitchFamily="34" charset="0"/>
              </a:endParaRPr>
            </a:p>
          </p:txBody>
        </p:sp>
        <p:sp>
          <p:nvSpPr>
            <p:cNvPr id="14" name="Rechteck: abgerundete Ecken 13">
              <a:extLst>
                <a:ext uri="{FF2B5EF4-FFF2-40B4-BE49-F238E27FC236}">
                  <a16:creationId xmlns:a16="http://schemas.microsoft.com/office/drawing/2014/main" id="{C2117AA6-0DCA-44F5-BB70-71A8E20B1AFB}"/>
                </a:ext>
              </a:extLst>
            </p:cNvPr>
            <p:cNvSpPr/>
            <p:nvPr/>
          </p:nvSpPr>
          <p:spPr>
            <a:xfrm>
              <a:off x="541383" y="1013912"/>
              <a:ext cx="237929" cy="227803"/>
            </a:xfrm>
            <a:prstGeom prst="roundRect">
              <a:avLst/>
            </a:prstGeom>
            <a:noFill/>
            <a:ln w="15875">
              <a:solidFill>
                <a:srgbClr val="00539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5" name="Rechteck: abgerundete Ecken 14">
              <a:extLst>
                <a:ext uri="{FF2B5EF4-FFF2-40B4-BE49-F238E27FC236}">
                  <a16:creationId xmlns:a16="http://schemas.microsoft.com/office/drawing/2014/main" id="{DAAC499E-67B0-4000-9D30-B515D6A83008}"/>
                </a:ext>
              </a:extLst>
            </p:cNvPr>
            <p:cNvSpPr/>
            <p:nvPr/>
          </p:nvSpPr>
          <p:spPr>
            <a:xfrm>
              <a:off x="820878" y="1013912"/>
              <a:ext cx="327927" cy="227803"/>
            </a:xfrm>
            <a:prstGeom prst="roundRect">
              <a:avLst/>
            </a:prstGeom>
            <a:noFill/>
            <a:ln w="158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6" name="Rechteck: abgerundete Ecken 15">
              <a:extLst>
                <a:ext uri="{FF2B5EF4-FFF2-40B4-BE49-F238E27FC236}">
                  <a16:creationId xmlns:a16="http://schemas.microsoft.com/office/drawing/2014/main" id="{F2A5C4D8-E71F-46C3-B1C4-3CB5F8A8A3FB}"/>
                </a:ext>
              </a:extLst>
            </p:cNvPr>
            <p:cNvSpPr/>
            <p:nvPr/>
          </p:nvSpPr>
          <p:spPr>
            <a:xfrm>
              <a:off x="1763388" y="1013911"/>
              <a:ext cx="237929" cy="227803"/>
            </a:xfrm>
            <a:prstGeom prst="roundRect">
              <a:avLst/>
            </a:prstGeom>
            <a:noFill/>
            <a:ln w="15875">
              <a:solidFill>
                <a:srgbClr val="00539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7" name="Rechteck: abgerundete Ecken 16">
              <a:extLst>
                <a:ext uri="{FF2B5EF4-FFF2-40B4-BE49-F238E27FC236}">
                  <a16:creationId xmlns:a16="http://schemas.microsoft.com/office/drawing/2014/main" id="{D2ADBCE7-717D-42E6-BF5B-4F761300AD30}"/>
                </a:ext>
              </a:extLst>
            </p:cNvPr>
            <p:cNvSpPr/>
            <p:nvPr/>
          </p:nvSpPr>
          <p:spPr>
            <a:xfrm>
              <a:off x="2917001" y="1013910"/>
              <a:ext cx="237929" cy="227803"/>
            </a:xfrm>
            <a:prstGeom prst="roundRect">
              <a:avLst/>
            </a:prstGeom>
            <a:noFill/>
            <a:ln w="15875">
              <a:solidFill>
                <a:srgbClr val="00539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8" name="Rechteck: abgerundete Ecken 17">
              <a:extLst>
                <a:ext uri="{FF2B5EF4-FFF2-40B4-BE49-F238E27FC236}">
                  <a16:creationId xmlns:a16="http://schemas.microsoft.com/office/drawing/2014/main" id="{12A13F65-010B-484E-8F6B-45CAC81AE0CC}"/>
                </a:ext>
              </a:extLst>
            </p:cNvPr>
            <p:cNvSpPr/>
            <p:nvPr/>
          </p:nvSpPr>
          <p:spPr>
            <a:xfrm>
              <a:off x="2048047" y="1013909"/>
              <a:ext cx="327927" cy="227803"/>
            </a:xfrm>
            <a:prstGeom prst="roundRect">
              <a:avLst/>
            </a:prstGeom>
            <a:noFill/>
            <a:ln w="158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9" name="Rechteck: abgerundete Ecken 18">
              <a:extLst>
                <a:ext uri="{FF2B5EF4-FFF2-40B4-BE49-F238E27FC236}">
                  <a16:creationId xmlns:a16="http://schemas.microsoft.com/office/drawing/2014/main" id="{C79BAE64-312B-4A11-8E4E-760D28E66299}"/>
                </a:ext>
              </a:extLst>
            </p:cNvPr>
            <p:cNvSpPr/>
            <p:nvPr/>
          </p:nvSpPr>
          <p:spPr>
            <a:xfrm>
              <a:off x="3184314" y="1013909"/>
              <a:ext cx="369381" cy="230187"/>
            </a:xfrm>
            <a:prstGeom prst="roundRect">
              <a:avLst/>
            </a:prstGeom>
            <a:noFill/>
            <a:ln w="158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grpSp>
      <p:sp>
        <p:nvSpPr>
          <p:cNvPr id="2" name="Rechteck: abgerundete Ecken 1">
            <a:extLst>
              <a:ext uri="{FF2B5EF4-FFF2-40B4-BE49-F238E27FC236}">
                <a16:creationId xmlns:a16="http://schemas.microsoft.com/office/drawing/2014/main" id="{A260B948-75A6-4BB4-A359-4661B279CF73}"/>
              </a:ext>
            </a:extLst>
          </p:cNvPr>
          <p:cNvSpPr/>
          <p:nvPr/>
        </p:nvSpPr>
        <p:spPr>
          <a:xfrm>
            <a:off x="190800" y="709456"/>
            <a:ext cx="4246118" cy="538257"/>
          </a:xfrm>
          <a:prstGeom prst="roundRect">
            <a:avLst/>
          </a:prstGeom>
          <a:noFill/>
          <a:ln w="3175">
            <a:solidFill>
              <a:schemeClr val="bg1">
                <a:lumMod val="6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0" name="Rechteck 19">
            <a:extLst>
              <a:ext uri="{FF2B5EF4-FFF2-40B4-BE49-F238E27FC236}">
                <a16:creationId xmlns:a16="http://schemas.microsoft.com/office/drawing/2014/main" id="{437A76C4-060F-4C6D-AD6D-CCF1266BFE8B}"/>
              </a:ext>
            </a:extLst>
          </p:cNvPr>
          <p:cNvSpPr/>
          <p:nvPr/>
        </p:nvSpPr>
        <p:spPr>
          <a:xfrm>
            <a:off x="2993958" y="2690776"/>
            <a:ext cx="181895" cy="355549"/>
          </a:xfrm>
          <a:prstGeom prst="rect">
            <a:avLst/>
          </a:prstGeom>
          <a:noFill/>
          <a:ln w="19050">
            <a:solidFill>
              <a:srgbClr val="31987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145725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stomShape 1">
            <a:extLst>
              <a:ext uri="{FF2B5EF4-FFF2-40B4-BE49-F238E27FC236}">
                <a16:creationId xmlns:a16="http://schemas.microsoft.com/office/drawing/2014/main" id="{CBF42AEC-2CF3-4A5D-97D7-09C67DE2BE25}"/>
              </a:ext>
            </a:extLst>
          </p:cNvPr>
          <p:cNvSpPr/>
          <p:nvPr/>
        </p:nvSpPr>
        <p:spPr>
          <a:xfrm>
            <a:off x="95400" y="79920"/>
            <a:ext cx="4044240" cy="227803"/>
          </a:xfrm>
          <a:prstGeom prst="rect">
            <a:avLst/>
          </a:prstGeom>
          <a:noFill/>
          <a:ln>
            <a:noFill/>
          </a:ln>
        </p:spPr>
        <p:style>
          <a:lnRef idx="0">
            <a:scrgbClr r="0" g="0" b="0"/>
          </a:lnRef>
          <a:fillRef idx="0">
            <a:scrgbClr r="0" g="0" b="0"/>
          </a:fillRef>
          <a:effectRef idx="0">
            <a:scrgbClr r="0" g="0" b="0"/>
          </a:effectRef>
          <a:fontRef idx="minor"/>
        </p:style>
        <p:txBody>
          <a:bodyPr lIns="0" tIns="12240" rIns="0" bIns="0">
            <a:spAutoFit/>
          </a:bodyPr>
          <a:lstStyle/>
          <a:p>
            <a:pPr marL="12600">
              <a:lnSpc>
                <a:spcPct val="100000"/>
              </a:lnSpc>
              <a:spcBef>
                <a:spcPts val="96"/>
              </a:spcBef>
            </a:pPr>
            <a:r>
              <a:rPr lang="de-DE" sz="1400" spc="-35" dirty="0">
                <a:solidFill>
                  <a:srgbClr val="00539F"/>
                </a:solidFill>
                <a:latin typeface="Latin Modern Math"/>
              </a:rPr>
              <a:t>Trainingstexte als Stichprobe der deutschen Sprache</a:t>
            </a:r>
            <a:endParaRPr lang="de-DE" sz="1400" spc="-1" dirty="0"/>
          </a:p>
        </p:txBody>
      </p:sp>
      <p:grpSp>
        <p:nvGrpSpPr>
          <p:cNvPr id="31" name="Gruppieren 30">
            <a:extLst>
              <a:ext uri="{FF2B5EF4-FFF2-40B4-BE49-F238E27FC236}">
                <a16:creationId xmlns:a16="http://schemas.microsoft.com/office/drawing/2014/main" id="{2D43BE17-7A23-417B-9966-29C432C3965F}"/>
              </a:ext>
            </a:extLst>
          </p:cNvPr>
          <p:cNvGrpSpPr/>
          <p:nvPr/>
        </p:nvGrpSpPr>
        <p:grpSpPr>
          <a:xfrm>
            <a:off x="140868" y="1071577"/>
            <a:ext cx="2418325" cy="1476497"/>
            <a:chOff x="41416" y="1118361"/>
            <a:chExt cx="2418325" cy="1476497"/>
          </a:xfrm>
        </p:grpSpPr>
        <p:sp>
          <p:nvSpPr>
            <p:cNvPr id="3" name="Textfeld 2">
              <a:extLst>
                <a:ext uri="{FF2B5EF4-FFF2-40B4-BE49-F238E27FC236}">
                  <a16:creationId xmlns:a16="http://schemas.microsoft.com/office/drawing/2014/main" id="{B77A6D0E-7223-49FC-B261-D89A78A75BFE}"/>
                </a:ext>
              </a:extLst>
            </p:cNvPr>
            <p:cNvSpPr txBox="1"/>
            <p:nvPr/>
          </p:nvSpPr>
          <p:spPr>
            <a:xfrm>
              <a:off x="1471480" y="2222851"/>
              <a:ext cx="777998" cy="369332"/>
            </a:xfrm>
            <a:prstGeom prst="rect">
              <a:avLst/>
            </a:prstGeom>
            <a:noFill/>
          </p:spPr>
          <p:txBody>
            <a:bodyPr wrap="square" rtlCol="0">
              <a:spAutoFit/>
            </a:bodyPr>
            <a:lstStyle/>
            <a:p>
              <a:endParaRPr lang="de-DE" dirty="0"/>
            </a:p>
          </p:txBody>
        </p:sp>
        <p:sp>
          <p:nvSpPr>
            <p:cNvPr id="5" name="Textfeld 4">
              <a:extLst>
                <a:ext uri="{FF2B5EF4-FFF2-40B4-BE49-F238E27FC236}">
                  <a16:creationId xmlns:a16="http://schemas.microsoft.com/office/drawing/2014/main" id="{566307CB-1CC0-4D9C-A5EA-9E3587A5B4DA}"/>
                </a:ext>
              </a:extLst>
            </p:cNvPr>
            <p:cNvSpPr txBox="1"/>
            <p:nvPr/>
          </p:nvSpPr>
          <p:spPr>
            <a:xfrm>
              <a:off x="611401" y="1346266"/>
              <a:ext cx="527709" cy="400110"/>
            </a:xfrm>
            <a:prstGeom prst="rect">
              <a:avLst/>
            </a:prstGeom>
            <a:noFill/>
          </p:spPr>
          <p:txBody>
            <a:bodyPr wrap="none" rtlCol="0">
              <a:spAutoFit/>
            </a:bodyPr>
            <a:lstStyle/>
            <a:p>
              <a:r>
                <a:rPr lang="de-DE" sz="2000" dirty="0"/>
                <a:t>die</a:t>
              </a:r>
            </a:p>
          </p:txBody>
        </p:sp>
        <p:sp>
          <p:nvSpPr>
            <p:cNvPr id="6" name="Textfeld 5">
              <a:extLst>
                <a:ext uri="{FF2B5EF4-FFF2-40B4-BE49-F238E27FC236}">
                  <a16:creationId xmlns:a16="http://schemas.microsoft.com/office/drawing/2014/main" id="{0E576223-120D-4F6E-A003-08BC81DE7C82}"/>
                </a:ext>
              </a:extLst>
            </p:cNvPr>
            <p:cNvSpPr txBox="1"/>
            <p:nvPr/>
          </p:nvSpPr>
          <p:spPr>
            <a:xfrm rot="16200000">
              <a:off x="138700" y="1535891"/>
              <a:ext cx="518091" cy="369332"/>
            </a:xfrm>
            <a:prstGeom prst="rect">
              <a:avLst/>
            </a:prstGeom>
            <a:noFill/>
          </p:spPr>
          <p:txBody>
            <a:bodyPr wrap="none" rtlCol="0">
              <a:spAutoFit/>
            </a:bodyPr>
            <a:lstStyle/>
            <a:p>
              <a:r>
                <a:rPr lang="de-DE" dirty="0"/>
                <a:t>der</a:t>
              </a:r>
            </a:p>
          </p:txBody>
        </p:sp>
        <p:sp>
          <p:nvSpPr>
            <p:cNvPr id="7" name="Textfeld 6">
              <a:extLst>
                <a:ext uri="{FF2B5EF4-FFF2-40B4-BE49-F238E27FC236}">
                  <a16:creationId xmlns:a16="http://schemas.microsoft.com/office/drawing/2014/main" id="{285BFE9C-C2F0-4F94-9500-F7D2CB354146}"/>
                </a:ext>
              </a:extLst>
            </p:cNvPr>
            <p:cNvSpPr txBox="1"/>
            <p:nvPr/>
          </p:nvSpPr>
          <p:spPr>
            <a:xfrm>
              <a:off x="839989" y="1606654"/>
              <a:ext cx="569387" cy="369332"/>
            </a:xfrm>
            <a:prstGeom prst="rect">
              <a:avLst/>
            </a:prstGeom>
            <a:noFill/>
          </p:spPr>
          <p:txBody>
            <a:bodyPr wrap="none" rtlCol="0">
              <a:spAutoFit/>
            </a:bodyPr>
            <a:lstStyle/>
            <a:p>
              <a:r>
                <a:rPr lang="de-DE" dirty="0"/>
                <a:t>und</a:t>
              </a:r>
            </a:p>
          </p:txBody>
        </p:sp>
        <p:sp>
          <p:nvSpPr>
            <p:cNvPr id="8" name="Textfeld 7">
              <a:extLst>
                <a:ext uri="{FF2B5EF4-FFF2-40B4-BE49-F238E27FC236}">
                  <a16:creationId xmlns:a16="http://schemas.microsoft.com/office/drawing/2014/main" id="{BC5941FB-B435-4E7E-8654-7F1F00114139}"/>
                </a:ext>
              </a:extLst>
            </p:cNvPr>
            <p:cNvSpPr txBox="1"/>
            <p:nvPr/>
          </p:nvSpPr>
          <p:spPr>
            <a:xfrm>
              <a:off x="1025479" y="1374444"/>
              <a:ext cx="324128" cy="307777"/>
            </a:xfrm>
            <a:prstGeom prst="rect">
              <a:avLst/>
            </a:prstGeom>
            <a:noFill/>
          </p:spPr>
          <p:txBody>
            <a:bodyPr wrap="none" rtlCol="0">
              <a:spAutoFit/>
            </a:bodyPr>
            <a:lstStyle/>
            <a:p>
              <a:r>
                <a:rPr lang="de-DE" sz="1400" dirty="0"/>
                <a:t>in</a:t>
              </a:r>
            </a:p>
          </p:txBody>
        </p:sp>
        <p:sp>
          <p:nvSpPr>
            <p:cNvPr id="9" name="Textfeld 8">
              <a:extLst>
                <a:ext uri="{FF2B5EF4-FFF2-40B4-BE49-F238E27FC236}">
                  <a16:creationId xmlns:a16="http://schemas.microsoft.com/office/drawing/2014/main" id="{B3EA9F82-EF58-4093-BA82-5617B6567234}"/>
                </a:ext>
              </a:extLst>
            </p:cNvPr>
            <p:cNvSpPr txBox="1"/>
            <p:nvPr/>
          </p:nvSpPr>
          <p:spPr>
            <a:xfrm rot="16200000">
              <a:off x="1177879" y="1526844"/>
              <a:ext cx="373820" cy="307777"/>
            </a:xfrm>
            <a:prstGeom prst="rect">
              <a:avLst/>
            </a:prstGeom>
            <a:noFill/>
          </p:spPr>
          <p:txBody>
            <a:bodyPr wrap="none" rtlCol="0">
              <a:spAutoFit/>
            </a:bodyPr>
            <a:lstStyle/>
            <a:p>
              <a:r>
                <a:rPr lang="de-DE" sz="1400" dirty="0"/>
                <a:t>zu</a:t>
              </a:r>
            </a:p>
          </p:txBody>
        </p:sp>
        <p:sp>
          <p:nvSpPr>
            <p:cNvPr id="10" name="Textfeld 9">
              <a:extLst>
                <a:ext uri="{FF2B5EF4-FFF2-40B4-BE49-F238E27FC236}">
                  <a16:creationId xmlns:a16="http://schemas.microsoft.com/office/drawing/2014/main" id="{D4D3CE33-81A8-4E29-9EFD-759577B24A51}"/>
                </a:ext>
              </a:extLst>
            </p:cNvPr>
            <p:cNvSpPr txBox="1"/>
            <p:nvPr/>
          </p:nvSpPr>
          <p:spPr>
            <a:xfrm>
              <a:off x="940978" y="1905839"/>
              <a:ext cx="526106" cy="338554"/>
            </a:xfrm>
            <a:prstGeom prst="rect">
              <a:avLst/>
            </a:prstGeom>
            <a:noFill/>
          </p:spPr>
          <p:txBody>
            <a:bodyPr wrap="none" rtlCol="0">
              <a:spAutoFit/>
            </a:bodyPr>
            <a:lstStyle/>
            <a:p>
              <a:r>
                <a:rPr lang="de-DE" sz="1600" dirty="0"/>
                <a:t>den</a:t>
              </a:r>
            </a:p>
          </p:txBody>
        </p:sp>
        <p:sp>
          <p:nvSpPr>
            <p:cNvPr id="11" name="Textfeld 10">
              <a:extLst>
                <a:ext uri="{FF2B5EF4-FFF2-40B4-BE49-F238E27FC236}">
                  <a16:creationId xmlns:a16="http://schemas.microsoft.com/office/drawing/2014/main" id="{D52EE928-3307-4672-BC61-41123EF58FC8}"/>
                </a:ext>
              </a:extLst>
            </p:cNvPr>
            <p:cNvSpPr txBox="1"/>
            <p:nvPr/>
          </p:nvSpPr>
          <p:spPr>
            <a:xfrm>
              <a:off x="498592" y="1782730"/>
              <a:ext cx="473206" cy="307777"/>
            </a:xfrm>
            <a:prstGeom prst="rect">
              <a:avLst/>
            </a:prstGeom>
            <a:noFill/>
          </p:spPr>
          <p:txBody>
            <a:bodyPr wrap="none" rtlCol="0">
              <a:spAutoFit/>
            </a:bodyPr>
            <a:lstStyle/>
            <a:p>
              <a:r>
                <a:rPr lang="de-DE" sz="1400" dirty="0"/>
                <a:t>das</a:t>
              </a:r>
            </a:p>
          </p:txBody>
        </p:sp>
        <p:sp>
          <p:nvSpPr>
            <p:cNvPr id="12" name="Textfeld 11">
              <a:extLst>
                <a:ext uri="{FF2B5EF4-FFF2-40B4-BE49-F238E27FC236}">
                  <a16:creationId xmlns:a16="http://schemas.microsoft.com/office/drawing/2014/main" id="{85C7979C-14EB-453C-BDB1-5A2FEE79480A}"/>
                </a:ext>
              </a:extLst>
            </p:cNvPr>
            <p:cNvSpPr txBox="1"/>
            <p:nvPr/>
          </p:nvSpPr>
          <p:spPr>
            <a:xfrm>
              <a:off x="235576" y="1959553"/>
              <a:ext cx="562975" cy="307777"/>
            </a:xfrm>
            <a:prstGeom prst="rect">
              <a:avLst/>
            </a:prstGeom>
            <a:noFill/>
          </p:spPr>
          <p:txBody>
            <a:bodyPr wrap="none" rtlCol="0">
              <a:spAutoFit/>
            </a:bodyPr>
            <a:lstStyle/>
            <a:p>
              <a:r>
                <a:rPr lang="de-DE" sz="1400" dirty="0"/>
                <a:t>nicht</a:t>
              </a:r>
            </a:p>
          </p:txBody>
        </p:sp>
        <p:sp>
          <p:nvSpPr>
            <p:cNvPr id="13" name="Textfeld 12">
              <a:extLst>
                <a:ext uri="{FF2B5EF4-FFF2-40B4-BE49-F238E27FC236}">
                  <a16:creationId xmlns:a16="http://schemas.microsoft.com/office/drawing/2014/main" id="{7DE85D89-7BB5-474E-9E1E-0DAB81960445}"/>
                </a:ext>
              </a:extLst>
            </p:cNvPr>
            <p:cNvSpPr txBox="1"/>
            <p:nvPr/>
          </p:nvSpPr>
          <p:spPr>
            <a:xfrm>
              <a:off x="1289562" y="1760540"/>
              <a:ext cx="473206" cy="307777"/>
            </a:xfrm>
            <a:prstGeom prst="rect">
              <a:avLst/>
            </a:prstGeom>
            <a:noFill/>
          </p:spPr>
          <p:txBody>
            <a:bodyPr wrap="none" rtlCol="0">
              <a:spAutoFit/>
            </a:bodyPr>
            <a:lstStyle/>
            <a:p>
              <a:r>
                <a:rPr lang="de-DE" sz="1400" dirty="0"/>
                <a:t>von</a:t>
              </a:r>
            </a:p>
          </p:txBody>
        </p:sp>
        <p:sp>
          <p:nvSpPr>
            <p:cNvPr id="14" name="Textfeld 13">
              <a:extLst>
                <a:ext uri="{FF2B5EF4-FFF2-40B4-BE49-F238E27FC236}">
                  <a16:creationId xmlns:a16="http://schemas.microsoft.com/office/drawing/2014/main" id="{85AAC363-02C8-4547-A651-ED10B4AAA0A2}"/>
                </a:ext>
              </a:extLst>
            </p:cNvPr>
            <p:cNvSpPr txBox="1"/>
            <p:nvPr/>
          </p:nvSpPr>
          <p:spPr>
            <a:xfrm>
              <a:off x="1441962" y="1912940"/>
              <a:ext cx="380232" cy="276999"/>
            </a:xfrm>
            <a:prstGeom prst="rect">
              <a:avLst/>
            </a:prstGeom>
            <a:noFill/>
          </p:spPr>
          <p:txBody>
            <a:bodyPr wrap="none" rtlCol="0">
              <a:spAutoFit/>
            </a:bodyPr>
            <a:lstStyle/>
            <a:p>
              <a:r>
                <a:rPr lang="de-DE" sz="1200" dirty="0"/>
                <a:t>sie</a:t>
              </a:r>
            </a:p>
          </p:txBody>
        </p:sp>
        <p:sp>
          <p:nvSpPr>
            <p:cNvPr id="15" name="Textfeld 14">
              <a:extLst>
                <a:ext uri="{FF2B5EF4-FFF2-40B4-BE49-F238E27FC236}">
                  <a16:creationId xmlns:a16="http://schemas.microsoft.com/office/drawing/2014/main" id="{84E418A8-D92F-448D-B441-B33B115C8D01}"/>
                </a:ext>
              </a:extLst>
            </p:cNvPr>
            <p:cNvSpPr txBox="1"/>
            <p:nvPr/>
          </p:nvSpPr>
          <p:spPr>
            <a:xfrm>
              <a:off x="1456210" y="1574853"/>
              <a:ext cx="338554" cy="276999"/>
            </a:xfrm>
            <a:prstGeom prst="rect">
              <a:avLst/>
            </a:prstGeom>
            <a:noFill/>
          </p:spPr>
          <p:txBody>
            <a:bodyPr wrap="none" rtlCol="0">
              <a:spAutoFit/>
            </a:bodyPr>
            <a:lstStyle/>
            <a:p>
              <a:r>
                <a:rPr lang="de-DE" sz="1200" dirty="0"/>
                <a:t>ist</a:t>
              </a:r>
            </a:p>
          </p:txBody>
        </p:sp>
        <p:sp>
          <p:nvSpPr>
            <p:cNvPr id="16" name="Textfeld 15">
              <a:extLst>
                <a:ext uri="{FF2B5EF4-FFF2-40B4-BE49-F238E27FC236}">
                  <a16:creationId xmlns:a16="http://schemas.microsoft.com/office/drawing/2014/main" id="{E603B247-3E51-4BAA-9B0E-F7EA600E9C73}"/>
                </a:ext>
              </a:extLst>
            </p:cNvPr>
            <p:cNvSpPr txBox="1"/>
            <p:nvPr/>
          </p:nvSpPr>
          <p:spPr>
            <a:xfrm>
              <a:off x="1640783" y="1700210"/>
              <a:ext cx="503664" cy="307777"/>
            </a:xfrm>
            <a:prstGeom prst="rect">
              <a:avLst/>
            </a:prstGeom>
            <a:noFill/>
          </p:spPr>
          <p:txBody>
            <a:bodyPr wrap="none" rtlCol="0">
              <a:spAutoFit/>
            </a:bodyPr>
            <a:lstStyle/>
            <a:p>
              <a:r>
                <a:rPr lang="de-DE" sz="1400" dirty="0"/>
                <a:t>sich</a:t>
              </a:r>
            </a:p>
          </p:txBody>
        </p:sp>
        <p:sp>
          <p:nvSpPr>
            <p:cNvPr id="17" name="Textfeld 16">
              <a:extLst>
                <a:ext uri="{FF2B5EF4-FFF2-40B4-BE49-F238E27FC236}">
                  <a16:creationId xmlns:a16="http://schemas.microsoft.com/office/drawing/2014/main" id="{56987A69-31EF-4832-AA61-4C5EE63A43D8}"/>
                </a:ext>
              </a:extLst>
            </p:cNvPr>
            <p:cNvSpPr txBox="1"/>
            <p:nvPr/>
          </p:nvSpPr>
          <p:spPr>
            <a:xfrm rot="16200000">
              <a:off x="1651067" y="1941189"/>
              <a:ext cx="389850" cy="276999"/>
            </a:xfrm>
            <a:prstGeom prst="rect">
              <a:avLst/>
            </a:prstGeom>
            <a:noFill/>
          </p:spPr>
          <p:txBody>
            <a:bodyPr wrap="none" rtlCol="0">
              <a:spAutoFit/>
            </a:bodyPr>
            <a:lstStyle/>
            <a:p>
              <a:r>
                <a:rPr lang="de-DE" sz="1200" dirty="0"/>
                <a:t>mit</a:t>
              </a:r>
            </a:p>
          </p:txBody>
        </p:sp>
        <p:sp>
          <p:nvSpPr>
            <p:cNvPr id="18" name="Textfeld 17">
              <a:extLst>
                <a:ext uri="{FF2B5EF4-FFF2-40B4-BE49-F238E27FC236}">
                  <a16:creationId xmlns:a16="http://schemas.microsoft.com/office/drawing/2014/main" id="{384D7E8D-D5D5-4458-A0AF-F006DEF9C6E9}"/>
                </a:ext>
              </a:extLst>
            </p:cNvPr>
            <p:cNvSpPr txBox="1"/>
            <p:nvPr/>
          </p:nvSpPr>
          <p:spPr>
            <a:xfrm>
              <a:off x="879883" y="2129609"/>
              <a:ext cx="508473" cy="276999"/>
            </a:xfrm>
            <a:prstGeom prst="rect">
              <a:avLst/>
            </a:prstGeom>
            <a:noFill/>
          </p:spPr>
          <p:txBody>
            <a:bodyPr wrap="none" rtlCol="0">
              <a:spAutoFit/>
            </a:bodyPr>
            <a:lstStyle/>
            <a:p>
              <a:r>
                <a:rPr lang="de-DE" sz="1200" dirty="0"/>
                <a:t>dass</a:t>
              </a:r>
            </a:p>
          </p:txBody>
        </p:sp>
        <p:sp>
          <p:nvSpPr>
            <p:cNvPr id="19" name="Textfeld 18">
              <a:extLst>
                <a:ext uri="{FF2B5EF4-FFF2-40B4-BE49-F238E27FC236}">
                  <a16:creationId xmlns:a16="http://schemas.microsoft.com/office/drawing/2014/main" id="{FCEA2549-2D80-4E78-9F62-58792361E91C}"/>
                </a:ext>
              </a:extLst>
            </p:cNvPr>
            <p:cNvSpPr txBox="1"/>
            <p:nvPr/>
          </p:nvSpPr>
          <p:spPr>
            <a:xfrm>
              <a:off x="41416" y="1741770"/>
              <a:ext cx="320922" cy="276999"/>
            </a:xfrm>
            <a:prstGeom prst="rect">
              <a:avLst/>
            </a:prstGeom>
            <a:noFill/>
          </p:spPr>
          <p:txBody>
            <a:bodyPr wrap="none" rtlCol="0">
              <a:spAutoFit/>
            </a:bodyPr>
            <a:lstStyle/>
            <a:p>
              <a:r>
                <a:rPr lang="de-DE" sz="1200" dirty="0"/>
                <a:t>er</a:t>
              </a:r>
            </a:p>
          </p:txBody>
        </p:sp>
        <p:sp>
          <p:nvSpPr>
            <p:cNvPr id="20" name="Textfeld 19">
              <a:extLst>
                <a:ext uri="{FF2B5EF4-FFF2-40B4-BE49-F238E27FC236}">
                  <a16:creationId xmlns:a16="http://schemas.microsoft.com/office/drawing/2014/main" id="{B393EF99-96F5-4FE4-84F7-7DF656F1E940}"/>
                </a:ext>
              </a:extLst>
            </p:cNvPr>
            <p:cNvSpPr txBox="1"/>
            <p:nvPr/>
          </p:nvSpPr>
          <p:spPr>
            <a:xfrm>
              <a:off x="535153" y="1627149"/>
              <a:ext cx="346570" cy="276999"/>
            </a:xfrm>
            <a:prstGeom prst="rect">
              <a:avLst/>
            </a:prstGeom>
            <a:noFill/>
          </p:spPr>
          <p:txBody>
            <a:bodyPr wrap="none" rtlCol="0">
              <a:spAutoFit/>
            </a:bodyPr>
            <a:lstStyle/>
            <a:p>
              <a:r>
                <a:rPr lang="de-DE" sz="1200" dirty="0"/>
                <a:t>es</a:t>
              </a:r>
            </a:p>
          </p:txBody>
        </p:sp>
        <p:sp>
          <p:nvSpPr>
            <p:cNvPr id="21" name="Textfeld 20">
              <a:extLst>
                <a:ext uri="{FF2B5EF4-FFF2-40B4-BE49-F238E27FC236}">
                  <a16:creationId xmlns:a16="http://schemas.microsoft.com/office/drawing/2014/main" id="{29B52C4D-FA6C-4F40-838F-B2A0C86ECF42}"/>
                </a:ext>
              </a:extLst>
            </p:cNvPr>
            <p:cNvSpPr txBox="1"/>
            <p:nvPr/>
          </p:nvSpPr>
          <p:spPr>
            <a:xfrm>
              <a:off x="1473672" y="1418448"/>
              <a:ext cx="388248" cy="276999"/>
            </a:xfrm>
            <a:prstGeom prst="rect">
              <a:avLst/>
            </a:prstGeom>
            <a:noFill/>
          </p:spPr>
          <p:txBody>
            <a:bodyPr wrap="none" rtlCol="0">
              <a:spAutoFit/>
            </a:bodyPr>
            <a:lstStyle/>
            <a:p>
              <a:r>
                <a:rPr lang="de-DE" sz="1200" dirty="0"/>
                <a:t>ein</a:t>
              </a:r>
            </a:p>
          </p:txBody>
        </p:sp>
        <p:sp>
          <p:nvSpPr>
            <p:cNvPr id="22" name="Textfeld 21">
              <a:extLst>
                <a:ext uri="{FF2B5EF4-FFF2-40B4-BE49-F238E27FC236}">
                  <a16:creationId xmlns:a16="http://schemas.microsoft.com/office/drawing/2014/main" id="{75F14070-4269-4A24-9550-E2601FF876BC}"/>
                </a:ext>
              </a:extLst>
            </p:cNvPr>
            <p:cNvSpPr txBox="1"/>
            <p:nvPr/>
          </p:nvSpPr>
          <p:spPr>
            <a:xfrm rot="16200000">
              <a:off x="570925" y="2146871"/>
              <a:ext cx="380232" cy="276999"/>
            </a:xfrm>
            <a:prstGeom prst="rect">
              <a:avLst/>
            </a:prstGeom>
            <a:noFill/>
          </p:spPr>
          <p:txBody>
            <a:bodyPr wrap="none" rtlCol="0">
              <a:spAutoFit/>
            </a:bodyPr>
            <a:lstStyle/>
            <a:p>
              <a:r>
                <a:rPr lang="de-DE" sz="1200" dirty="0"/>
                <a:t>ich</a:t>
              </a:r>
            </a:p>
          </p:txBody>
        </p:sp>
        <p:sp>
          <p:nvSpPr>
            <p:cNvPr id="23" name="Textfeld 22">
              <a:extLst>
                <a:ext uri="{FF2B5EF4-FFF2-40B4-BE49-F238E27FC236}">
                  <a16:creationId xmlns:a16="http://schemas.microsoft.com/office/drawing/2014/main" id="{A60301EC-FA38-4068-920E-E138047737AC}"/>
                </a:ext>
              </a:extLst>
            </p:cNvPr>
            <p:cNvSpPr txBox="1"/>
            <p:nvPr/>
          </p:nvSpPr>
          <p:spPr>
            <a:xfrm>
              <a:off x="333474" y="1286964"/>
              <a:ext cx="397866" cy="276999"/>
            </a:xfrm>
            <a:prstGeom prst="rect">
              <a:avLst/>
            </a:prstGeom>
            <a:noFill/>
          </p:spPr>
          <p:txBody>
            <a:bodyPr wrap="none" rtlCol="0">
              <a:spAutoFit/>
            </a:bodyPr>
            <a:lstStyle/>
            <a:p>
              <a:r>
                <a:rPr lang="de-DE" sz="1200" dirty="0"/>
                <a:t>auf</a:t>
              </a:r>
            </a:p>
          </p:txBody>
        </p:sp>
        <p:sp>
          <p:nvSpPr>
            <p:cNvPr id="24" name="Textfeld 23">
              <a:extLst>
                <a:ext uri="{FF2B5EF4-FFF2-40B4-BE49-F238E27FC236}">
                  <a16:creationId xmlns:a16="http://schemas.microsoft.com/office/drawing/2014/main" id="{2D948C83-9978-4D0E-9D0F-A8A604C9AB09}"/>
                </a:ext>
              </a:extLst>
            </p:cNvPr>
            <p:cNvSpPr txBox="1"/>
            <p:nvPr/>
          </p:nvSpPr>
          <p:spPr>
            <a:xfrm>
              <a:off x="1225874" y="1167071"/>
              <a:ext cx="473206" cy="276999"/>
            </a:xfrm>
            <a:prstGeom prst="rect">
              <a:avLst/>
            </a:prstGeom>
            <a:noFill/>
          </p:spPr>
          <p:txBody>
            <a:bodyPr wrap="none" rtlCol="0">
              <a:spAutoFit/>
            </a:bodyPr>
            <a:lstStyle/>
            <a:p>
              <a:r>
                <a:rPr lang="de-DE" sz="1200" dirty="0"/>
                <a:t>eine</a:t>
              </a:r>
            </a:p>
          </p:txBody>
        </p:sp>
        <p:sp>
          <p:nvSpPr>
            <p:cNvPr id="25" name="Textfeld 24">
              <a:extLst>
                <a:ext uri="{FF2B5EF4-FFF2-40B4-BE49-F238E27FC236}">
                  <a16:creationId xmlns:a16="http://schemas.microsoft.com/office/drawing/2014/main" id="{8527EE8A-4ACF-4318-B14A-B438DC9048C8}"/>
                </a:ext>
              </a:extLst>
            </p:cNvPr>
            <p:cNvSpPr txBox="1"/>
            <p:nvPr/>
          </p:nvSpPr>
          <p:spPr>
            <a:xfrm rot="16200000">
              <a:off x="1499061" y="1314536"/>
              <a:ext cx="646266" cy="253916"/>
            </a:xfrm>
            <a:prstGeom prst="rect">
              <a:avLst/>
            </a:prstGeom>
            <a:noFill/>
          </p:spPr>
          <p:txBody>
            <a:bodyPr wrap="square" rtlCol="0">
              <a:spAutoFit/>
            </a:bodyPr>
            <a:lstStyle/>
            <a:p>
              <a:r>
                <a:rPr lang="de-DE" sz="1050" dirty="0"/>
                <a:t>Liebe</a:t>
              </a:r>
            </a:p>
          </p:txBody>
        </p:sp>
        <p:sp>
          <p:nvSpPr>
            <p:cNvPr id="26" name="Textfeld 25">
              <a:extLst>
                <a:ext uri="{FF2B5EF4-FFF2-40B4-BE49-F238E27FC236}">
                  <a16:creationId xmlns:a16="http://schemas.microsoft.com/office/drawing/2014/main" id="{8E3A5940-57CE-4754-9FA6-993CC58DACE6}"/>
                </a:ext>
              </a:extLst>
            </p:cNvPr>
            <p:cNvSpPr txBox="1"/>
            <p:nvPr/>
          </p:nvSpPr>
          <p:spPr>
            <a:xfrm>
              <a:off x="1283808" y="2152692"/>
              <a:ext cx="522900" cy="253916"/>
            </a:xfrm>
            <a:prstGeom prst="rect">
              <a:avLst/>
            </a:prstGeom>
            <a:noFill/>
          </p:spPr>
          <p:txBody>
            <a:bodyPr wrap="none" rtlCol="0">
              <a:spAutoFit/>
            </a:bodyPr>
            <a:lstStyle/>
            <a:p>
              <a:r>
                <a:rPr lang="de-DE" sz="1050" dirty="0"/>
                <a:t>Mann</a:t>
              </a:r>
            </a:p>
          </p:txBody>
        </p:sp>
        <p:sp>
          <p:nvSpPr>
            <p:cNvPr id="27" name="Textfeld 26">
              <a:extLst>
                <a:ext uri="{FF2B5EF4-FFF2-40B4-BE49-F238E27FC236}">
                  <a16:creationId xmlns:a16="http://schemas.microsoft.com/office/drawing/2014/main" id="{D1E1D0FE-48DC-474A-8A70-057DBB13B6FD}"/>
                </a:ext>
              </a:extLst>
            </p:cNvPr>
            <p:cNvSpPr txBox="1"/>
            <p:nvPr/>
          </p:nvSpPr>
          <p:spPr>
            <a:xfrm>
              <a:off x="1813475" y="1555263"/>
              <a:ext cx="646266" cy="253916"/>
            </a:xfrm>
            <a:prstGeom prst="rect">
              <a:avLst/>
            </a:prstGeom>
            <a:noFill/>
          </p:spPr>
          <p:txBody>
            <a:bodyPr wrap="square" rtlCol="0">
              <a:spAutoFit/>
            </a:bodyPr>
            <a:lstStyle/>
            <a:p>
              <a:r>
                <a:rPr lang="de-DE" sz="1050" dirty="0"/>
                <a:t>Frau</a:t>
              </a:r>
            </a:p>
          </p:txBody>
        </p:sp>
        <p:sp>
          <p:nvSpPr>
            <p:cNvPr id="28" name="Textfeld 27">
              <a:extLst>
                <a:ext uri="{FF2B5EF4-FFF2-40B4-BE49-F238E27FC236}">
                  <a16:creationId xmlns:a16="http://schemas.microsoft.com/office/drawing/2014/main" id="{45EB43CD-6D1E-4A41-90E9-1E1C704662B8}"/>
                </a:ext>
              </a:extLst>
            </p:cNvPr>
            <p:cNvSpPr txBox="1"/>
            <p:nvPr/>
          </p:nvSpPr>
          <p:spPr>
            <a:xfrm>
              <a:off x="651390" y="1151052"/>
              <a:ext cx="646266" cy="253916"/>
            </a:xfrm>
            <a:prstGeom prst="rect">
              <a:avLst/>
            </a:prstGeom>
            <a:noFill/>
          </p:spPr>
          <p:txBody>
            <a:bodyPr wrap="square" rtlCol="0">
              <a:spAutoFit/>
            </a:bodyPr>
            <a:lstStyle/>
            <a:p>
              <a:r>
                <a:rPr lang="de-DE" sz="1050" dirty="0"/>
                <a:t>Jahre</a:t>
              </a:r>
            </a:p>
          </p:txBody>
        </p:sp>
        <p:sp>
          <p:nvSpPr>
            <p:cNvPr id="29" name="Textfeld 28">
              <a:extLst>
                <a:ext uri="{FF2B5EF4-FFF2-40B4-BE49-F238E27FC236}">
                  <a16:creationId xmlns:a16="http://schemas.microsoft.com/office/drawing/2014/main" id="{910C8BF8-2B52-4FCD-B701-F0915BB47B86}"/>
                </a:ext>
              </a:extLst>
            </p:cNvPr>
            <p:cNvSpPr txBox="1"/>
            <p:nvPr/>
          </p:nvSpPr>
          <p:spPr>
            <a:xfrm rot="16200000">
              <a:off x="-85588" y="1978905"/>
              <a:ext cx="646266" cy="253916"/>
            </a:xfrm>
            <a:prstGeom prst="rect">
              <a:avLst/>
            </a:prstGeom>
            <a:noFill/>
          </p:spPr>
          <p:txBody>
            <a:bodyPr wrap="square" rtlCol="0">
              <a:spAutoFit/>
            </a:bodyPr>
            <a:lstStyle/>
            <a:p>
              <a:r>
                <a:rPr lang="de-DE" sz="1050" dirty="0"/>
                <a:t>Zeit</a:t>
              </a:r>
            </a:p>
          </p:txBody>
        </p:sp>
        <p:sp>
          <p:nvSpPr>
            <p:cNvPr id="30" name="Textfeld 29">
              <a:extLst>
                <a:ext uri="{FF2B5EF4-FFF2-40B4-BE49-F238E27FC236}">
                  <a16:creationId xmlns:a16="http://schemas.microsoft.com/office/drawing/2014/main" id="{73F3826F-361A-4B07-9A1E-DE38115021F9}"/>
                </a:ext>
              </a:extLst>
            </p:cNvPr>
            <p:cNvSpPr txBox="1"/>
            <p:nvPr/>
          </p:nvSpPr>
          <p:spPr>
            <a:xfrm>
              <a:off x="802432" y="2340942"/>
              <a:ext cx="646266" cy="253916"/>
            </a:xfrm>
            <a:prstGeom prst="rect">
              <a:avLst/>
            </a:prstGeom>
            <a:noFill/>
          </p:spPr>
          <p:txBody>
            <a:bodyPr wrap="square" rtlCol="0">
              <a:spAutoFit/>
            </a:bodyPr>
            <a:lstStyle/>
            <a:p>
              <a:r>
                <a:rPr lang="de-DE" sz="1050" dirty="0"/>
                <a:t>Leben</a:t>
              </a:r>
            </a:p>
          </p:txBody>
        </p:sp>
      </p:grpSp>
      <p:cxnSp>
        <p:nvCxnSpPr>
          <p:cNvPr id="32" name="Gerade Verbindung mit Pfeil 31">
            <a:extLst>
              <a:ext uri="{FF2B5EF4-FFF2-40B4-BE49-F238E27FC236}">
                <a16:creationId xmlns:a16="http://schemas.microsoft.com/office/drawing/2014/main" id="{2276D82E-C979-46C5-B841-E1FC1E7C531D}"/>
              </a:ext>
            </a:extLst>
          </p:cNvPr>
          <p:cNvCxnSpPr>
            <a:cxnSpLocks/>
          </p:cNvCxnSpPr>
          <p:nvPr/>
        </p:nvCxnSpPr>
        <p:spPr>
          <a:xfrm>
            <a:off x="2444917" y="1735946"/>
            <a:ext cx="586244" cy="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grpSp>
        <p:nvGrpSpPr>
          <p:cNvPr id="40" name="Gruppieren 39">
            <a:extLst>
              <a:ext uri="{FF2B5EF4-FFF2-40B4-BE49-F238E27FC236}">
                <a16:creationId xmlns:a16="http://schemas.microsoft.com/office/drawing/2014/main" id="{147095A8-F485-45CA-A906-F954F789B258}"/>
              </a:ext>
            </a:extLst>
          </p:cNvPr>
          <p:cNvGrpSpPr/>
          <p:nvPr/>
        </p:nvGrpSpPr>
        <p:grpSpPr>
          <a:xfrm>
            <a:off x="3329297" y="1499537"/>
            <a:ext cx="737134" cy="728293"/>
            <a:chOff x="3008805" y="1292405"/>
            <a:chExt cx="737134" cy="728293"/>
          </a:xfrm>
        </p:grpSpPr>
        <p:pic>
          <p:nvPicPr>
            <p:cNvPr id="41" name="Grafik 40" descr="Papier">
              <a:extLst>
                <a:ext uri="{FF2B5EF4-FFF2-40B4-BE49-F238E27FC236}">
                  <a16:creationId xmlns:a16="http://schemas.microsoft.com/office/drawing/2014/main" id="{CE954357-E94C-4E79-B299-C5E8702EADB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008805" y="1292405"/>
              <a:ext cx="632313" cy="632313"/>
            </a:xfrm>
            <a:prstGeom prst="rect">
              <a:avLst/>
            </a:prstGeom>
          </p:spPr>
        </p:pic>
        <p:sp>
          <p:nvSpPr>
            <p:cNvPr id="42" name="Rechteck 41">
              <a:extLst>
                <a:ext uri="{FF2B5EF4-FFF2-40B4-BE49-F238E27FC236}">
                  <a16:creationId xmlns:a16="http://schemas.microsoft.com/office/drawing/2014/main" id="{E8726243-7944-46E1-B151-B5AEA60AC0D8}"/>
                </a:ext>
              </a:extLst>
            </p:cNvPr>
            <p:cNvSpPr/>
            <p:nvPr/>
          </p:nvSpPr>
          <p:spPr>
            <a:xfrm>
              <a:off x="3253121" y="1439726"/>
              <a:ext cx="478960" cy="58097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43" name="Grafik 42" descr="Papier">
              <a:extLst>
                <a:ext uri="{FF2B5EF4-FFF2-40B4-BE49-F238E27FC236}">
                  <a16:creationId xmlns:a16="http://schemas.microsoft.com/office/drawing/2014/main" id="{E4628632-B580-4CBC-A404-B656866B92DA}"/>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113626" y="1358164"/>
              <a:ext cx="632313" cy="632313"/>
            </a:xfrm>
            <a:prstGeom prst="rect">
              <a:avLst/>
            </a:prstGeom>
          </p:spPr>
        </p:pic>
      </p:grpSp>
      <p:cxnSp>
        <p:nvCxnSpPr>
          <p:cNvPr id="44" name="Verbinder: gekrümmt 43">
            <a:extLst>
              <a:ext uri="{FF2B5EF4-FFF2-40B4-BE49-F238E27FC236}">
                <a16:creationId xmlns:a16="http://schemas.microsoft.com/office/drawing/2014/main" id="{A989A832-673D-4702-A721-4D99EF7A5AAC}"/>
              </a:ext>
            </a:extLst>
          </p:cNvPr>
          <p:cNvCxnSpPr/>
          <p:nvPr/>
        </p:nvCxnSpPr>
        <p:spPr>
          <a:xfrm>
            <a:off x="3631385" y="1866156"/>
            <a:ext cx="181708" cy="12700"/>
          </a:xfrm>
          <a:prstGeom prst="curvedConnector3">
            <a:avLst/>
          </a:prstGeom>
        </p:spPr>
        <p:style>
          <a:lnRef idx="1">
            <a:schemeClr val="accent1"/>
          </a:lnRef>
          <a:fillRef idx="0">
            <a:schemeClr val="accent1"/>
          </a:fillRef>
          <a:effectRef idx="0">
            <a:schemeClr val="accent1"/>
          </a:effectRef>
          <a:fontRef idx="minor">
            <a:schemeClr val="tx1"/>
          </a:fontRef>
        </p:style>
      </p:cxnSp>
      <p:cxnSp>
        <p:nvCxnSpPr>
          <p:cNvPr id="45" name="Verbinder: gekrümmt 44">
            <a:extLst>
              <a:ext uri="{FF2B5EF4-FFF2-40B4-BE49-F238E27FC236}">
                <a16:creationId xmlns:a16="http://schemas.microsoft.com/office/drawing/2014/main" id="{AB4BD5F6-9092-4EFD-8ED2-F6BD6DC41D72}"/>
              </a:ext>
            </a:extLst>
          </p:cNvPr>
          <p:cNvCxnSpPr>
            <a:cxnSpLocks/>
          </p:cNvCxnSpPr>
          <p:nvPr/>
        </p:nvCxnSpPr>
        <p:spPr>
          <a:xfrm>
            <a:off x="3631385" y="1908529"/>
            <a:ext cx="230978" cy="21729"/>
          </a:xfrm>
          <a:prstGeom prst="curvedConnector3">
            <a:avLst/>
          </a:prstGeom>
        </p:spPr>
        <p:style>
          <a:lnRef idx="1">
            <a:schemeClr val="accent1"/>
          </a:lnRef>
          <a:fillRef idx="0">
            <a:schemeClr val="accent1"/>
          </a:fillRef>
          <a:effectRef idx="0">
            <a:schemeClr val="accent1"/>
          </a:effectRef>
          <a:fontRef idx="minor">
            <a:schemeClr val="tx1"/>
          </a:fontRef>
        </p:style>
      </p:cxnSp>
      <p:cxnSp>
        <p:nvCxnSpPr>
          <p:cNvPr id="46" name="Verbinder: gekrümmt 45">
            <a:extLst>
              <a:ext uri="{FF2B5EF4-FFF2-40B4-BE49-F238E27FC236}">
                <a16:creationId xmlns:a16="http://schemas.microsoft.com/office/drawing/2014/main" id="{14AC8C89-43A2-4ADD-A586-BDE6DA14D28F}"/>
              </a:ext>
            </a:extLst>
          </p:cNvPr>
          <p:cNvCxnSpPr>
            <a:cxnSpLocks/>
          </p:cNvCxnSpPr>
          <p:nvPr/>
        </p:nvCxnSpPr>
        <p:spPr>
          <a:xfrm rot="10800000" flipV="1">
            <a:off x="3634004" y="1971984"/>
            <a:ext cx="228359" cy="20751"/>
          </a:xfrm>
          <a:prstGeom prst="curvedConnector3">
            <a:avLst>
              <a:gd name="adj1" fmla="val 50000"/>
            </a:avLst>
          </a:prstGeom>
        </p:spPr>
        <p:style>
          <a:lnRef idx="1">
            <a:schemeClr val="accent1"/>
          </a:lnRef>
          <a:fillRef idx="0">
            <a:schemeClr val="accent1"/>
          </a:fillRef>
          <a:effectRef idx="0">
            <a:schemeClr val="accent1"/>
          </a:effectRef>
          <a:fontRef idx="minor">
            <a:schemeClr val="tx1"/>
          </a:fontRef>
        </p:style>
      </p:cxnSp>
      <p:cxnSp>
        <p:nvCxnSpPr>
          <p:cNvPr id="47" name="Verbinder: gekrümmt 46">
            <a:extLst>
              <a:ext uri="{FF2B5EF4-FFF2-40B4-BE49-F238E27FC236}">
                <a16:creationId xmlns:a16="http://schemas.microsoft.com/office/drawing/2014/main" id="{D005D884-6D47-414D-9C18-7C16DC814799}"/>
              </a:ext>
            </a:extLst>
          </p:cNvPr>
          <p:cNvCxnSpPr>
            <a:cxnSpLocks/>
          </p:cNvCxnSpPr>
          <p:nvPr/>
        </p:nvCxnSpPr>
        <p:spPr>
          <a:xfrm rot="10800000">
            <a:off x="3648064" y="2033909"/>
            <a:ext cx="215853" cy="28323"/>
          </a:xfrm>
          <a:prstGeom prst="curvedConnector3">
            <a:avLst>
              <a:gd name="adj1" fmla="val 50000"/>
            </a:avLst>
          </a:prstGeom>
        </p:spPr>
        <p:style>
          <a:lnRef idx="1">
            <a:schemeClr val="accent1"/>
          </a:lnRef>
          <a:fillRef idx="0">
            <a:schemeClr val="accent1"/>
          </a:fillRef>
          <a:effectRef idx="0">
            <a:schemeClr val="accent1"/>
          </a:effectRef>
          <a:fontRef idx="minor">
            <a:schemeClr val="tx1"/>
          </a:fontRef>
        </p:style>
      </p:cxnSp>
      <p:cxnSp>
        <p:nvCxnSpPr>
          <p:cNvPr id="48" name="Verbinder: gekrümmt 47">
            <a:extLst>
              <a:ext uri="{FF2B5EF4-FFF2-40B4-BE49-F238E27FC236}">
                <a16:creationId xmlns:a16="http://schemas.microsoft.com/office/drawing/2014/main" id="{BE2D0DD2-F460-414D-994D-62312E76B872}"/>
              </a:ext>
            </a:extLst>
          </p:cNvPr>
          <p:cNvCxnSpPr>
            <a:cxnSpLocks/>
          </p:cNvCxnSpPr>
          <p:nvPr/>
        </p:nvCxnSpPr>
        <p:spPr>
          <a:xfrm>
            <a:off x="3631385" y="1800683"/>
            <a:ext cx="230978" cy="21729"/>
          </a:xfrm>
          <a:prstGeom prst="curvedConnector3">
            <a:avLst/>
          </a:prstGeom>
        </p:spPr>
        <p:style>
          <a:lnRef idx="1">
            <a:schemeClr val="accent1"/>
          </a:lnRef>
          <a:fillRef idx="0">
            <a:schemeClr val="accent1"/>
          </a:fillRef>
          <a:effectRef idx="0">
            <a:schemeClr val="accent1"/>
          </a:effectRef>
          <a:fontRef idx="minor">
            <a:schemeClr val="tx1"/>
          </a:fontRef>
        </p:style>
      </p:cxnSp>
      <p:cxnSp>
        <p:nvCxnSpPr>
          <p:cNvPr id="49" name="Verbinder: gekrümmt 48">
            <a:extLst>
              <a:ext uri="{FF2B5EF4-FFF2-40B4-BE49-F238E27FC236}">
                <a16:creationId xmlns:a16="http://schemas.microsoft.com/office/drawing/2014/main" id="{9E84C759-5EA4-47CB-AF0C-AFF6E02BAB9C}"/>
              </a:ext>
            </a:extLst>
          </p:cNvPr>
          <p:cNvCxnSpPr>
            <a:cxnSpLocks/>
          </p:cNvCxnSpPr>
          <p:nvPr/>
        </p:nvCxnSpPr>
        <p:spPr>
          <a:xfrm flipV="1">
            <a:off x="3620684" y="1738945"/>
            <a:ext cx="135306" cy="848"/>
          </a:xfrm>
          <a:prstGeom prst="curvedConnector3">
            <a:avLst>
              <a:gd name="adj1" fmla="val 50000"/>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9978023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stomShape 1">
            <a:extLst>
              <a:ext uri="{FF2B5EF4-FFF2-40B4-BE49-F238E27FC236}">
                <a16:creationId xmlns:a16="http://schemas.microsoft.com/office/drawing/2014/main" id="{CBF42AEC-2CF3-4A5D-97D7-09C67DE2BE25}"/>
              </a:ext>
            </a:extLst>
          </p:cNvPr>
          <p:cNvSpPr/>
          <p:nvPr/>
        </p:nvSpPr>
        <p:spPr>
          <a:xfrm>
            <a:off x="95400" y="79920"/>
            <a:ext cx="4044240" cy="227803"/>
          </a:xfrm>
          <a:prstGeom prst="rect">
            <a:avLst/>
          </a:prstGeom>
          <a:noFill/>
          <a:ln>
            <a:noFill/>
          </a:ln>
        </p:spPr>
        <p:style>
          <a:lnRef idx="0">
            <a:scrgbClr r="0" g="0" b="0"/>
          </a:lnRef>
          <a:fillRef idx="0">
            <a:scrgbClr r="0" g="0" b="0"/>
          </a:fillRef>
          <a:effectRef idx="0">
            <a:scrgbClr r="0" g="0" b="0"/>
          </a:effectRef>
          <a:fontRef idx="minor"/>
        </p:style>
        <p:txBody>
          <a:bodyPr lIns="0" tIns="12240" rIns="0" bIns="0">
            <a:spAutoFit/>
          </a:bodyPr>
          <a:lstStyle/>
          <a:p>
            <a:pPr marL="12600">
              <a:lnSpc>
                <a:spcPct val="100000"/>
              </a:lnSpc>
              <a:spcBef>
                <a:spcPts val="96"/>
              </a:spcBef>
            </a:pPr>
            <a:r>
              <a:rPr lang="de-DE" sz="1400" spc="-35" dirty="0">
                <a:solidFill>
                  <a:srgbClr val="00539F"/>
                </a:solidFill>
                <a:latin typeface="Latin Modern Math"/>
              </a:rPr>
              <a:t>Trainingstexte als Stichprobe der deutschen Sprache</a:t>
            </a:r>
            <a:endParaRPr lang="de-DE" sz="1400" spc="-1" dirty="0"/>
          </a:p>
        </p:txBody>
      </p:sp>
      <p:grpSp>
        <p:nvGrpSpPr>
          <p:cNvPr id="31" name="Gruppieren 30">
            <a:extLst>
              <a:ext uri="{FF2B5EF4-FFF2-40B4-BE49-F238E27FC236}">
                <a16:creationId xmlns:a16="http://schemas.microsoft.com/office/drawing/2014/main" id="{2D43BE17-7A23-417B-9966-29C432C3965F}"/>
              </a:ext>
            </a:extLst>
          </p:cNvPr>
          <p:cNvGrpSpPr/>
          <p:nvPr/>
        </p:nvGrpSpPr>
        <p:grpSpPr>
          <a:xfrm>
            <a:off x="140868" y="1071577"/>
            <a:ext cx="2418325" cy="1476497"/>
            <a:chOff x="41416" y="1118361"/>
            <a:chExt cx="2418325" cy="1476497"/>
          </a:xfrm>
        </p:grpSpPr>
        <p:sp>
          <p:nvSpPr>
            <p:cNvPr id="3" name="Textfeld 2">
              <a:extLst>
                <a:ext uri="{FF2B5EF4-FFF2-40B4-BE49-F238E27FC236}">
                  <a16:creationId xmlns:a16="http://schemas.microsoft.com/office/drawing/2014/main" id="{B77A6D0E-7223-49FC-B261-D89A78A75BFE}"/>
                </a:ext>
              </a:extLst>
            </p:cNvPr>
            <p:cNvSpPr txBox="1"/>
            <p:nvPr/>
          </p:nvSpPr>
          <p:spPr>
            <a:xfrm>
              <a:off x="1471480" y="2222851"/>
              <a:ext cx="777998" cy="369332"/>
            </a:xfrm>
            <a:prstGeom prst="rect">
              <a:avLst/>
            </a:prstGeom>
            <a:noFill/>
          </p:spPr>
          <p:txBody>
            <a:bodyPr wrap="square" rtlCol="0">
              <a:spAutoFit/>
            </a:bodyPr>
            <a:lstStyle/>
            <a:p>
              <a:endParaRPr lang="de-DE" dirty="0"/>
            </a:p>
          </p:txBody>
        </p:sp>
        <p:sp>
          <p:nvSpPr>
            <p:cNvPr id="5" name="Textfeld 4">
              <a:extLst>
                <a:ext uri="{FF2B5EF4-FFF2-40B4-BE49-F238E27FC236}">
                  <a16:creationId xmlns:a16="http://schemas.microsoft.com/office/drawing/2014/main" id="{566307CB-1CC0-4D9C-A5EA-9E3587A5B4DA}"/>
                </a:ext>
              </a:extLst>
            </p:cNvPr>
            <p:cNvSpPr txBox="1"/>
            <p:nvPr/>
          </p:nvSpPr>
          <p:spPr>
            <a:xfrm>
              <a:off x="611401" y="1346266"/>
              <a:ext cx="527709" cy="400110"/>
            </a:xfrm>
            <a:prstGeom prst="rect">
              <a:avLst/>
            </a:prstGeom>
            <a:noFill/>
          </p:spPr>
          <p:txBody>
            <a:bodyPr wrap="none" rtlCol="0">
              <a:spAutoFit/>
            </a:bodyPr>
            <a:lstStyle/>
            <a:p>
              <a:r>
                <a:rPr lang="de-DE" sz="2000" dirty="0"/>
                <a:t>die</a:t>
              </a:r>
            </a:p>
          </p:txBody>
        </p:sp>
        <p:sp>
          <p:nvSpPr>
            <p:cNvPr id="6" name="Textfeld 5">
              <a:extLst>
                <a:ext uri="{FF2B5EF4-FFF2-40B4-BE49-F238E27FC236}">
                  <a16:creationId xmlns:a16="http://schemas.microsoft.com/office/drawing/2014/main" id="{0E576223-120D-4F6E-A003-08BC81DE7C82}"/>
                </a:ext>
              </a:extLst>
            </p:cNvPr>
            <p:cNvSpPr txBox="1"/>
            <p:nvPr/>
          </p:nvSpPr>
          <p:spPr>
            <a:xfrm rot="16200000">
              <a:off x="138700" y="1535891"/>
              <a:ext cx="518091" cy="369332"/>
            </a:xfrm>
            <a:prstGeom prst="rect">
              <a:avLst/>
            </a:prstGeom>
            <a:noFill/>
          </p:spPr>
          <p:txBody>
            <a:bodyPr wrap="none" rtlCol="0">
              <a:spAutoFit/>
            </a:bodyPr>
            <a:lstStyle/>
            <a:p>
              <a:r>
                <a:rPr lang="de-DE" dirty="0"/>
                <a:t>der</a:t>
              </a:r>
            </a:p>
          </p:txBody>
        </p:sp>
        <p:sp>
          <p:nvSpPr>
            <p:cNvPr id="7" name="Textfeld 6">
              <a:extLst>
                <a:ext uri="{FF2B5EF4-FFF2-40B4-BE49-F238E27FC236}">
                  <a16:creationId xmlns:a16="http://schemas.microsoft.com/office/drawing/2014/main" id="{285BFE9C-C2F0-4F94-9500-F7D2CB354146}"/>
                </a:ext>
              </a:extLst>
            </p:cNvPr>
            <p:cNvSpPr txBox="1"/>
            <p:nvPr/>
          </p:nvSpPr>
          <p:spPr>
            <a:xfrm>
              <a:off x="839989" y="1606654"/>
              <a:ext cx="569387" cy="369332"/>
            </a:xfrm>
            <a:prstGeom prst="rect">
              <a:avLst/>
            </a:prstGeom>
            <a:noFill/>
          </p:spPr>
          <p:txBody>
            <a:bodyPr wrap="none" rtlCol="0">
              <a:spAutoFit/>
            </a:bodyPr>
            <a:lstStyle/>
            <a:p>
              <a:r>
                <a:rPr lang="de-DE" dirty="0"/>
                <a:t>und</a:t>
              </a:r>
            </a:p>
          </p:txBody>
        </p:sp>
        <p:sp>
          <p:nvSpPr>
            <p:cNvPr id="8" name="Textfeld 7">
              <a:extLst>
                <a:ext uri="{FF2B5EF4-FFF2-40B4-BE49-F238E27FC236}">
                  <a16:creationId xmlns:a16="http://schemas.microsoft.com/office/drawing/2014/main" id="{BC5941FB-B435-4E7E-8654-7F1F00114139}"/>
                </a:ext>
              </a:extLst>
            </p:cNvPr>
            <p:cNvSpPr txBox="1"/>
            <p:nvPr/>
          </p:nvSpPr>
          <p:spPr>
            <a:xfrm>
              <a:off x="1025479" y="1374444"/>
              <a:ext cx="324128" cy="307777"/>
            </a:xfrm>
            <a:prstGeom prst="rect">
              <a:avLst/>
            </a:prstGeom>
            <a:noFill/>
          </p:spPr>
          <p:txBody>
            <a:bodyPr wrap="none" rtlCol="0">
              <a:spAutoFit/>
            </a:bodyPr>
            <a:lstStyle/>
            <a:p>
              <a:r>
                <a:rPr lang="de-DE" sz="1400" dirty="0"/>
                <a:t>in</a:t>
              </a:r>
            </a:p>
          </p:txBody>
        </p:sp>
        <p:sp>
          <p:nvSpPr>
            <p:cNvPr id="9" name="Textfeld 8">
              <a:extLst>
                <a:ext uri="{FF2B5EF4-FFF2-40B4-BE49-F238E27FC236}">
                  <a16:creationId xmlns:a16="http://schemas.microsoft.com/office/drawing/2014/main" id="{B3EA9F82-EF58-4093-BA82-5617B6567234}"/>
                </a:ext>
              </a:extLst>
            </p:cNvPr>
            <p:cNvSpPr txBox="1"/>
            <p:nvPr/>
          </p:nvSpPr>
          <p:spPr>
            <a:xfrm rot="16200000">
              <a:off x="1177879" y="1526844"/>
              <a:ext cx="373820" cy="307777"/>
            </a:xfrm>
            <a:prstGeom prst="rect">
              <a:avLst/>
            </a:prstGeom>
            <a:noFill/>
          </p:spPr>
          <p:txBody>
            <a:bodyPr wrap="none" rtlCol="0">
              <a:spAutoFit/>
            </a:bodyPr>
            <a:lstStyle/>
            <a:p>
              <a:r>
                <a:rPr lang="de-DE" sz="1400" dirty="0"/>
                <a:t>zu</a:t>
              </a:r>
            </a:p>
          </p:txBody>
        </p:sp>
        <p:sp>
          <p:nvSpPr>
            <p:cNvPr id="10" name="Textfeld 9">
              <a:extLst>
                <a:ext uri="{FF2B5EF4-FFF2-40B4-BE49-F238E27FC236}">
                  <a16:creationId xmlns:a16="http://schemas.microsoft.com/office/drawing/2014/main" id="{D4D3CE33-81A8-4E29-9EFD-759577B24A51}"/>
                </a:ext>
              </a:extLst>
            </p:cNvPr>
            <p:cNvSpPr txBox="1"/>
            <p:nvPr/>
          </p:nvSpPr>
          <p:spPr>
            <a:xfrm>
              <a:off x="940978" y="1905839"/>
              <a:ext cx="526106" cy="338554"/>
            </a:xfrm>
            <a:prstGeom prst="rect">
              <a:avLst/>
            </a:prstGeom>
            <a:noFill/>
          </p:spPr>
          <p:txBody>
            <a:bodyPr wrap="none" rtlCol="0">
              <a:spAutoFit/>
            </a:bodyPr>
            <a:lstStyle/>
            <a:p>
              <a:r>
                <a:rPr lang="de-DE" sz="1600" dirty="0"/>
                <a:t>den</a:t>
              </a:r>
            </a:p>
          </p:txBody>
        </p:sp>
        <p:sp>
          <p:nvSpPr>
            <p:cNvPr id="11" name="Textfeld 10">
              <a:extLst>
                <a:ext uri="{FF2B5EF4-FFF2-40B4-BE49-F238E27FC236}">
                  <a16:creationId xmlns:a16="http://schemas.microsoft.com/office/drawing/2014/main" id="{D52EE928-3307-4672-BC61-41123EF58FC8}"/>
                </a:ext>
              </a:extLst>
            </p:cNvPr>
            <p:cNvSpPr txBox="1"/>
            <p:nvPr/>
          </p:nvSpPr>
          <p:spPr>
            <a:xfrm>
              <a:off x="498592" y="1782730"/>
              <a:ext cx="473206" cy="307777"/>
            </a:xfrm>
            <a:prstGeom prst="rect">
              <a:avLst/>
            </a:prstGeom>
            <a:noFill/>
          </p:spPr>
          <p:txBody>
            <a:bodyPr wrap="none" rtlCol="0">
              <a:spAutoFit/>
            </a:bodyPr>
            <a:lstStyle/>
            <a:p>
              <a:r>
                <a:rPr lang="de-DE" sz="1400" dirty="0"/>
                <a:t>das</a:t>
              </a:r>
            </a:p>
          </p:txBody>
        </p:sp>
        <p:sp>
          <p:nvSpPr>
            <p:cNvPr id="12" name="Textfeld 11">
              <a:extLst>
                <a:ext uri="{FF2B5EF4-FFF2-40B4-BE49-F238E27FC236}">
                  <a16:creationId xmlns:a16="http://schemas.microsoft.com/office/drawing/2014/main" id="{85C7979C-14EB-453C-BDB1-5A2FEE79480A}"/>
                </a:ext>
              </a:extLst>
            </p:cNvPr>
            <p:cNvSpPr txBox="1"/>
            <p:nvPr/>
          </p:nvSpPr>
          <p:spPr>
            <a:xfrm>
              <a:off x="235576" y="1959553"/>
              <a:ext cx="562975" cy="307777"/>
            </a:xfrm>
            <a:prstGeom prst="rect">
              <a:avLst/>
            </a:prstGeom>
            <a:noFill/>
          </p:spPr>
          <p:txBody>
            <a:bodyPr wrap="none" rtlCol="0">
              <a:spAutoFit/>
            </a:bodyPr>
            <a:lstStyle/>
            <a:p>
              <a:r>
                <a:rPr lang="de-DE" sz="1400" dirty="0"/>
                <a:t>nicht</a:t>
              </a:r>
            </a:p>
          </p:txBody>
        </p:sp>
        <p:sp>
          <p:nvSpPr>
            <p:cNvPr id="13" name="Textfeld 12">
              <a:extLst>
                <a:ext uri="{FF2B5EF4-FFF2-40B4-BE49-F238E27FC236}">
                  <a16:creationId xmlns:a16="http://schemas.microsoft.com/office/drawing/2014/main" id="{7DE85D89-7BB5-474E-9E1E-0DAB81960445}"/>
                </a:ext>
              </a:extLst>
            </p:cNvPr>
            <p:cNvSpPr txBox="1"/>
            <p:nvPr/>
          </p:nvSpPr>
          <p:spPr>
            <a:xfrm>
              <a:off x="1289562" y="1760540"/>
              <a:ext cx="473206" cy="307777"/>
            </a:xfrm>
            <a:prstGeom prst="rect">
              <a:avLst/>
            </a:prstGeom>
            <a:noFill/>
          </p:spPr>
          <p:txBody>
            <a:bodyPr wrap="none" rtlCol="0">
              <a:spAutoFit/>
            </a:bodyPr>
            <a:lstStyle/>
            <a:p>
              <a:r>
                <a:rPr lang="de-DE" sz="1400" dirty="0"/>
                <a:t>von</a:t>
              </a:r>
            </a:p>
          </p:txBody>
        </p:sp>
        <p:sp>
          <p:nvSpPr>
            <p:cNvPr id="14" name="Textfeld 13">
              <a:extLst>
                <a:ext uri="{FF2B5EF4-FFF2-40B4-BE49-F238E27FC236}">
                  <a16:creationId xmlns:a16="http://schemas.microsoft.com/office/drawing/2014/main" id="{85AAC363-02C8-4547-A651-ED10B4AAA0A2}"/>
                </a:ext>
              </a:extLst>
            </p:cNvPr>
            <p:cNvSpPr txBox="1"/>
            <p:nvPr/>
          </p:nvSpPr>
          <p:spPr>
            <a:xfrm>
              <a:off x="1441962" y="1912940"/>
              <a:ext cx="380232" cy="276999"/>
            </a:xfrm>
            <a:prstGeom prst="rect">
              <a:avLst/>
            </a:prstGeom>
            <a:noFill/>
          </p:spPr>
          <p:txBody>
            <a:bodyPr wrap="none" rtlCol="0">
              <a:spAutoFit/>
            </a:bodyPr>
            <a:lstStyle/>
            <a:p>
              <a:r>
                <a:rPr lang="de-DE" sz="1200" dirty="0"/>
                <a:t>sie</a:t>
              </a:r>
            </a:p>
          </p:txBody>
        </p:sp>
        <p:sp>
          <p:nvSpPr>
            <p:cNvPr id="15" name="Textfeld 14">
              <a:extLst>
                <a:ext uri="{FF2B5EF4-FFF2-40B4-BE49-F238E27FC236}">
                  <a16:creationId xmlns:a16="http://schemas.microsoft.com/office/drawing/2014/main" id="{84E418A8-D92F-448D-B441-B33B115C8D01}"/>
                </a:ext>
              </a:extLst>
            </p:cNvPr>
            <p:cNvSpPr txBox="1"/>
            <p:nvPr/>
          </p:nvSpPr>
          <p:spPr>
            <a:xfrm>
              <a:off x="1456210" y="1574853"/>
              <a:ext cx="338554" cy="276999"/>
            </a:xfrm>
            <a:prstGeom prst="rect">
              <a:avLst/>
            </a:prstGeom>
            <a:noFill/>
          </p:spPr>
          <p:txBody>
            <a:bodyPr wrap="none" rtlCol="0">
              <a:spAutoFit/>
            </a:bodyPr>
            <a:lstStyle/>
            <a:p>
              <a:r>
                <a:rPr lang="de-DE" sz="1200" dirty="0"/>
                <a:t>ist</a:t>
              </a:r>
            </a:p>
          </p:txBody>
        </p:sp>
        <p:sp>
          <p:nvSpPr>
            <p:cNvPr id="16" name="Textfeld 15">
              <a:extLst>
                <a:ext uri="{FF2B5EF4-FFF2-40B4-BE49-F238E27FC236}">
                  <a16:creationId xmlns:a16="http://schemas.microsoft.com/office/drawing/2014/main" id="{E603B247-3E51-4BAA-9B0E-F7EA600E9C73}"/>
                </a:ext>
              </a:extLst>
            </p:cNvPr>
            <p:cNvSpPr txBox="1"/>
            <p:nvPr/>
          </p:nvSpPr>
          <p:spPr>
            <a:xfrm>
              <a:off x="1640783" y="1700210"/>
              <a:ext cx="503664" cy="307777"/>
            </a:xfrm>
            <a:prstGeom prst="rect">
              <a:avLst/>
            </a:prstGeom>
            <a:noFill/>
          </p:spPr>
          <p:txBody>
            <a:bodyPr wrap="none" rtlCol="0">
              <a:spAutoFit/>
            </a:bodyPr>
            <a:lstStyle/>
            <a:p>
              <a:r>
                <a:rPr lang="de-DE" sz="1400" dirty="0"/>
                <a:t>sich</a:t>
              </a:r>
            </a:p>
          </p:txBody>
        </p:sp>
        <p:sp>
          <p:nvSpPr>
            <p:cNvPr id="17" name="Textfeld 16">
              <a:extLst>
                <a:ext uri="{FF2B5EF4-FFF2-40B4-BE49-F238E27FC236}">
                  <a16:creationId xmlns:a16="http://schemas.microsoft.com/office/drawing/2014/main" id="{56987A69-31EF-4832-AA61-4C5EE63A43D8}"/>
                </a:ext>
              </a:extLst>
            </p:cNvPr>
            <p:cNvSpPr txBox="1"/>
            <p:nvPr/>
          </p:nvSpPr>
          <p:spPr>
            <a:xfrm rot="16200000">
              <a:off x="1651067" y="1941189"/>
              <a:ext cx="389850" cy="276999"/>
            </a:xfrm>
            <a:prstGeom prst="rect">
              <a:avLst/>
            </a:prstGeom>
            <a:noFill/>
          </p:spPr>
          <p:txBody>
            <a:bodyPr wrap="none" rtlCol="0">
              <a:spAutoFit/>
            </a:bodyPr>
            <a:lstStyle/>
            <a:p>
              <a:r>
                <a:rPr lang="de-DE" sz="1200" dirty="0"/>
                <a:t>mit</a:t>
              </a:r>
            </a:p>
          </p:txBody>
        </p:sp>
        <p:sp>
          <p:nvSpPr>
            <p:cNvPr id="18" name="Textfeld 17">
              <a:extLst>
                <a:ext uri="{FF2B5EF4-FFF2-40B4-BE49-F238E27FC236}">
                  <a16:creationId xmlns:a16="http://schemas.microsoft.com/office/drawing/2014/main" id="{384D7E8D-D5D5-4458-A0AF-F006DEF9C6E9}"/>
                </a:ext>
              </a:extLst>
            </p:cNvPr>
            <p:cNvSpPr txBox="1"/>
            <p:nvPr/>
          </p:nvSpPr>
          <p:spPr>
            <a:xfrm>
              <a:off x="879883" y="2129609"/>
              <a:ext cx="508473" cy="276999"/>
            </a:xfrm>
            <a:prstGeom prst="rect">
              <a:avLst/>
            </a:prstGeom>
            <a:noFill/>
          </p:spPr>
          <p:txBody>
            <a:bodyPr wrap="none" rtlCol="0">
              <a:spAutoFit/>
            </a:bodyPr>
            <a:lstStyle/>
            <a:p>
              <a:r>
                <a:rPr lang="de-DE" sz="1200" dirty="0"/>
                <a:t>dass</a:t>
              </a:r>
            </a:p>
          </p:txBody>
        </p:sp>
        <p:sp>
          <p:nvSpPr>
            <p:cNvPr id="19" name="Textfeld 18">
              <a:extLst>
                <a:ext uri="{FF2B5EF4-FFF2-40B4-BE49-F238E27FC236}">
                  <a16:creationId xmlns:a16="http://schemas.microsoft.com/office/drawing/2014/main" id="{FCEA2549-2D80-4E78-9F62-58792361E91C}"/>
                </a:ext>
              </a:extLst>
            </p:cNvPr>
            <p:cNvSpPr txBox="1"/>
            <p:nvPr/>
          </p:nvSpPr>
          <p:spPr>
            <a:xfrm>
              <a:off x="41416" y="1741770"/>
              <a:ext cx="320922" cy="276999"/>
            </a:xfrm>
            <a:prstGeom prst="rect">
              <a:avLst/>
            </a:prstGeom>
            <a:noFill/>
          </p:spPr>
          <p:txBody>
            <a:bodyPr wrap="none" rtlCol="0">
              <a:spAutoFit/>
            </a:bodyPr>
            <a:lstStyle/>
            <a:p>
              <a:r>
                <a:rPr lang="de-DE" sz="1200" dirty="0"/>
                <a:t>er</a:t>
              </a:r>
            </a:p>
          </p:txBody>
        </p:sp>
        <p:sp>
          <p:nvSpPr>
            <p:cNvPr id="20" name="Textfeld 19">
              <a:extLst>
                <a:ext uri="{FF2B5EF4-FFF2-40B4-BE49-F238E27FC236}">
                  <a16:creationId xmlns:a16="http://schemas.microsoft.com/office/drawing/2014/main" id="{B393EF99-96F5-4FE4-84F7-7DF656F1E940}"/>
                </a:ext>
              </a:extLst>
            </p:cNvPr>
            <p:cNvSpPr txBox="1"/>
            <p:nvPr/>
          </p:nvSpPr>
          <p:spPr>
            <a:xfrm>
              <a:off x="535153" y="1627149"/>
              <a:ext cx="346570" cy="276999"/>
            </a:xfrm>
            <a:prstGeom prst="rect">
              <a:avLst/>
            </a:prstGeom>
            <a:noFill/>
          </p:spPr>
          <p:txBody>
            <a:bodyPr wrap="none" rtlCol="0">
              <a:spAutoFit/>
            </a:bodyPr>
            <a:lstStyle/>
            <a:p>
              <a:r>
                <a:rPr lang="de-DE" sz="1200" dirty="0"/>
                <a:t>es</a:t>
              </a:r>
            </a:p>
          </p:txBody>
        </p:sp>
        <p:sp>
          <p:nvSpPr>
            <p:cNvPr id="21" name="Textfeld 20">
              <a:extLst>
                <a:ext uri="{FF2B5EF4-FFF2-40B4-BE49-F238E27FC236}">
                  <a16:creationId xmlns:a16="http://schemas.microsoft.com/office/drawing/2014/main" id="{29B52C4D-FA6C-4F40-838F-B2A0C86ECF42}"/>
                </a:ext>
              </a:extLst>
            </p:cNvPr>
            <p:cNvSpPr txBox="1"/>
            <p:nvPr/>
          </p:nvSpPr>
          <p:spPr>
            <a:xfrm>
              <a:off x="1473672" y="1418448"/>
              <a:ext cx="388248" cy="276999"/>
            </a:xfrm>
            <a:prstGeom prst="rect">
              <a:avLst/>
            </a:prstGeom>
            <a:noFill/>
          </p:spPr>
          <p:txBody>
            <a:bodyPr wrap="none" rtlCol="0">
              <a:spAutoFit/>
            </a:bodyPr>
            <a:lstStyle/>
            <a:p>
              <a:r>
                <a:rPr lang="de-DE" sz="1200" dirty="0"/>
                <a:t>ein</a:t>
              </a:r>
            </a:p>
          </p:txBody>
        </p:sp>
        <p:sp>
          <p:nvSpPr>
            <p:cNvPr id="22" name="Textfeld 21">
              <a:extLst>
                <a:ext uri="{FF2B5EF4-FFF2-40B4-BE49-F238E27FC236}">
                  <a16:creationId xmlns:a16="http://schemas.microsoft.com/office/drawing/2014/main" id="{75F14070-4269-4A24-9550-E2601FF876BC}"/>
                </a:ext>
              </a:extLst>
            </p:cNvPr>
            <p:cNvSpPr txBox="1"/>
            <p:nvPr/>
          </p:nvSpPr>
          <p:spPr>
            <a:xfrm rot="16200000">
              <a:off x="570925" y="2146871"/>
              <a:ext cx="380232" cy="276999"/>
            </a:xfrm>
            <a:prstGeom prst="rect">
              <a:avLst/>
            </a:prstGeom>
            <a:noFill/>
          </p:spPr>
          <p:txBody>
            <a:bodyPr wrap="none" rtlCol="0">
              <a:spAutoFit/>
            </a:bodyPr>
            <a:lstStyle/>
            <a:p>
              <a:r>
                <a:rPr lang="de-DE" sz="1200" dirty="0"/>
                <a:t>ich</a:t>
              </a:r>
            </a:p>
          </p:txBody>
        </p:sp>
        <p:sp>
          <p:nvSpPr>
            <p:cNvPr id="23" name="Textfeld 22">
              <a:extLst>
                <a:ext uri="{FF2B5EF4-FFF2-40B4-BE49-F238E27FC236}">
                  <a16:creationId xmlns:a16="http://schemas.microsoft.com/office/drawing/2014/main" id="{A60301EC-FA38-4068-920E-E138047737AC}"/>
                </a:ext>
              </a:extLst>
            </p:cNvPr>
            <p:cNvSpPr txBox="1"/>
            <p:nvPr/>
          </p:nvSpPr>
          <p:spPr>
            <a:xfrm>
              <a:off x="333474" y="1286964"/>
              <a:ext cx="397866" cy="276999"/>
            </a:xfrm>
            <a:prstGeom prst="rect">
              <a:avLst/>
            </a:prstGeom>
            <a:noFill/>
          </p:spPr>
          <p:txBody>
            <a:bodyPr wrap="none" rtlCol="0">
              <a:spAutoFit/>
            </a:bodyPr>
            <a:lstStyle/>
            <a:p>
              <a:r>
                <a:rPr lang="de-DE" sz="1200" dirty="0"/>
                <a:t>auf</a:t>
              </a:r>
            </a:p>
          </p:txBody>
        </p:sp>
        <p:sp>
          <p:nvSpPr>
            <p:cNvPr id="24" name="Textfeld 23">
              <a:extLst>
                <a:ext uri="{FF2B5EF4-FFF2-40B4-BE49-F238E27FC236}">
                  <a16:creationId xmlns:a16="http://schemas.microsoft.com/office/drawing/2014/main" id="{2D948C83-9978-4D0E-9D0F-A8A604C9AB09}"/>
                </a:ext>
              </a:extLst>
            </p:cNvPr>
            <p:cNvSpPr txBox="1"/>
            <p:nvPr/>
          </p:nvSpPr>
          <p:spPr>
            <a:xfrm>
              <a:off x="1225874" y="1167071"/>
              <a:ext cx="473206" cy="276999"/>
            </a:xfrm>
            <a:prstGeom prst="rect">
              <a:avLst/>
            </a:prstGeom>
            <a:noFill/>
          </p:spPr>
          <p:txBody>
            <a:bodyPr wrap="none" rtlCol="0">
              <a:spAutoFit/>
            </a:bodyPr>
            <a:lstStyle/>
            <a:p>
              <a:r>
                <a:rPr lang="de-DE" sz="1200" dirty="0"/>
                <a:t>eine</a:t>
              </a:r>
            </a:p>
          </p:txBody>
        </p:sp>
        <p:sp>
          <p:nvSpPr>
            <p:cNvPr id="25" name="Textfeld 24">
              <a:extLst>
                <a:ext uri="{FF2B5EF4-FFF2-40B4-BE49-F238E27FC236}">
                  <a16:creationId xmlns:a16="http://schemas.microsoft.com/office/drawing/2014/main" id="{8527EE8A-4ACF-4318-B14A-B438DC9048C8}"/>
                </a:ext>
              </a:extLst>
            </p:cNvPr>
            <p:cNvSpPr txBox="1"/>
            <p:nvPr/>
          </p:nvSpPr>
          <p:spPr>
            <a:xfrm rot="16200000">
              <a:off x="1499061" y="1314536"/>
              <a:ext cx="646266" cy="253916"/>
            </a:xfrm>
            <a:prstGeom prst="rect">
              <a:avLst/>
            </a:prstGeom>
            <a:noFill/>
          </p:spPr>
          <p:txBody>
            <a:bodyPr wrap="square" rtlCol="0">
              <a:spAutoFit/>
            </a:bodyPr>
            <a:lstStyle/>
            <a:p>
              <a:r>
                <a:rPr lang="de-DE" sz="1050" dirty="0"/>
                <a:t>Liebe</a:t>
              </a:r>
            </a:p>
          </p:txBody>
        </p:sp>
        <p:sp>
          <p:nvSpPr>
            <p:cNvPr id="26" name="Textfeld 25">
              <a:extLst>
                <a:ext uri="{FF2B5EF4-FFF2-40B4-BE49-F238E27FC236}">
                  <a16:creationId xmlns:a16="http://schemas.microsoft.com/office/drawing/2014/main" id="{8E3A5940-57CE-4754-9FA6-993CC58DACE6}"/>
                </a:ext>
              </a:extLst>
            </p:cNvPr>
            <p:cNvSpPr txBox="1"/>
            <p:nvPr/>
          </p:nvSpPr>
          <p:spPr>
            <a:xfrm>
              <a:off x="1283808" y="2152692"/>
              <a:ext cx="522900" cy="253916"/>
            </a:xfrm>
            <a:prstGeom prst="rect">
              <a:avLst/>
            </a:prstGeom>
            <a:noFill/>
          </p:spPr>
          <p:txBody>
            <a:bodyPr wrap="none" rtlCol="0">
              <a:spAutoFit/>
            </a:bodyPr>
            <a:lstStyle/>
            <a:p>
              <a:r>
                <a:rPr lang="de-DE" sz="1050" dirty="0"/>
                <a:t>Mann</a:t>
              </a:r>
            </a:p>
          </p:txBody>
        </p:sp>
        <p:sp>
          <p:nvSpPr>
            <p:cNvPr id="27" name="Textfeld 26">
              <a:extLst>
                <a:ext uri="{FF2B5EF4-FFF2-40B4-BE49-F238E27FC236}">
                  <a16:creationId xmlns:a16="http://schemas.microsoft.com/office/drawing/2014/main" id="{D1E1D0FE-48DC-474A-8A70-057DBB13B6FD}"/>
                </a:ext>
              </a:extLst>
            </p:cNvPr>
            <p:cNvSpPr txBox="1"/>
            <p:nvPr/>
          </p:nvSpPr>
          <p:spPr>
            <a:xfrm>
              <a:off x="1813475" y="1555263"/>
              <a:ext cx="646266" cy="253916"/>
            </a:xfrm>
            <a:prstGeom prst="rect">
              <a:avLst/>
            </a:prstGeom>
            <a:noFill/>
          </p:spPr>
          <p:txBody>
            <a:bodyPr wrap="square" rtlCol="0">
              <a:spAutoFit/>
            </a:bodyPr>
            <a:lstStyle/>
            <a:p>
              <a:r>
                <a:rPr lang="de-DE" sz="1050" dirty="0"/>
                <a:t>Frau</a:t>
              </a:r>
            </a:p>
          </p:txBody>
        </p:sp>
        <p:sp>
          <p:nvSpPr>
            <p:cNvPr id="28" name="Textfeld 27">
              <a:extLst>
                <a:ext uri="{FF2B5EF4-FFF2-40B4-BE49-F238E27FC236}">
                  <a16:creationId xmlns:a16="http://schemas.microsoft.com/office/drawing/2014/main" id="{45EB43CD-6D1E-4A41-90E9-1E1C704662B8}"/>
                </a:ext>
              </a:extLst>
            </p:cNvPr>
            <p:cNvSpPr txBox="1"/>
            <p:nvPr/>
          </p:nvSpPr>
          <p:spPr>
            <a:xfrm>
              <a:off x="651390" y="1151052"/>
              <a:ext cx="646266" cy="253916"/>
            </a:xfrm>
            <a:prstGeom prst="rect">
              <a:avLst/>
            </a:prstGeom>
            <a:noFill/>
          </p:spPr>
          <p:txBody>
            <a:bodyPr wrap="square" rtlCol="0">
              <a:spAutoFit/>
            </a:bodyPr>
            <a:lstStyle/>
            <a:p>
              <a:r>
                <a:rPr lang="de-DE" sz="1050" dirty="0"/>
                <a:t>Jahre</a:t>
              </a:r>
            </a:p>
          </p:txBody>
        </p:sp>
        <p:sp>
          <p:nvSpPr>
            <p:cNvPr id="29" name="Textfeld 28">
              <a:extLst>
                <a:ext uri="{FF2B5EF4-FFF2-40B4-BE49-F238E27FC236}">
                  <a16:creationId xmlns:a16="http://schemas.microsoft.com/office/drawing/2014/main" id="{910C8BF8-2B52-4FCD-B701-F0915BB47B86}"/>
                </a:ext>
              </a:extLst>
            </p:cNvPr>
            <p:cNvSpPr txBox="1"/>
            <p:nvPr/>
          </p:nvSpPr>
          <p:spPr>
            <a:xfrm rot="16200000">
              <a:off x="-85588" y="1978905"/>
              <a:ext cx="646266" cy="253916"/>
            </a:xfrm>
            <a:prstGeom prst="rect">
              <a:avLst/>
            </a:prstGeom>
            <a:noFill/>
          </p:spPr>
          <p:txBody>
            <a:bodyPr wrap="square" rtlCol="0">
              <a:spAutoFit/>
            </a:bodyPr>
            <a:lstStyle/>
            <a:p>
              <a:r>
                <a:rPr lang="de-DE" sz="1050" dirty="0"/>
                <a:t>Zeit</a:t>
              </a:r>
            </a:p>
          </p:txBody>
        </p:sp>
        <p:sp>
          <p:nvSpPr>
            <p:cNvPr id="30" name="Textfeld 29">
              <a:extLst>
                <a:ext uri="{FF2B5EF4-FFF2-40B4-BE49-F238E27FC236}">
                  <a16:creationId xmlns:a16="http://schemas.microsoft.com/office/drawing/2014/main" id="{73F3826F-361A-4B07-9A1E-DE38115021F9}"/>
                </a:ext>
              </a:extLst>
            </p:cNvPr>
            <p:cNvSpPr txBox="1"/>
            <p:nvPr/>
          </p:nvSpPr>
          <p:spPr>
            <a:xfrm>
              <a:off x="802432" y="2340942"/>
              <a:ext cx="646266" cy="253916"/>
            </a:xfrm>
            <a:prstGeom prst="rect">
              <a:avLst/>
            </a:prstGeom>
            <a:noFill/>
          </p:spPr>
          <p:txBody>
            <a:bodyPr wrap="square" rtlCol="0">
              <a:spAutoFit/>
            </a:bodyPr>
            <a:lstStyle/>
            <a:p>
              <a:r>
                <a:rPr lang="de-DE" sz="1050" dirty="0"/>
                <a:t>Leben</a:t>
              </a:r>
            </a:p>
          </p:txBody>
        </p:sp>
      </p:grpSp>
      <p:cxnSp>
        <p:nvCxnSpPr>
          <p:cNvPr id="32" name="Gerade Verbindung mit Pfeil 31">
            <a:extLst>
              <a:ext uri="{FF2B5EF4-FFF2-40B4-BE49-F238E27FC236}">
                <a16:creationId xmlns:a16="http://schemas.microsoft.com/office/drawing/2014/main" id="{2276D82E-C979-46C5-B841-E1FC1E7C531D}"/>
              </a:ext>
            </a:extLst>
          </p:cNvPr>
          <p:cNvCxnSpPr>
            <a:cxnSpLocks/>
          </p:cNvCxnSpPr>
          <p:nvPr/>
        </p:nvCxnSpPr>
        <p:spPr>
          <a:xfrm>
            <a:off x="2444917" y="1735946"/>
            <a:ext cx="586244" cy="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grpSp>
        <p:nvGrpSpPr>
          <p:cNvPr id="39" name="Gruppieren 38">
            <a:extLst>
              <a:ext uri="{FF2B5EF4-FFF2-40B4-BE49-F238E27FC236}">
                <a16:creationId xmlns:a16="http://schemas.microsoft.com/office/drawing/2014/main" id="{440C83FD-F141-4666-A765-5180FD927CB4}"/>
              </a:ext>
            </a:extLst>
          </p:cNvPr>
          <p:cNvGrpSpPr/>
          <p:nvPr/>
        </p:nvGrpSpPr>
        <p:grpSpPr>
          <a:xfrm>
            <a:off x="3329297" y="1499537"/>
            <a:ext cx="737134" cy="728293"/>
            <a:chOff x="3008805" y="1292405"/>
            <a:chExt cx="737134" cy="728293"/>
          </a:xfrm>
        </p:grpSpPr>
        <p:pic>
          <p:nvPicPr>
            <p:cNvPr id="35" name="Grafik 34" descr="Papier">
              <a:extLst>
                <a:ext uri="{FF2B5EF4-FFF2-40B4-BE49-F238E27FC236}">
                  <a16:creationId xmlns:a16="http://schemas.microsoft.com/office/drawing/2014/main" id="{7AF04D0A-F525-44BA-9FAC-AB94C7258F1D}"/>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008805" y="1292405"/>
              <a:ext cx="632313" cy="632313"/>
            </a:xfrm>
            <a:prstGeom prst="rect">
              <a:avLst/>
            </a:prstGeom>
          </p:spPr>
        </p:pic>
        <p:sp>
          <p:nvSpPr>
            <p:cNvPr id="38" name="Rechteck 37">
              <a:extLst>
                <a:ext uri="{FF2B5EF4-FFF2-40B4-BE49-F238E27FC236}">
                  <a16:creationId xmlns:a16="http://schemas.microsoft.com/office/drawing/2014/main" id="{54C6B34E-DDAE-4417-BBFE-BF47421E0146}"/>
                </a:ext>
              </a:extLst>
            </p:cNvPr>
            <p:cNvSpPr/>
            <p:nvPr/>
          </p:nvSpPr>
          <p:spPr>
            <a:xfrm>
              <a:off x="3253121" y="1439726"/>
              <a:ext cx="478960" cy="58097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37" name="Grafik 36" descr="Papier">
              <a:extLst>
                <a:ext uri="{FF2B5EF4-FFF2-40B4-BE49-F238E27FC236}">
                  <a16:creationId xmlns:a16="http://schemas.microsoft.com/office/drawing/2014/main" id="{45B5047B-B12D-44BA-B610-9D34A00DCEE4}"/>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113626" y="1358164"/>
              <a:ext cx="632313" cy="632313"/>
            </a:xfrm>
            <a:prstGeom prst="rect">
              <a:avLst/>
            </a:prstGeom>
          </p:spPr>
        </p:pic>
      </p:grpSp>
      <mc:AlternateContent xmlns:mc="http://schemas.openxmlformats.org/markup-compatibility/2006" xmlns:a14="http://schemas.microsoft.com/office/drawing/2010/main">
        <mc:Choice Requires="a14">
          <p:sp>
            <p:nvSpPr>
              <p:cNvPr id="4" name="Rechteck 3">
                <a:extLst>
                  <a:ext uri="{FF2B5EF4-FFF2-40B4-BE49-F238E27FC236}">
                    <a16:creationId xmlns:a16="http://schemas.microsoft.com/office/drawing/2014/main" id="{E168730A-E527-4CB0-83A2-C9BF9F9480B9}"/>
                  </a:ext>
                </a:extLst>
              </p:cNvPr>
              <p:cNvSpPr/>
              <p:nvPr/>
            </p:nvSpPr>
            <p:spPr>
              <a:xfrm>
                <a:off x="1233571" y="2654859"/>
                <a:ext cx="2338066" cy="400110"/>
              </a:xfrm>
              <a:prstGeom prst="rect">
                <a:avLst/>
              </a:prstGeom>
            </p:spPr>
            <p:txBody>
              <a:bodyPr wrap="square">
                <a:spAutoFit/>
              </a:bodyPr>
              <a:lstStyle/>
              <a:p>
                <a14:m>
                  <m:oMath xmlns:m="http://schemas.openxmlformats.org/officeDocument/2006/math">
                    <m:sSub>
                      <m:sSubPr>
                        <m:ctrlPr>
                          <a:rPr lang="de-DE" sz="1400" i="1" spc="-7" smtClean="0">
                            <a:solidFill>
                              <a:srgbClr val="000000"/>
                            </a:solidFill>
                            <a:latin typeface="Cambria Math" panose="02040503050406030204" pitchFamily="18" charset="0"/>
                            <a:cs typeface="Arial" panose="020B0604020202020204" pitchFamily="34" charset="0"/>
                          </a:rPr>
                        </m:ctrlPr>
                      </m:sSubPr>
                      <m:e>
                        <m:r>
                          <a:rPr lang="de-DE" sz="1400" i="1" spc="-7">
                            <a:solidFill>
                              <a:srgbClr val="000000"/>
                            </a:solidFill>
                            <a:latin typeface="Cambria Math" panose="02040503050406030204" pitchFamily="18" charset="0"/>
                            <a:cs typeface="Arial" panose="020B0604020202020204" pitchFamily="34" charset="0"/>
                          </a:rPr>
                          <m:t>ℙ</m:t>
                        </m:r>
                      </m:e>
                      <m:sub>
                        <m:r>
                          <a:rPr lang="de-DE" sz="1400" b="0" i="1" spc="-7" smtClean="0">
                            <a:solidFill>
                              <a:srgbClr val="000000"/>
                            </a:solidFill>
                            <a:latin typeface="Cambria Math" panose="02040503050406030204" pitchFamily="18" charset="0"/>
                            <a:cs typeface="Arial" panose="020B0604020202020204" pitchFamily="34" charset="0"/>
                          </a:rPr>
                          <m:t>𝑚𝑎𝑔</m:t>
                        </m:r>
                      </m:sub>
                    </m:sSub>
                    <m:d>
                      <m:dPr>
                        <m:ctrlPr>
                          <a:rPr lang="de-DE" sz="1400" i="1" spc="-7">
                            <a:solidFill>
                              <a:srgbClr val="000000"/>
                            </a:solidFill>
                            <a:latin typeface="Cambria Math" panose="02040503050406030204" pitchFamily="18" charset="0"/>
                            <a:cs typeface="Arial" panose="020B0604020202020204" pitchFamily="34" charset="0"/>
                          </a:rPr>
                        </m:ctrlPr>
                      </m:dPr>
                      <m:e>
                        <m:r>
                          <a:rPr lang="de-DE" sz="1400" b="0" i="1" spc="-7" smtClean="0">
                            <a:solidFill>
                              <a:srgbClr val="000000"/>
                            </a:solidFill>
                            <a:latin typeface="Cambria Math" panose="02040503050406030204" pitchFamily="18" charset="0"/>
                            <a:cs typeface="Arial" panose="020B0604020202020204" pitchFamily="34" charset="0"/>
                          </a:rPr>
                          <m:t>𝑅𝑜𝑠𝑒𝑛𝑘𝑜h𝑙</m:t>
                        </m:r>
                      </m:e>
                    </m:d>
                    <m:r>
                      <a:rPr lang="de-DE" sz="1400" b="0" i="0" spc="-7" smtClean="0">
                        <a:solidFill>
                          <a:srgbClr val="000000"/>
                        </a:solidFill>
                        <a:latin typeface="Cambria Math" panose="02040503050406030204" pitchFamily="18" charset="0"/>
                        <a:cs typeface="Arial" panose="020B0604020202020204" pitchFamily="34" charset="0"/>
                      </a:rPr>
                      <m:t>=0 </m:t>
                    </m:r>
                  </m:oMath>
                </a14:m>
                <a:r>
                  <a:rPr lang="de-DE" sz="1400" dirty="0">
                    <a:solidFill>
                      <a:srgbClr val="C00000"/>
                    </a:solidFill>
                    <a:latin typeface="+mj-lt"/>
                  </a:rPr>
                  <a:t> </a:t>
                </a:r>
                <a:r>
                  <a:rPr lang="de-DE" sz="2000" dirty="0">
                    <a:solidFill>
                      <a:srgbClr val="C00000"/>
                    </a:solidFill>
                    <a:latin typeface="+mj-lt"/>
                  </a:rPr>
                  <a:t>?</a:t>
                </a:r>
                <a:endParaRPr lang="de-DE" sz="1400" dirty="0">
                  <a:solidFill>
                    <a:srgbClr val="C00000"/>
                  </a:solidFill>
                  <a:latin typeface="+mj-lt"/>
                </a:endParaRPr>
              </a:p>
            </p:txBody>
          </p:sp>
        </mc:Choice>
        <mc:Fallback xmlns="">
          <p:sp>
            <p:nvSpPr>
              <p:cNvPr id="4" name="Rechteck 3">
                <a:extLst>
                  <a:ext uri="{FF2B5EF4-FFF2-40B4-BE49-F238E27FC236}">
                    <a16:creationId xmlns:a16="http://schemas.microsoft.com/office/drawing/2014/main" id="{E168730A-E527-4CB0-83A2-C9BF9F9480B9}"/>
                  </a:ext>
                </a:extLst>
              </p:cNvPr>
              <p:cNvSpPr>
                <a:spLocks noRot="1" noChangeAspect="1" noMove="1" noResize="1" noEditPoints="1" noAdjustHandles="1" noChangeArrowheads="1" noChangeShapeType="1" noTextEdit="1"/>
              </p:cNvSpPr>
              <p:nvPr/>
            </p:nvSpPr>
            <p:spPr>
              <a:xfrm>
                <a:off x="1233571" y="2654859"/>
                <a:ext cx="2338066" cy="400110"/>
              </a:xfrm>
              <a:prstGeom prst="rect">
                <a:avLst/>
              </a:prstGeom>
              <a:blipFill>
                <a:blip r:embed="rId5"/>
                <a:stretch>
                  <a:fillRect t="-9231" b="-27692"/>
                </a:stretch>
              </a:blipFill>
            </p:spPr>
            <p:txBody>
              <a:bodyPr/>
              <a:lstStyle/>
              <a:p>
                <a:r>
                  <a:rPr lang="de-DE">
                    <a:noFill/>
                  </a:rPr>
                  <a:t> </a:t>
                </a:r>
              </a:p>
            </p:txBody>
          </p:sp>
        </mc:Fallback>
      </mc:AlternateContent>
      <p:cxnSp>
        <p:nvCxnSpPr>
          <p:cNvPr id="34" name="Verbinder: gekrümmt 33">
            <a:extLst>
              <a:ext uri="{FF2B5EF4-FFF2-40B4-BE49-F238E27FC236}">
                <a16:creationId xmlns:a16="http://schemas.microsoft.com/office/drawing/2014/main" id="{F03A4D06-1E57-46F0-99A6-4127A515E5C6}"/>
              </a:ext>
            </a:extLst>
          </p:cNvPr>
          <p:cNvCxnSpPr/>
          <p:nvPr/>
        </p:nvCxnSpPr>
        <p:spPr>
          <a:xfrm>
            <a:off x="3631385" y="1866156"/>
            <a:ext cx="181708" cy="12700"/>
          </a:xfrm>
          <a:prstGeom prst="curvedConnector3">
            <a:avLst/>
          </a:prstGeom>
        </p:spPr>
        <p:style>
          <a:lnRef idx="1">
            <a:schemeClr val="accent1"/>
          </a:lnRef>
          <a:fillRef idx="0">
            <a:schemeClr val="accent1"/>
          </a:fillRef>
          <a:effectRef idx="0">
            <a:schemeClr val="accent1"/>
          </a:effectRef>
          <a:fontRef idx="minor">
            <a:schemeClr val="tx1"/>
          </a:fontRef>
        </p:style>
      </p:cxnSp>
      <p:cxnSp>
        <p:nvCxnSpPr>
          <p:cNvPr id="40" name="Verbinder: gekrümmt 39">
            <a:extLst>
              <a:ext uri="{FF2B5EF4-FFF2-40B4-BE49-F238E27FC236}">
                <a16:creationId xmlns:a16="http://schemas.microsoft.com/office/drawing/2014/main" id="{9184E52D-05D6-40E7-B2A9-F5DF24EE5CB5}"/>
              </a:ext>
            </a:extLst>
          </p:cNvPr>
          <p:cNvCxnSpPr>
            <a:cxnSpLocks/>
          </p:cNvCxnSpPr>
          <p:nvPr/>
        </p:nvCxnSpPr>
        <p:spPr>
          <a:xfrm>
            <a:off x="3631385" y="1908529"/>
            <a:ext cx="230978" cy="21729"/>
          </a:xfrm>
          <a:prstGeom prst="curvedConnector3">
            <a:avLst/>
          </a:prstGeom>
        </p:spPr>
        <p:style>
          <a:lnRef idx="1">
            <a:schemeClr val="accent1"/>
          </a:lnRef>
          <a:fillRef idx="0">
            <a:schemeClr val="accent1"/>
          </a:fillRef>
          <a:effectRef idx="0">
            <a:schemeClr val="accent1"/>
          </a:effectRef>
          <a:fontRef idx="minor">
            <a:schemeClr val="tx1"/>
          </a:fontRef>
        </p:style>
      </p:cxnSp>
      <p:cxnSp>
        <p:nvCxnSpPr>
          <p:cNvPr id="45" name="Verbinder: gekrümmt 44">
            <a:extLst>
              <a:ext uri="{FF2B5EF4-FFF2-40B4-BE49-F238E27FC236}">
                <a16:creationId xmlns:a16="http://schemas.microsoft.com/office/drawing/2014/main" id="{C54B92CC-7586-4E4E-9A3D-20E371C48125}"/>
              </a:ext>
            </a:extLst>
          </p:cNvPr>
          <p:cNvCxnSpPr>
            <a:cxnSpLocks/>
          </p:cNvCxnSpPr>
          <p:nvPr/>
        </p:nvCxnSpPr>
        <p:spPr>
          <a:xfrm rot="10800000" flipV="1">
            <a:off x="3634004" y="1971984"/>
            <a:ext cx="228359" cy="20751"/>
          </a:xfrm>
          <a:prstGeom prst="curvedConnector3">
            <a:avLst>
              <a:gd name="adj1" fmla="val 50000"/>
            </a:avLst>
          </a:prstGeom>
        </p:spPr>
        <p:style>
          <a:lnRef idx="1">
            <a:schemeClr val="accent1"/>
          </a:lnRef>
          <a:fillRef idx="0">
            <a:schemeClr val="accent1"/>
          </a:fillRef>
          <a:effectRef idx="0">
            <a:schemeClr val="accent1"/>
          </a:effectRef>
          <a:fontRef idx="minor">
            <a:schemeClr val="tx1"/>
          </a:fontRef>
        </p:style>
      </p:cxnSp>
      <p:cxnSp>
        <p:nvCxnSpPr>
          <p:cNvPr id="54" name="Verbinder: gekrümmt 53">
            <a:extLst>
              <a:ext uri="{FF2B5EF4-FFF2-40B4-BE49-F238E27FC236}">
                <a16:creationId xmlns:a16="http://schemas.microsoft.com/office/drawing/2014/main" id="{8C8864D4-7118-4DA3-AF66-F14E7EABF6F1}"/>
              </a:ext>
            </a:extLst>
          </p:cNvPr>
          <p:cNvCxnSpPr>
            <a:cxnSpLocks/>
          </p:cNvCxnSpPr>
          <p:nvPr/>
        </p:nvCxnSpPr>
        <p:spPr>
          <a:xfrm rot="10800000">
            <a:off x="3648064" y="2033909"/>
            <a:ext cx="215853" cy="28323"/>
          </a:xfrm>
          <a:prstGeom prst="curvedConnector3">
            <a:avLst>
              <a:gd name="adj1" fmla="val 50000"/>
            </a:avLst>
          </a:prstGeom>
        </p:spPr>
        <p:style>
          <a:lnRef idx="1">
            <a:schemeClr val="accent1"/>
          </a:lnRef>
          <a:fillRef idx="0">
            <a:schemeClr val="accent1"/>
          </a:fillRef>
          <a:effectRef idx="0">
            <a:schemeClr val="accent1"/>
          </a:effectRef>
          <a:fontRef idx="minor">
            <a:schemeClr val="tx1"/>
          </a:fontRef>
        </p:style>
      </p:cxnSp>
      <p:cxnSp>
        <p:nvCxnSpPr>
          <p:cNvPr id="60" name="Verbinder: gekrümmt 59">
            <a:extLst>
              <a:ext uri="{FF2B5EF4-FFF2-40B4-BE49-F238E27FC236}">
                <a16:creationId xmlns:a16="http://schemas.microsoft.com/office/drawing/2014/main" id="{72B733BD-5D3E-42BC-854E-BDC5F93D3020}"/>
              </a:ext>
            </a:extLst>
          </p:cNvPr>
          <p:cNvCxnSpPr>
            <a:cxnSpLocks/>
          </p:cNvCxnSpPr>
          <p:nvPr/>
        </p:nvCxnSpPr>
        <p:spPr>
          <a:xfrm>
            <a:off x="3631385" y="1800683"/>
            <a:ext cx="230978" cy="21729"/>
          </a:xfrm>
          <a:prstGeom prst="curvedConnector3">
            <a:avLst/>
          </a:prstGeom>
        </p:spPr>
        <p:style>
          <a:lnRef idx="1">
            <a:schemeClr val="accent1"/>
          </a:lnRef>
          <a:fillRef idx="0">
            <a:schemeClr val="accent1"/>
          </a:fillRef>
          <a:effectRef idx="0">
            <a:schemeClr val="accent1"/>
          </a:effectRef>
          <a:fontRef idx="minor">
            <a:schemeClr val="tx1"/>
          </a:fontRef>
        </p:style>
      </p:cxnSp>
      <p:cxnSp>
        <p:nvCxnSpPr>
          <p:cNvPr id="61" name="Verbinder: gekrümmt 60">
            <a:extLst>
              <a:ext uri="{FF2B5EF4-FFF2-40B4-BE49-F238E27FC236}">
                <a16:creationId xmlns:a16="http://schemas.microsoft.com/office/drawing/2014/main" id="{1CEFFF66-961E-4D03-B309-2F365B5A45BC}"/>
              </a:ext>
            </a:extLst>
          </p:cNvPr>
          <p:cNvCxnSpPr>
            <a:cxnSpLocks/>
          </p:cNvCxnSpPr>
          <p:nvPr/>
        </p:nvCxnSpPr>
        <p:spPr>
          <a:xfrm flipV="1">
            <a:off x="3620684" y="1738945"/>
            <a:ext cx="135306" cy="848"/>
          </a:xfrm>
          <a:prstGeom prst="curvedConnector3">
            <a:avLst>
              <a:gd name="adj1" fmla="val 50000"/>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1128829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 name="CustomShape 1"/>
          <p:cNvSpPr/>
          <p:nvPr/>
        </p:nvSpPr>
        <p:spPr>
          <a:xfrm>
            <a:off x="95400" y="79920"/>
            <a:ext cx="4044240" cy="227803"/>
          </a:xfrm>
          <a:prstGeom prst="rect">
            <a:avLst/>
          </a:prstGeom>
          <a:noFill/>
          <a:ln>
            <a:noFill/>
          </a:ln>
        </p:spPr>
        <p:style>
          <a:lnRef idx="0">
            <a:scrgbClr r="0" g="0" b="0"/>
          </a:lnRef>
          <a:fillRef idx="0">
            <a:scrgbClr r="0" g="0" b="0"/>
          </a:fillRef>
          <a:effectRef idx="0">
            <a:scrgbClr r="0" g="0" b="0"/>
          </a:effectRef>
          <a:fontRef idx="minor"/>
        </p:style>
        <p:txBody>
          <a:bodyPr lIns="0" tIns="12240" rIns="0" bIns="0">
            <a:spAutoFit/>
          </a:bodyPr>
          <a:lstStyle/>
          <a:p>
            <a:pPr marL="12600">
              <a:lnSpc>
                <a:spcPct val="100000"/>
              </a:lnSpc>
              <a:spcBef>
                <a:spcPts val="96"/>
              </a:spcBef>
            </a:pPr>
            <a:r>
              <a:rPr lang="de-DE" sz="1400" b="0" strike="noStrike" spc="-35" dirty="0">
                <a:solidFill>
                  <a:srgbClr val="00539F"/>
                </a:solidFill>
                <a:latin typeface="Latin Modern Math"/>
                <a:ea typeface="DejaVu Sans"/>
              </a:rPr>
              <a:t>Modellierungskreislauf</a:t>
            </a:r>
            <a:endParaRPr lang="de-DE" sz="1400" b="0" strike="noStrike" spc="-1" dirty="0">
              <a:latin typeface="Arial"/>
            </a:endParaRPr>
          </a:p>
        </p:txBody>
      </p:sp>
      <p:sp>
        <p:nvSpPr>
          <p:cNvPr id="9" name="CustomShape 6">
            <a:extLst>
              <a:ext uri="{FF2B5EF4-FFF2-40B4-BE49-F238E27FC236}">
                <a16:creationId xmlns:a16="http://schemas.microsoft.com/office/drawing/2014/main" id="{5B18DC7F-F99E-1511-2D24-7697587E3A34}"/>
              </a:ext>
            </a:extLst>
          </p:cNvPr>
          <p:cNvSpPr/>
          <p:nvPr/>
        </p:nvSpPr>
        <p:spPr>
          <a:xfrm>
            <a:off x="432000" y="504000"/>
            <a:ext cx="3887280" cy="13694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oAutofit/>
          </a:bodyPr>
          <a:lstStyle/>
          <a:p>
            <a:pPr marL="279360" indent="-1089000">
              <a:lnSpc>
                <a:spcPct val="100000"/>
              </a:lnSpc>
              <a:spcBef>
                <a:spcPts val="6"/>
              </a:spcBef>
              <a:tabLst>
                <a:tab pos="0" algn="l"/>
              </a:tabLst>
            </a:pPr>
            <a:endParaRPr lang="de-DE" sz="1050" spc="-1" dirty="0"/>
          </a:p>
        </p:txBody>
      </p:sp>
      <p:sp>
        <p:nvSpPr>
          <p:cNvPr id="12" name="CustomShape 6">
            <a:extLst>
              <a:ext uri="{FF2B5EF4-FFF2-40B4-BE49-F238E27FC236}">
                <a16:creationId xmlns:a16="http://schemas.microsoft.com/office/drawing/2014/main" id="{840CE94A-1162-1D2B-B8E8-1B4F6825320B}"/>
              </a:ext>
            </a:extLst>
          </p:cNvPr>
          <p:cNvSpPr/>
          <p:nvPr/>
        </p:nvSpPr>
        <p:spPr>
          <a:xfrm>
            <a:off x="3266475" y="416348"/>
            <a:ext cx="882720" cy="350280"/>
          </a:xfrm>
          <a:prstGeom prst="rect">
            <a:avLst/>
          </a:prstGeom>
          <a:noFill/>
          <a:ln>
            <a:noFill/>
          </a:ln>
        </p:spPr>
        <p:style>
          <a:lnRef idx="0">
            <a:scrgbClr r="0" g="0" b="0"/>
          </a:lnRef>
          <a:fillRef idx="0">
            <a:scrgbClr r="0" g="0" b="0"/>
          </a:fillRef>
          <a:effectRef idx="0">
            <a:scrgbClr r="0" g="0" b="0"/>
          </a:effectRef>
          <a:fontRef idx="minor"/>
        </p:style>
        <p:txBody>
          <a:bodyPr wrap="square" lIns="0" tIns="19800" rIns="0" bIns="0">
            <a:spAutoFit/>
          </a:bodyPr>
          <a:lstStyle/>
          <a:p>
            <a:pPr marL="175320" indent="-162360">
              <a:lnSpc>
                <a:spcPts val="1301"/>
              </a:lnSpc>
              <a:spcBef>
                <a:spcPts val="156"/>
              </a:spcBef>
              <a:tabLst>
                <a:tab pos="0" algn="l"/>
              </a:tabLst>
            </a:pPr>
            <a:r>
              <a:rPr lang="de-DE" sz="1100" b="1" strike="noStrike" spc="26" dirty="0">
                <a:solidFill>
                  <a:srgbClr val="000000"/>
                </a:solidFill>
                <a:latin typeface="Latin Modern Math"/>
                <a:ea typeface="DejaVu Sans"/>
              </a:rPr>
              <a:t>V</a:t>
            </a:r>
            <a:r>
              <a:rPr lang="de-DE" sz="1100" b="1" strike="noStrike" spc="-41" dirty="0">
                <a:solidFill>
                  <a:srgbClr val="000000"/>
                </a:solidFill>
                <a:latin typeface="Latin Modern Math"/>
                <a:ea typeface="DejaVu Sans"/>
              </a:rPr>
              <a:t>erei</a:t>
            </a:r>
            <a:r>
              <a:rPr lang="de-DE" sz="1100" b="1" strike="noStrike" spc="-32" dirty="0">
                <a:solidFill>
                  <a:srgbClr val="000000"/>
                </a:solidFill>
                <a:latin typeface="Latin Modern Math"/>
                <a:ea typeface="DejaVu Sans"/>
              </a:rPr>
              <a:t>nfach</a:t>
            </a:r>
            <a:r>
              <a:rPr lang="de-DE" sz="1100" b="1" strike="noStrike" spc="-26" dirty="0">
                <a:solidFill>
                  <a:srgbClr val="000000"/>
                </a:solidFill>
                <a:latin typeface="Latin Modern Math"/>
                <a:ea typeface="DejaVu Sans"/>
              </a:rPr>
              <a:t>t</a:t>
            </a:r>
            <a:r>
              <a:rPr lang="de-DE" sz="1100" b="1" strike="noStrike" spc="-80" dirty="0">
                <a:solidFill>
                  <a:srgbClr val="000000"/>
                </a:solidFill>
                <a:latin typeface="Latin Modern Math"/>
                <a:ea typeface="DejaVu Sans"/>
              </a:rPr>
              <a:t>es  </a:t>
            </a:r>
            <a:r>
              <a:rPr lang="de-DE" sz="1100" b="1" strike="noStrike" spc="-41" dirty="0">
                <a:solidFill>
                  <a:srgbClr val="000000"/>
                </a:solidFill>
                <a:latin typeface="Latin Modern Math"/>
                <a:ea typeface="DejaVu Sans"/>
              </a:rPr>
              <a:t>Problem</a:t>
            </a:r>
            <a:endParaRPr lang="de-DE" sz="1100" b="0" strike="noStrike" spc="-1" dirty="0">
              <a:latin typeface="Arial"/>
            </a:endParaRPr>
          </a:p>
        </p:txBody>
      </p:sp>
      <p:grpSp>
        <p:nvGrpSpPr>
          <p:cNvPr id="13" name="Group 7">
            <a:extLst>
              <a:ext uri="{FF2B5EF4-FFF2-40B4-BE49-F238E27FC236}">
                <a16:creationId xmlns:a16="http://schemas.microsoft.com/office/drawing/2014/main" id="{B8917706-A288-279C-42FF-8536A4388DB2}"/>
              </a:ext>
            </a:extLst>
          </p:cNvPr>
          <p:cNvGrpSpPr/>
          <p:nvPr/>
        </p:nvGrpSpPr>
        <p:grpSpPr>
          <a:xfrm>
            <a:off x="2699280" y="680674"/>
            <a:ext cx="327960" cy="51840"/>
            <a:chOff x="2699280" y="768600"/>
            <a:chExt cx="327960" cy="51840"/>
          </a:xfrm>
        </p:grpSpPr>
        <p:sp>
          <p:nvSpPr>
            <p:cNvPr id="14" name="CustomShape 8">
              <a:extLst>
                <a:ext uri="{FF2B5EF4-FFF2-40B4-BE49-F238E27FC236}">
                  <a16:creationId xmlns:a16="http://schemas.microsoft.com/office/drawing/2014/main" id="{38DEB81C-CABA-D797-C4E1-178AFF3BC6AE}"/>
                </a:ext>
              </a:extLst>
            </p:cNvPr>
            <p:cNvSpPr/>
            <p:nvPr/>
          </p:nvSpPr>
          <p:spPr>
            <a:xfrm>
              <a:off x="2699280" y="794880"/>
              <a:ext cx="295200" cy="360"/>
            </a:xfrm>
            <a:custGeom>
              <a:avLst/>
              <a:gdLst/>
              <a:ahLst/>
              <a:cxnLst/>
              <a:rect l="l" t="t" r="r" b="b"/>
              <a:pathLst>
                <a:path w="295910">
                  <a:moveTo>
                    <a:pt x="0" y="0"/>
                  </a:moveTo>
                  <a:lnTo>
                    <a:pt x="295911" y="0"/>
                  </a:lnTo>
                </a:path>
              </a:pathLst>
            </a:custGeom>
            <a:noFill/>
            <a:ln w="10080">
              <a:solidFill>
                <a:srgbClr val="000000"/>
              </a:solidFill>
              <a:round/>
            </a:ln>
          </p:spPr>
          <p:style>
            <a:lnRef idx="0">
              <a:scrgbClr r="0" g="0" b="0"/>
            </a:lnRef>
            <a:fillRef idx="0">
              <a:scrgbClr r="0" g="0" b="0"/>
            </a:fillRef>
            <a:effectRef idx="0">
              <a:scrgbClr r="0" g="0" b="0"/>
            </a:effectRef>
            <a:fontRef idx="minor"/>
          </p:style>
        </p:sp>
        <p:sp>
          <p:nvSpPr>
            <p:cNvPr id="15" name="CustomShape 9">
              <a:extLst>
                <a:ext uri="{FF2B5EF4-FFF2-40B4-BE49-F238E27FC236}">
                  <a16:creationId xmlns:a16="http://schemas.microsoft.com/office/drawing/2014/main" id="{75EA9AD6-CA72-A42F-839E-E9952AA08B48}"/>
                </a:ext>
              </a:extLst>
            </p:cNvPr>
            <p:cNvSpPr/>
            <p:nvPr/>
          </p:nvSpPr>
          <p:spPr>
            <a:xfrm>
              <a:off x="2975400" y="768600"/>
              <a:ext cx="51840" cy="51840"/>
            </a:xfrm>
            <a:custGeom>
              <a:avLst/>
              <a:gdLst/>
              <a:ahLst/>
              <a:cxnLst/>
              <a:rect l="l" t="t" r="r" b="b"/>
              <a:pathLst>
                <a:path w="52705" h="52705">
                  <a:moveTo>
                    <a:pt x="0" y="0"/>
                  </a:moveTo>
                  <a:lnTo>
                    <a:pt x="19737" y="26316"/>
                  </a:lnTo>
                  <a:lnTo>
                    <a:pt x="0" y="52633"/>
                  </a:lnTo>
                  <a:lnTo>
                    <a:pt x="52634" y="26316"/>
                  </a:lnTo>
                  <a:lnTo>
                    <a:pt x="0" y="0"/>
                  </a:lnTo>
                  <a:close/>
                </a:path>
              </a:pathLst>
            </a:custGeom>
            <a:solidFill>
              <a:srgbClr val="000000"/>
            </a:solidFill>
            <a:ln>
              <a:noFill/>
            </a:ln>
          </p:spPr>
          <p:style>
            <a:lnRef idx="0">
              <a:scrgbClr r="0" g="0" b="0"/>
            </a:lnRef>
            <a:fillRef idx="0">
              <a:scrgbClr r="0" g="0" b="0"/>
            </a:fillRef>
            <a:effectRef idx="0">
              <a:scrgbClr r="0" g="0" b="0"/>
            </a:effectRef>
            <a:fontRef idx="minor"/>
          </p:style>
        </p:sp>
      </p:grpSp>
      <p:sp>
        <p:nvSpPr>
          <p:cNvPr id="16" name="CustomShape 10">
            <a:extLst>
              <a:ext uri="{FF2B5EF4-FFF2-40B4-BE49-F238E27FC236}">
                <a16:creationId xmlns:a16="http://schemas.microsoft.com/office/drawing/2014/main" id="{30D9E0AB-F190-5412-C9A8-53C45DE422BB}"/>
              </a:ext>
            </a:extLst>
          </p:cNvPr>
          <p:cNvSpPr/>
          <p:nvPr/>
        </p:nvSpPr>
        <p:spPr>
          <a:xfrm>
            <a:off x="1594326" y="589665"/>
            <a:ext cx="1194840" cy="181637"/>
          </a:xfrm>
          <a:prstGeom prst="rect">
            <a:avLst/>
          </a:prstGeom>
          <a:noFill/>
          <a:ln>
            <a:noFill/>
          </a:ln>
        </p:spPr>
        <p:style>
          <a:lnRef idx="0">
            <a:scrgbClr r="0" g="0" b="0"/>
          </a:lnRef>
          <a:fillRef idx="0">
            <a:scrgbClr r="0" g="0" b="0"/>
          </a:fillRef>
          <a:effectRef idx="0">
            <a:scrgbClr r="0" g="0" b="0"/>
          </a:effectRef>
          <a:fontRef idx="minor"/>
        </p:style>
        <p:txBody>
          <a:bodyPr lIns="0" tIns="12240" rIns="0" bIns="0">
            <a:spAutoFit/>
          </a:bodyPr>
          <a:lstStyle/>
          <a:p>
            <a:pPr marL="38160">
              <a:lnSpc>
                <a:spcPct val="100000"/>
              </a:lnSpc>
              <a:spcBef>
                <a:spcPts val="96"/>
              </a:spcBef>
              <a:tabLst>
                <a:tab pos="423720" algn="l"/>
              </a:tabLst>
            </a:pPr>
            <a:r>
              <a:rPr lang="de-DE" sz="1650" spc="-7" baseline="32000" dirty="0">
                <a:solidFill>
                  <a:srgbClr val="000000"/>
                </a:solidFill>
                <a:uFill>
                  <a:solidFill>
                    <a:srgbClr val="000000"/>
                  </a:solidFill>
                </a:uFill>
                <a:latin typeface="Times New Roman"/>
                <a:ea typeface="DejaVu Sans"/>
              </a:rPr>
              <a:t>	</a:t>
            </a:r>
            <a:r>
              <a:rPr lang="de-DE" sz="1650" b="0" strike="noStrike" spc="-256" baseline="32000" dirty="0">
                <a:solidFill>
                  <a:srgbClr val="000000"/>
                </a:solidFill>
                <a:latin typeface="Times New Roman"/>
                <a:ea typeface="DejaVu Sans"/>
              </a:rPr>
              <a:t> </a:t>
            </a:r>
            <a:r>
              <a:rPr lang="de-DE" sz="1100" b="0" strike="noStrike" spc="-75" dirty="0">
                <a:solidFill>
                  <a:srgbClr val="000000"/>
                </a:solidFill>
                <a:latin typeface="Latin Modern Math"/>
                <a:ea typeface="DejaVu Sans"/>
              </a:rPr>
              <a:t>vereinfachen</a:t>
            </a:r>
            <a:endParaRPr lang="de-DE" sz="1100" b="0" strike="noStrike" spc="-1" dirty="0">
              <a:latin typeface="Arial"/>
            </a:endParaRPr>
          </a:p>
        </p:txBody>
      </p:sp>
      <p:grpSp>
        <p:nvGrpSpPr>
          <p:cNvPr id="17" name="Group 11">
            <a:extLst>
              <a:ext uri="{FF2B5EF4-FFF2-40B4-BE49-F238E27FC236}">
                <a16:creationId xmlns:a16="http://schemas.microsoft.com/office/drawing/2014/main" id="{8F732FA6-1613-F0D2-E4FA-C28E55294B35}"/>
              </a:ext>
            </a:extLst>
          </p:cNvPr>
          <p:cNvGrpSpPr/>
          <p:nvPr/>
        </p:nvGrpSpPr>
        <p:grpSpPr>
          <a:xfrm>
            <a:off x="2699280" y="1872994"/>
            <a:ext cx="1555920" cy="1137600"/>
            <a:chOff x="2699280" y="1960920"/>
            <a:chExt cx="1555920" cy="1137600"/>
          </a:xfrm>
        </p:grpSpPr>
        <p:sp>
          <p:nvSpPr>
            <p:cNvPr id="18" name="CustomShape 12">
              <a:extLst>
                <a:ext uri="{FF2B5EF4-FFF2-40B4-BE49-F238E27FC236}">
                  <a16:creationId xmlns:a16="http://schemas.microsoft.com/office/drawing/2014/main" id="{E3ED11E9-ABCE-7129-89FB-71C5476D3BD0}"/>
                </a:ext>
              </a:extLst>
            </p:cNvPr>
            <p:cNvSpPr/>
            <p:nvPr/>
          </p:nvSpPr>
          <p:spPr>
            <a:xfrm>
              <a:off x="3067920" y="2450880"/>
              <a:ext cx="1187280" cy="647640"/>
            </a:xfrm>
            <a:custGeom>
              <a:avLst/>
              <a:gdLst/>
              <a:ahLst/>
              <a:cxnLst/>
              <a:rect l="l" t="t" r="r" b="b"/>
              <a:pathLst>
                <a:path w="1188085" h="648335">
                  <a:moveTo>
                    <a:pt x="0" y="521481"/>
                  </a:moveTo>
                  <a:lnTo>
                    <a:pt x="0" y="126526"/>
                  </a:lnTo>
                  <a:lnTo>
                    <a:pt x="9942" y="77276"/>
                  </a:lnTo>
                  <a:lnTo>
                    <a:pt x="37055" y="37058"/>
                  </a:lnTo>
                  <a:lnTo>
                    <a:pt x="77270" y="9942"/>
                  </a:lnTo>
                  <a:lnTo>
                    <a:pt x="126517" y="0"/>
                  </a:lnTo>
                  <a:lnTo>
                    <a:pt x="1061478" y="0"/>
                  </a:lnTo>
                  <a:lnTo>
                    <a:pt x="1110733" y="9942"/>
                  </a:lnTo>
                  <a:lnTo>
                    <a:pt x="1150951" y="37058"/>
                  </a:lnTo>
                  <a:lnTo>
                    <a:pt x="1178066" y="77276"/>
                  </a:lnTo>
                  <a:lnTo>
                    <a:pt x="1188008" y="126526"/>
                  </a:lnTo>
                  <a:lnTo>
                    <a:pt x="1188008" y="521481"/>
                  </a:lnTo>
                  <a:lnTo>
                    <a:pt x="1178066" y="570731"/>
                  </a:lnTo>
                  <a:lnTo>
                    <a:pt x="1150951" y="610950"/>
                  </a:lnTo>
                  <a:lnTo>
                    <a:pt x="1110733" y="638065"/>
                  </a:lnTo>
                  <a:lnTo>
                    <a:pt x="1061478" y="648008"/>
                  </a:lnTo>
                  <a:lnTo>
                    <a:pt x="126517" y="648008"/>
                  </a:lnTo>
                  <a:lnTo>
                    <a:pt x="77270" y="638065"/>
                  </a:lnTo>
                  <a:lnTo>
                    <a:pt x="37055" y="610950"/>
                  </a:lnTo>
                  <a:lnTo>
                    <a:pt x="9942" y="570731"/>
                  </a:lnTo>
                  <a:lnTo>
                    <a:pt x="0" y="521481"/>
                  </a:lnTo>
                  <a:close/>
                </a:path>
              </a:pathLst>
            </a:custGeom>
            <a:noFill/>
            <a:ln w="10080">
              <a:solidFill>
                <a:srgbClr val="000000"/>
              </a:solidFill>
              <a:round/>
            </a:ln>
          </p:spPr>
          <p:style>
            <a:lnRef idx="0">
              <a:scrgbClr r="0" g="0" b="0"/>
            </a:lnRef>
            <a:fillRef idx="0">
              <a:scrgbClr r="0" g="0" b="0"/>
            </a:fillRef>
            <a:effectRef idx="0">
              <a:scrgbClr r="0" g="0" b="0"/>
            </a:effectRef>
            <a:fontRef idx="minor"/>
          </p:style>
        </p:sp>
        <p:sp>
          <p:nvSpPr>
            <p:cNvPr id="19" name="CustomShape 13">
              <a:extLst>
                <a:ext uri="{FF2B5EF4-FFF2-40B4-BE49-F238E27FC236}">
                  <a16:creationId xmlns:a16="http://schemas.microsoft.com/office/drawing/2014/main" id="{35D1031B-B5B6-E53C-1F9C-2F2D7346310D}"/>
                </a:ext>
              </a:extLst>
            </p:cNvPr>
            <p:cNvSpPr/>
            <p:nvPr/>
          </p:nvSpPr>
          <p:spPr>
            <a:xfrm>
              <a:off x="3661920" y="1960920"/>
              <a:ext cx="360" cy="425880"/>
            </a:xfrm>
            <a:custGeom>
              <a:avLst/>
              <a:gdLst/>
              <a:ahLst/>
              <a:cxnLst/>
              <a:rect l="l" t="t" r="r" b="b"/>
              <a:pathLst>
                <a:path h="426719">
                  <a:moveTo>
                    <a:pt x="0" y="0"/>
                  </a:moveTo>
                  <a:lnTo>
                    <a:pt x="0" y="426331"/>
                  </a:lnTo>
                </a:path>
              </a:pathLst>
            </a:custGeom>
            <a:noFill/>
            <a:ln w="10080">
              <a:solidFill>
                <a:srgbClr val="000000"/>
              </a:solidFill>
              <a:round/>
            </a:ln>
          </p:spPr>
          <p:style>
            <a:lnRef idx="0">
              <a:scrgbClr r="0" g="0" b="0"/>
            </a:lnRef>
            <a:fillRef idx="0">
              <a:scrgbClr r="0" g="0" b="0"/>
            </a:fillRef>
            <a:effectRef idx="0">
              <a:scrgbClr r="0" g="0" b="0"/>
            </a:effectRef>
            <a:fontRef idx="minor"/>
          </p:style>
        </p:sp>
        <p:sp>
          <p:nvSpPr>
            <p:cNvPr id="20" name="CustomShape 14">
              <a:extLst>
                <a:ext uri="{FF2B5EF4-FFF2-40B4-BE49-F238E27FC236}">
                  <a16:creationId xmlns:a16="http://schemas.microsoft.com/office/drawing/2014/main" id="{431DBC9A-1001-3ECD-B39C-A6C61380F5DD}"/>
                </a:ext>
              </a:extLst>
            </p:cNvPr>
            <p:cNvSpPr/>
            <p:nvPr/>
          </p:nvSpPr>
          <p:spPr>
            <a:xfrm>
              <a:off x="3635640" y="2367360"/>
              <a:ext cx="51840" cy="51840"/>
            </a:xfrm>
            <a:custGeom>
              <a:avLst/>
              <a:gdLst/>
              <a:ahLst/>
              <a:cxnLst/>
              <a:rect l="l" t="t" r="r" b="b"/>
              <a:pathLst>
                <a:path w="52704" h="52705">
                  <a:moveTo>
                    <a:pt x="52633" y="0"/>
                  </a:moveTo>
                  <a:lnTo>
                    <a:pt x="26316" y="19737"/>
                  </a:lnTo>
                  <a:lnTo>
                    <a:pt x="0" y="0"/>
                  </a:lnTo>
                  <a:lnTo>
                    <a:pt x="26316" y="52634"/>
                  </a:lnTo>
                  <a:lnTo>
                    <a:pt x="52633" y="0"/>
                  </a:lnTo>
                  <a:close/>
                </a:path>
              </a:pathLst>
            </a:custGeom>
            <a:solidFill>
              <a:srgbClr val="000000"/>
            </a:solidFill>
            <a:ln>
              <a:noFill/>
            </a:ln>
          </p:spPr>
          <p:style>
            <a:lnRef idx="0">
              <a:scrgbClr r="0" g="0" b="0"/>
            </a:lnRef>
            <a:fillRef idx="0">
              <a:scrgbClr r="0" g="0" b="0"/>
            </a:fillRef>
            <a:effectRef idx="0">
              <a:scrgbClr r="0" g="0" b="0"/>
            </a:effectRef>
            <a:fontRef idx="minor"/>
          </p:style>
        </p:sp>
        <p:sp>
          <p:nvSpPr>
            <p:cNvPr id="21" name="CustomShape 15">
              <a:extLst>
                <a:ext uri="{FF2B5EF4-FFF2-40B4-BE49-F238E27FC236}">
                  <a16:creationId xmlns:a16="http://schemas.microsoft.com/office/drawing/2014/main" id="{76374047-D702-BC05-1768-2BC24EE424DF}"/>
                </a:ext>
              </a:extLst>
            </p:cNvPr>
            <p:cNvSpPr/>
            <p:nvPr/>
          </p:nvSpPr>
          <p:spPr>
            <a:xfrm>
              <a:off x="2699280" y="2774880"/>
              <a:ext cx="353520" cy="360"/>
            </a:xfrm>
            <a:custGeom>
              <a:avLst/>
              <a:gdLst/>
              <a:ahLst/>
              <a:cxnLst/>
              <a:rect l="l" t="t" r="r" b="b"/>
              <a:pathLst>
                <a:path w="354330">
                  <a:moveTo>
                    <a:pt x="0" y="0"/>
                  </a:moveTo>
                  <a:lnTo>
                    <a:pt x="354102" y="0"/>
                  </a:lnTo>
                </a:path>
              </a:pathLst>
            </a:custGeom>
            <a:noFill/>
            <a:ln w="10080">
              <a:solidFill>
                <a:srgbClr val="000000"/>
              </a:solidFill>
              <a:round/>
            </a:ln>
          </p:spPr>
          <p:style>
            <a:lnRef idx="0">
              <a:scrgbClr r="0" g="0" b="0"/>
            </a:lnRef>
            <a:fillRef idx="0">
              <a:scrgbClr r="0" g="0" b="0"/>
            </a:fillRef>
            <a:effectRef idx="0">
              <a:scrgbClr r="0" g="0" b="0"/>
            </a:effectRef>
            <a:fontRef idx="minor"/>
          </p:style>
        </p:sp>
      </p:grpSp>
      <p:sp>
        <p:nvSpPr>
          <p:cNvPr id="22" name="CustomShape 16">
            <a:extLst>
              <a:ext uri="{FF2B5EF4-FFF2-40B4-BE49-F238E27FC236}">
                <a16:creationId xmlns:a16="http://schemas.microsoft.com/office/drawing/2014/main" id="{6CEB9B9B-D4E6-5F7E-0F24-136EAEB3668C}"/>
              </a:ext>
            </a:extLst>
          </p:cNvPr>
          <p:cNvSpPr/>
          <p:nvPr/>
        </p:nvSpPr>
        <p:spPr>
          <a:xfrm>
            <a:off x="3661920" y="1036354"/>
            <a:ext cx="360" cy="484560"/>
          </a:xfrm>
          <a:custGeom>
            <a:avLst/>
            <a:gdLst/>
            <a:ahLst/>
            <a:cxnLst/>
            <a:rect l="l" t="t" r="r" b="b"/>
            <a:pathLst>
              <a:path h="485140">
                <a:moveTo>
                  <a:pt x="0" y="0"/>
                </a:moveTo>
                <a:lnTo>
                  <a:pt x="0" y="484548"/>
                </a:lnTo>
              </a:path>
            </a:pathLst>
          </a:custGeom>
          <a:noFill/>
          <a:ln w="10080">
            <a:solidFill>
              <a:srgbClr val="000000"/>
            </a:solidFill>
            <a:round/>
          </a:ln>
        </p:spPr>
        <p:style>
          <a:lnRef idx="0">
            <a:scrgbClr r="0" g="0" b="0"/>
          </a:lnRef>
          <a:fillRef idx="0">
            <a:scrgbClr r="0" g="0" b="0"/>
          </a:fillRef>
          <a:effectRef idx="0">
            <a:scrgbClr r="0" g="0" b="0"/>
          </a:effectRef>
          <a:fontRef idx="minor"/>
        </p:style>
      </p:sp>
      <p:sp>
        <p:nvSpPr>
          <p:cNvPr id="23" name="CustomShape 17">
            <a:extLst>
              <a:ext uri="{FF2B5EF4-FFF2-40B4-BE49-F238E27FC236}">
                <a16:creationId xmlns:a16="http://schemas.microsoft.com/office/drawing/2014/main" id="{8FE69313-F775-C414-A0EB-3DAECF2AF831}"/>
              </a:ext>
            </a:extLst>
          </p:cNvPr>
          <p:cNvSpPr/>
          <p:nvPr/>
        </p:nvSpPr>
        <p:spPr>
          <a:xfrm>
            <a:off x="3254040" y="1511194"/>
            <a:ext cx="815400" cy="350280"/>
          </a:xfrm>
          <a:prstGeom prst="rect">
            <a:avLst/>
          </a:prstGeom>
          <a:noFill/>
          <a:ln>
            <a:noFill/>
          </a:ln>
        </p:spPr>
        <p:style>
          <a:lnRef idx="0">
            <a:scrgbClr r="0" g="0" b="0"/>
          </a:lnRef>
          <a:fillRef idx="0">
            <a:scrgbClr r="0" g="0" b="0"/>
          </a:fillRef>
          <a:effectRef idx="0">
            <a:scrgbClr r="0" g="0" b="0"/>
          </a:effectRef>
          <a:fontRef idx="minor"/>
        </p:style>
        <p:txBody>
          <a:bodyPr lIns="0" tIns="19800" rIns="0" bIns="0">
            <a:spAutoFit/>
          </a:bodyPr>
          <a:lstStyle/>
          <a:p>
            <a:pPr marL="77400" indent="-64800">
              <a:lnSpc>
                <a:spcPts val="1301"/>
              </a:lnSpc>
              <a:spcBef>
                <a:spcPts val="156"/>
              </a:spcBef>
              <a:tabLst>
                <a:tab pos="0" algn="l"/>
              </a:tabLst>
            </a:pPr>
            <a:r>
              <a:rPr lang="de-DE" sz="1100" b="0" strike="noStrike" spc="-52" dirty="0">
                <a:solidFill>
                  <a:srgbClr val="000000"/>
                </a:solidFill>
                <a:latin typeface="Latin Modern Math"/>
                <a:ea typeface="DejaVu Sans"/>
              </a:rPr>
              <a:t>mathematisch  </a:t>
            </a:r>
            <a:r>
              <a:rPr lang="de-DE" sz="1100" b="0" strike="noStrike" spc="-75" dirty="0">
                <a:solidFill>
                  <a:srgbClr val="000000"/>
                </a:solidFill>
                <a:latin typeface="Latin Modern Math"/>
                <a:ea typeface="DejaVu Sans"/>
              </a:rPr>
              <a:t>beschreiben</a:t>
            </a:r>
            <a:endParaRPr lang="de-DE" sz="1100" b="0" strike="noStrike" spc="-1" dirty="0">
              <a:latin typeface="Arial"/>
            </a:endParaRPr>
          </a:p>
        </p:txBody>
      </p:sp>
      <p:grpSp>
        <p:nvGrpSpPr>
          <p:cNvPr id="24" name="Group 18">
            <a:extLst>
              <a:ext uri="{FF2B5EF4-FFF2-40B4-BE49-F238E27FC236}">
                <a16:creationId xmlns:a16="http://schemas.microsoft.com/office/drawing/2014/main" id="{C20BFF27-755E-E4BE-808F-DD69E863CE3B}"/>
              </a:ext>
            </a:extLst>
          </p:cNvPr>
          <p:cNvGrpSpPr/>
          <p:nvPr/>
        </p:nvGrpSpPr>
        <p:grpSpPr>
          <a:xfrm>
            <a:off x="367560" y="1801354"/>
            <a:ext cx="1555920" cy="1209240"/>
            <a:chOff x="367560" y="1889280"/>
            <a:chExt cx="1555920" cy="1209240"/>
          </a:xfrm>
        </p:grpSpPr>
        <p:sp>
          <p:nvSpPr>
            <p:cNvPr id="25" name="CustomShape 19">
              <a:extLst>
                <a:ext uri="{FF2B5EF4-FFF2-40B4-BE49-F238E27FC236}">
                  <a16:creationId xmlns:a16="http://schemas.microsoft.com/office/drawing/2014/main" id="{AC9F177A-B113-A4B5-6B16-B3CF6CEAA277}"/>
                </a:ext>
              </a:extLst>
            </p:cNvPr>
            <p:cNvSpPr/>
            <p:nvPr/>
          </p:nvSpPr>
          <p:spPr>
            <a:xfrm>
              <a:off x="367560" y="2450880"/>
              <a:ext cx="1187280" cy="647640"/>
            </a:xfrm>
            <a:custGeom>
              <a:avLst/>
              <a:gdLst/>
              <a:ahLst/>
              <a:cxnLst/>
              <a:rect l="l" t="t" r="r" b="b"/>
              <a:pathLst>
                <a:path w="1188085" h="648335">
                  <a:moveTo>
                    <a:pt x="0" y="521481"/>
                  </a:moveTo>
                  <a:lnTo>
                    <a:pt x="0" y="126526"/>
                  </a:lnTo>
                  <a:lnTo>
                    <a:pt x="9942" y="77276"/>
                  </a:lnTo>
                  <a:lnTo>
                    <a:pt x="37058" y="37058"/>
                  </a:lnTo>
                  <a:lnTo>
                    <a:pt x="77276" y="9942"/>
                  </a:lnTo>
                  <a:lnTo>
                    <a:pt x="126527" y="0"/>
                  </a:lnTo>
                  <a:lnTo>
                    <a:pt x="1061483" y="0"/>
                  </a:lnTo>
                  <a:lnTo>
                    <a:pt x="1110738" y="9942"/>
                  </a:lnTo>
                  <a:lnTo>
                    <a:pt x="1150956" y="37058"/>
                  </a:lnTo>
                  <a:lnTo>
                    <a:pt x="1178071" y="77276"/>
                  </a:lnTo>
                  <a:lnTo>
                    <a:pt x="1188013" y="126526"/>
                  </a:lnTo>
                  <a:lnTo>
                    <a:pt x="1188013" y="521481"/>
                  </a:lnTo>
                  <a:lnTo>
                    <a:pt x="1178071" y="570731"/>
                  </a:lnTo>
                  <a:lnTo>
                    <a:pt x="1150956" y="610950"/>
                  </a:lnTo>
                  <a:lnTo>
                    <a:pt x="1110738" y="638065"/>
                  </a:lnTo>
                  <a:lnTo>
                    <a:pt x="1061483" y="648008"/>
                  </a:lnTo>
                  <a:lnTo>
                    <a:pt x="126527" y="648008"/>
                  </a:lnTo>
                  <a:lnTo>
                    <a:pt x="77276" y="638065"/>
                  </a:lnTo>
                  <a:lnTo>
                    <a:pt x="37058" y="610950"/>
                  </a:lnTo>
                  <a:lnTo>
                    <a:pt x="9942" y="570731"/>
                  </a:lnTo>
                  <a:lnTo>
                    <a:pt x="0" y="521481"/>
                  </a:lnTo>
                  <a:close/>
                </a:path>
              </a:pathLst>
            </a:custGeom>
            <a:noFill/>
            <a:ln w="10080">
              <a:solidFill>
                <a:srgbClr val="000000"/>
              </a:solidFill>
              <a:round/>
            </a:ln>
          </p:spPr>
          <p:style>
            <a:lnRef idx="0">
              <a:scrgbClr r="0" g="0" b="0"/>
            </a:lnRef>
            <a:fillRef idx="0">
              <a:scrgbClr r="0" g="0" b="0"/>
            </a:fillRef>
            <a:effectRef idx="0">
              <a:scrgbClr r="0" g="0" b="0"/>
            </a:effectRef>
            <a:fontRef idx="minor"/>
          </p:style>
        </p:sp>
        <p:sp>
          <p:nvSpPr>
            <p:cNvPr id="26" name="CustomShape 20">
              <a:extLst>
                <a:ext uri="{FF2B5EF4-FFF2-40B4-BE49-F238E27FC236}">
                  <a16:creationId xmlns:a16="http://schemas.microsoft.com/office/drawing/2014/main" id="{A807D1D6-A13C-CA61-18C1-B8A1EE97B6F8}"/>
                </a:ext>
              </a:extLst>
            </p:cNvPr>
            <p:cNvSpPr/>
            <p:nvPr/>
          </p:nvSpPr>
          <p:spPr>
            <a:xfrm>
              <a:off x="1628280" y="2774880"/>
              <a:ext cx="295200" cy="360"/>
            </a:xfrm>
            <a:custGeom>
              <a:avLst/>
              <a:gdLst/>
              <a:ahLst/>
              <a:cxnLst/>
              <a:rect l="l" t="t" r="r" b="b"/>
              <a:pathLst>
                <a:path w="295910">
                  <a:moveTo>
                    <a:pt x="0" y="0"/>
                  </a:moveTo>
                  <a:lnTo>
                    <a:pt x="295897" y="0"/>
                  </a:lnTo>
                </a:path>
              </a:pathLst>
            </a:custGeom>
            <a:noFill/>
            <a:ln w="10080">
              <a:solidFill>
                <a:srgbClr val="000000"/>
              </a:solidFill>
              <a:round/>
            </a:ln>
          </p:spPr>
          <p:style>
            <a:lnRef idx="0">
              <a:scrgbClr r="0" g="0" b="0"/>
            </a:lnRef>
            <a:fillRef idx="0">
              <a:scrgbClr r="0" g="0" b="0"/>
            </a:fillRef>
            <a:effectRef idx="0">
              <a:scrgbClr r="0" g="0" b="0"/>
            </a:effectRef>
            <a:fontRef idx="minor"/>
          </p:style>
        </p:sp>
        <p:sp>
          <p:nvSpPr>
            <p:cNvPr id="27" name="CustomShape 21">
              <a:extLst>
                <a:ext uri="{FF2B5EF4-FFF2-40B4-BE49-F238E27FC236}">
                  <a16:creationId xmlns:a16="http://schemas.microsoft.com/office/drawing/2014/main" id="{6AE18DAE-CDD0-1BD3-59BC-2F5827D2344B}"/>
                </a:ext>
              </a:extLst>
            </p:cNvPr>
            <p:cNvSpPr/>
            <p:nvPr/>
          </p:nvSpPr>
          <p:spPr>
            <a:xfrm>
              <a:off x="1595520" y="2748600"/>
              <a:ext cx="51840" cy="51840"/>
            </a:xfrm>
            <a:custGeom>
              <a:avLst/>
              <a:gdLst/>
              <a:ahLst/>
              <a:cxnLst/>
              <a:rect l="l" t="t" r="r" b="b"/>
              <a:pathLst>
                <a:path w="52705" h="52705">
                  <a:moveTo>
                    <a:pt x="52634" y="52633"/>
                  </a:moveTo>
                  <a:lnTo>
                    <a:pt x="32896" y="26316"/>
                  </a:lnTo>
                  <a:lnTo>
                    <a:pt x="52634" y="0"/>
                  </a:lnTo>
                  <a:lnTo>
                    <a:pt x="0" y="26316"/>
                  </a:lnTo>
                  <a:lnTo>
                    <a:pt x="52634" y="52633"/>
                  </a:lnTo>
                  <a:close/>
                </a:path>
              </a:pathLst>
            </a:custGeom>
            <a:solidFill>
              <a:srgbClr val="000000"/>
            </a:solidFill>
            <a:ln>
              <a:noFill/>
            </a:ln>
          </p:spPr>
          <p:style>
            <a:lnRef idx="0">
              <a:scrgbClr r="0" g="0" b="0"/>
            </a:lnRef>
            <a:fillRef idx="0">
              <a:scrgbClr r="0" g="0" b="0"/>
            </a:fillRef>
            <a:effectRef idx="0">
              <a:scrgbClr r="0" g="0" b="0"/>
            </a:effectRef>
            <a:fontRef idx="minor"/>
          </p:style>
        </p:sp>
        <p:sp>
          <p:nvSpPr>
            <p:cNvPr id="28" name="CustomShape 22">
              <a:extLst>
                <a:ext uri="{FF2B5EF4-FFF2-40B4-BE49-F238E27FC236}">
                  <a16:creationId xmlns:a16="http://schemas.microsoft.com/office/drawing/2014/main" id="{CAC8360F-428C-1942-87A6-0EC1EC00AB81}"/>
                </a:ext>
              </a:extLst>
            </p:cNvPr>
            <p:cNvSpPr/>
            <p:nvPr/>
          </p:nvSpPr>
          <p:spPr>
            <a:xfrm>
              <a:off x="961920" y="1889280"/>
              <a:ext cx="360" cy="555480"/>
            </a:xfrm>
            <a:custGeom>
              <a:avLst/>
              <a:gdLst/>
              <a:ahLst/>
              <a:cxnLst/>
              <a:rect l="l" t="t" r="r" b="b"/>
              <a:pathLst>
                <a:path h="556260">
                  <a:moveTo>
                    <a:pt x="0" y="0"/>
                  </a:moveTo>
                  <a:lnTo>
                    <a:pt x="0" y="555984"/>
                  </a:lnTo>
                </a:path>
              </a:pathLst>
            </a:custGeom>
            <a:noFill/>
            <a:ln w="10080">
              <a:solidFill>
                <a:srgbClr val="000000"/>
              </a:solidFill>
              <a:round/>
            </a:ln>
          </p:spPr>
          <p:style>
            <a:lnRef idx="0">
              <a:scrgbClr r="0" g="0" b="0"/>
            </a:lnRef>
            <a:fillRef idx="0">
              <a:scrgbClr r="0" g="0" b="0"/>
            </a:fillRef>
            <a:effectRef idx="0">
              <a:scrgbClr r="0" g="0" b="0"/>
            </a:effectRef>
            <a:fontRef idx="minor"/>
          </p:style>
        </p:sp>
      </p:grpSp>
      <p:grpSp>
        <p:nvGrpSpPr>
          <p:cNvPr id="29" name="Group 23">
            <a:extLst>
              <a:ext uri="{FF2B5EF4-FFF2-40B4-BE49-F238E27FC236}">
                <a16:creationId xmlns:a16="http://schemas.microsoft.com/office/drawing/2014/main" id="{FE0BCAFF-2102-0D6C-2AF6-2DC117167B60}"/>
              </a:ext>
            </a:extLst>
          </p:cNvPr>
          <p:cNvGrpSpPr/>
          <p:nvPr/>
        </p:nvGrpSpPr>
        <p:grpSpPr>
          <a:xfrm>
            <a:off x="935280" y="1061554"/>
            <a:ext cx="51840" cy="530280"/>
            <a:chOff x="935280" y="1149480"/>
            <a:chExt cx="51840" cy="530280"/>
          </a:xfrm>
        </p:grpSpPr>
        <p:sp>
          <p:nvSpPr>
            <p:cNvPr id="30" name="CustomShape 24">
              <a:extLst>
                <a:ext uri="{FF2B5EF4-FFF2-40B4-BE49-F238E27FC236}">
                  <a16:creationId xmlns:a16="http://schemas.microsoft.com/office/drawing/2014/main" id="{48BC50F1-FBE6-F075-A401-B3F861DC87C2}"/>
                </a:ext>
              </a:extLst>
            </p:cNvPr>
            <p:cNvSpPr/>
            <p:nvPr/>
          </p:nvSpPr>
          <p:spPr>
            <a:xfrm>
              <a:off x="961920" y="1182600"/>
              <a:ext cx="360" cy="497160"/>
            </a:xfrm>
            <a:custGeom>
              <a:avLst/>
              <a:gdLst/>
              <a:ahLst/>
              <a:cxnLst/>
              <a:rect l="l" t="t" r="r" b="b"/>
              <a:pathLst>
                <a:path h="497839">
                  <a:moveTo>
                    <a:pt x="0" y="0"/>
                  </a:moveTo>
                  <a:lnTo>
                    <a:pt x="0" y="497790"/>
                  </a:lnTo>
                </a:path>
              </a:pathLst>
            </a:custGeom>
            <a:noFill/>
            <a:ln w="10080">
              <a:solidFill>
                <a:srgbClr val="000000"/>
              </a:solidFill>
              <a:round/>
            </a:ln>
          </p:spPr>
          <p:style>
            <a:lnRef idx="0">
              <a:scrgbClr r="0" g="0" b="0"/>
            </a:lnRef>
            <a:fillRef idx="0">
              <a:scrgbClr r="0" g="0" b="0"/>
            </a:fillRef>
            <a:effectRef idx="0">
              <a:scrgbClr r="0" g="0" b="0"/>
            </a:effectRef>
            <a:fontRef idx="minor"/>
          </p:style>
        </p:sp>
        <p:sp>
          <p:nvSpPr>
            <p:cNvPr id="31" name="CustomShape 25">
              <a:extLst>
                <a:ext uri="{FF2B5EF4-FFF2-40B4-BE49-F238E27FC236}">
                  <a16:creationId xmlns:a16="http://schemas.microsoft.com/office/drawing/2014/main" id="{CB0DC6A9-4788-90BE-74D8-CE64540F75C4}"/>
                </a:ext>
              </a:extLst>
            </p:cNvPr>
            <p:cNvSpPr/>
            <p:nvPr/>
          </p:nvSpPr>
          <p:spPr>
            <a:xfrm>
              <a:off x="935280" y="1149480"/>
              <a:ext cx="51840" cy="51840"/>
            </a:xfrm>
            <a:custGeom>
              <a:avLst/>
              <a:gdLst/>
              <a:ahLst/>
              <a:cxnLst/>
              <a:rect l="l" t="t" r="r" b="b"/>
              <a:pathLst>
                <a:path w="52705" h="52705">
                  <a:moveTo>
                    <a:pt x="0" y="52634"/>
                  </a:moveTo>
                  <a:lnTo>
                    <a:pt x="26316" y="32896"/>
                  </a:lnTo>
                  <a:lnTo>
                    <a:pt x="52633" y="52634"/>
                  </a:lnTo>
                  <a:lnTo>
                    <a:pt x="26316" y="0"/>
                  </a:lnTo>
                  <a:lnTo>
                    <a:pt x="0" y="52634"/>
                  </a:lnTo>
                  <a:close/>
                </a:path>
              </a:pathLst>
            </a:custGeom>
            <a:solidFill>
              <a:srgbClr val="000000"/>
            </a:solidFill>
            <a:ln>
              <a:noFill/>
            </a:ln>
          </p:spPr>
          <p:style>
            <a:lnRef idx="0">
              <a:scrgbClr r="0" g="0" b="0"/>
            </a:lnRef>
            <a:fillRef idx="0">
              <a:scrgbClr r="0" g="0" b="0"/>
            </a:fillRef>
            <a:effectRef idx="0">
              <a:scrgbClr r="0" g="0" b="0"/>
            </a:effectRef>
            <a:fontRef idx="minor"/>
          </p:style>
        </p:sp>
      </p:grpSp>
      <p:sp>
        <p:nvSpPr>
          <p:cNvPr id="32" name="CustomShape 26">
            <a:extLst>
              <a:ext uri="{FF2B5EF4-FFF2-40B4-BE49-F238E27FC236}">
                <a16:creationId xmlns:a16="http://schemas.microsoft.com/office/drawing/2014/main" id="{E0EC68E4-5763-D13C-C66D-9255B67AC64F}"/>
              </a:ext>
            </a:extLst>
          </p:cNvPr>
          <p:cNvSpPr/>
          <p:nvPr/>
        </p:nvSpPr>
        <p:spPr>
          <a:xfrm>
            <a:off x="486540" y="1577074"/>
            <a:ext cx="960900" cy="181637"/>
          </a:xfrm>
          <a:prstGeom prst="rect">
            <a:avLst/>
          </a:prstGeom>
          <a:noFill/>
          <a:ln>
            <a:noFill/>
          </a:ln>
        </p:spPr>
        <p:style>
          <a:lnRef idx="0">
            <a:scrgbClr r="0" g="0" b="0"/>
          </a:lnRef>
          <a:fillRef idx="0">
            <a:scrgbClr r="0" g="0" b="0"/>
          </a:fillRef>
          <a:effectRef idx="0">
            <a:scrgbClr r="0" g="0" b="0"/>
          </a:effectRef>
          <a:fontRef idx="minor"/>
        </p:style>
        <p:txBody>
          <a:bodyPr wrap="square" lIns="0" tIns="12240" rIns="0" bIns="0">
            <a:spAutoFit/>
          </a:bodyPr>
          <a:lstStyle/>
          <a:p>
            <a:pPr marL="12600" algn="ctr">
              <a:lnSpc>
                <a:spcPct val="100000"/>
              </a:lnSpc>
              <a:spcBef>
                <a:spcPts val="96"/>
              </a:spcBef>
            </a:pPr>
            <a:r>
              <a:rPr lang="de-DE" sz="1100" spc="-46" dirty="0">
                <a:solidFill>
                  <a:srgbClr val="000000"/>
                </a:solidFill>
                <a:latin typeface="Latin Modern Math"/>
                <a:ea typeface="DejaVu Sans"/>
              </a:rPr>
              <a:t>i</a:t>
            </a:r>
            <a:r>
              <a:rPr lang="de-DE" sz="1100" b="0" strike="noStrike" spc="-46" dirty="0">
                <a:solidFill>
                  <a:srgbClr val="000000"/>
                </a:solidFill>
                <a:latin typeface="Latin Modern Math"/>
                <a:ea typeface="DejaVu Sans"/>
              </a:rPr>
              <a:t>nterpretieren</a:t>
            </a:r>
          </a:p>
        </p:txBody>
      </p:sp>
      <p:sp>
        <p:nvSpPr>
          <p:cNvPr id="33" name="CustomShape 28">
            <a:extLst>
              <a:ext uri="{FF2B5EF4-FFF2-40B4-BE49-F238E27FC236}">
                <a16:creationId xmlns:a16="http://schemas.microsoft.com/office/drawing/2014/main" id="{DEABB680-2113-DF98-7357-E20CBDA4B480}"/>
              </a:ext>
            </a:extLst>
          </p:cNvPr>
          <p:cNvSpPr/>
          <p:nvPr/>
        </p:nvSpPr>
        <p:spPr>
          <a:xfrm>
            <a:off x="503197" y="2371975"/>
            <a:ext cx="1000800" cy="368640"/>
          </a:xfrm>
          <a:prstGeom prst="rect">
            <a:avLst/>
          </a:prstGeom>
          <a:noFill/>
          <a:ln>
            <a:noFill/>
          </a:ln>
        </p:spPr>
        <p:style>
          <a:lnRef idx="0">
            <a:scrgbClr r="0" g="0" b="0"/>
          </a:lnRef>
          <a:fillRef idx="0">
            <a:scrgbClr r="0" g="0" b="0"/>
          </a:fillRef>
          <a:effectRef idx="0">
            <a:scrgbClr r="0" g="0" b="0"/>
          </a:effectRef>
          <a:fontRef idx="minor"/>
        </p:style>
        <p:txBody>
          <a:bodyPr lIns="0" tIns="38160" rIns="0" bIns="0">
            <a:spAutoFit/>
          </a:bodyPr>
          <a:lstStyle/>
          <a:p>
            <a:pPr marL="276120" indent="-263520">
              <a:lnSpc>
                <a:spcPts val="1301"/>
              </a:lnSpc>
              <a:spcBef>
                <a:spcPts val="300"/>
              </a:spcBef>
              <a:tabLst>
                <a:tab pos="0" algn="l"/>
              </a:tabLst>
            </a:pPr>
            <a:r>
              <a:rPr lang="de-DE" sz="1100" b="1" strike="noStrike" spc="-26" dirty="0">
                <a:solidFill>
                  <a:srgbClr val="000000"/>
                </a:solidFill>
                <a:latin typeface="Latin Modern Math"/>
                <a:ea typeface="DejaVu Sans"/>
              </a:rPr>
              <a:t>Mathematische  </a:t>
            </a:r>
            <a:r>
              <a:rPr lang="de-DE" sz="1100" b="1" strike="noStrike" spc="-80" dirty="0">
                <a:solidFill>
                  <a:srgbClr val="000000"/>
                </a:solidFill>
                <a:latin typeface="Latin Modern Math"/>
                <a:ea typeface="DejaVu Sans"/>
              </a:rPr>
              <a:t>Lösung</a:t>
            </a:r>
            <a:endParaRPr lang="de-DE" sz="1100" b="0" strike="noStrike" spc="-1" dirty="0">
              <a:latin typeface="Arial"/>
            </a:endParaRPr>
          </a:p>
        </p:txBody>
      </p:sp>
      <p:sp>
        <p:nvSpPr>
          <p:cNvPr id="34" name="CustomShape 29">
            <a:extLst>
              <a:ext uri="{FF2B5EF4-FFF2-40B4-BE49-F238E27FC236}">
                <a16:creationId xmlns:a16="http://schemas.microsoft.com/office/drawing/2014/main" id="{830B2DA4-D55A-0F6C-64AC-80E0AFB2078C}"/>
              </a:ext>
            </a:extLst>
          </p:cNvPr>
          <p:cNvSpPr/>
          <p:nvPr/>
        </p:nvSpPr>
        <p:spPr>
          <a:xfrm>
            <a:off x="3172948" y="2377714"/>
            <a:ext cx="1059840" cy="371957"/>
          </a:xfrm>
          <a:prstGeom prst="rect">
            <a:avLst/>
          </a:prstGeom>
          <a:noFill/>
          <a:ln>
            <a:noFill/>
          </a:ln>
        </p:spPr>
        <p:style>
          <a:lnRef idx="0">
            <a:scrgbClr r="0" g="0" b="0"/>
          </a:lnRef>
          <a:fillRef idx="0">
            <a:scrgbClr r="0" g="0" b="0"/>
          </a:fillRef>
          <a:effectRef idx="0">
            <a:scrgbClr r="0" g="0" b="0"/>
          </a:effectRef>
          <a:fontRef idx="minor"/>
        </p:style>
        <p:txBody>
          <a:bodyPr lIns="0" tIns="38160" rIns="0" bIns="0">
            <a:spAutoFit/>
          </a:bodyPr>
          <a:lstStyle/>
          <a:p>
            <a:pPr marL="311040" indent="-298440">
              <a:lnSpc>
                <a:spcPts val="1301"/>
              </a:lnSpc>
              <a:spcBef>
                <a:spcPts val="300"/>
              </a:spcBef>
              <a:tabLst>
                <a:tab pos="0" algn="l"/>
              </a:tabLst>
            </a:pPr>
            <a:r>
              <a:rPr lang="de-DE" sz="1100" b="1" strike="noStrike" spc="-35" dirty="0">
                <a:solidFill>
                  <a:srgbClr val="000000"/>
                </a:solidFill>
                <a:latin typeface="Latin Modern Math"/>
                <a:ea typeface="DejaVu Sans"/>
              </a:rPr>
              <a:t>Mathematisches  </a:t>
            </a:r>
            <a:r>
              <a:rPr lang="de-DE" sz="1100" b="1" strike="noStrike" spc="-12" dirty="0">
                <a:solidFill>
                  <a:srgbClr val="000000"/>
                </a:solidFill>
                <a:latin typeface="Latin Modern Math"/>
                <a:ea typeface="DejaVu Sans"/>
              </a:rPr>
              <a:t>Problem</a:t>
            </a:r>
            <a:endParaRPr lang="de-DE" sz="1100" b="0" strike="noStrike" spc="-1" dirty="0">
              <a:latin typeface="Arial"/>
            </a:endParaRPr>
          </a:p>
        </p:txBody>
      </p:sp>
      <p:sp>
        <p:nvSpPr>
          <p:cNvPr id="35" name="CustomShape 30">
            <a:extLst>
              <a:ext uri="{FF2B5EF4-FFF2-40B4-BE49-F238E27FC236}">
                <a16:creationId xmlns:a16="http://schemas.microsoft.com/office/drawing/2014/main" id="{A5115F9A-6DFC-AF59-401C-C158545C23E0}"/>
              </a:ext>
            </a:extLst>
          </p:cNvPr>
          <p:cNvSpPr/>
          <p:nvPr/>
        </p:nvSpPr>
        <p:spPr>
          <a:xfrm>
            <a:off x="1980464" y="2562034"/>
            <a:ext cx="705494" cy="203084"/>
          </a:xfrm>
          <a:prstGeom prst="rect">
            <a:avLst/>
          </a:prstGeom>
          <a:noFill/>
          <a:ln>
            <a:noFill/>
          </a:ln>
        </p:spPr>
        <p:style>
          <a:lnRef idx="0">
            <a:scrgbClr r="0" g="0" b="0"/>
          </a:lnRef>
          <a:fillRef idx="0">
            <a:scrgbClr r="0" g="0" b="0"/>
          </a:fillRef>
          <a:effectRef idx="0">
            <a:scrgbClr r="0" g="0" b="0"/>
          </a:effectRef>
          <a:fontRef idx="minor"/>
        </p:style>
        <p:txBody>
          <a:bodyPr wrap="square" lIns="0" tIns="33480" rIns="0" bIns="0">
            <a:spAutoFit/>
          </a:bodyPr>
          <a:lstStyle/>
          <a:p>
            <a:pPr marL="12600" algn="ctr">
              <a:lnSpc>
                <a:spcPct val="100000"/>
              </a:lnSpc>
              <a:spcBef>
                <a:spcPts val="264"/>
              </a:spcBef>
            </a:pPr>
            <a:r>
              <a:rPr lang="de-DE" sz="1100" b="0" spc="-41" dirty="0">
                <a:solidFill>
                  <a:srgbClr val="000000"/>
                </a:solidFill>
                <a:latin typeface="Latin Modern Math"/>
                <a:ea typeface="DejaVu Sans"/>
              </a:rPr>
              <a:t>berechnen</a:t>
            </a:r>
            <a:endParaRPr lang="de-DE" sz="1100" b="0" spc="-86" dirty="0">
              <a:solidFill>
                <a:srgbClr val="000000"/>
              </a:solidFill>
              <a:latin typeface="Latin Modern Math"/>
              <a:ea typeface="DejaVu Sans"/>
            </a:endParaRPr>
          </a:p>
        </p:txBody>
      </p:sp>
      <p:sp>
        <p:nvSpPr>
          <p:cNvPr id="36" name="Line 33">
            <a:extLst>
              <a:ext uri="{FF2B5EF4-FFF2-40B4-BE49-F238E27FC236}">
                <a16:creationId xmlns:a16="http://schemas.microsoft.com/office/drawing/2014/main" id="{C37B164F-8130-8C5E-D1C5-4F8623D709FD}"/>
              </a:ext>
            </a:extLst>
          </p:cNvPr>
          <p:cNvSpPr/>
          <p:nvPr/>
        </p:nvSpPr>
        <p:spPr>
          <a:xfrm>
            <a:off x="1555200" y="704074"/>
            <a:ext cx="388800" cy="0"/>
          </a:xfrm>
          <a:prstGeom prst="line">
            <a:avLst/>
          </a:prstGeom>
          <a:ln w="12600">
            <a:solidFill>
              <a:srgbClr val="000000"/>
            </a:solidFill>
            <a:round/>
          </a:ln>
        </p:spPr>
        <p:style>
          <a:lnRef idx="0">
            <a:scrgbClr r="0" g="0" b="0"/>
          </a:lnRef>
          <a:fillRef idx="0">
            <a:scrgbClr r="0" g="0" b="0"/>
          </a:fillRef>
          <a:effectRef idx="0">
            <a:scrgbClr r="0" g="0" b="0"/>
          </a:effectRef>
          <a:fontRef idx="minor"/>
        </p:style>
      </p:sp>
      <p:sp>
        <p:nvSpPr>
          <p:cNvPr id="37" name="CustomShape 12">
            <a:extLst>
              <a:ext uri="{FF2B5EF4-FFF2-40B4-BE49-F238E27FC236}">
                <a16:creationId xmlns:a16="http://schemas.microsoft.com/office/drawing/2014/main" id="{1FE835FA-DA4A-E53B-4655-D5759A50FE44}"/>
              </a:ext>
            </a:extLst>
          </p:cNvPr>
          <p:cNvSpPr/>
          <p:nvPr/>
        </p:nvSpPr>
        <p:spPr>
          <a:xfrm>
            <a:off x="3067920" y="404194"/>
            <a:ext cx="1187280" cy="647640"/>
          </a:xfrm>
          <a:custGeom>
            <a:avLst/>
            <a:gdLst/>
            <a:ahLst/>
            <a:cxnLst/>
            <a:rect l="l" t="t" r="r" b="b"/>
            <a:pathLst>
              <a:path w="1188085" h="648335">
                <a:moveTo>
                  <a:pt x="0" y="521481"/>
                </a:moveTo>
                <a:lnTo>
                  <a:pt x="0" y="126526"/>
                </a:lnTo>
                <a:lnTo>
                  <a:pt x="9942" y="77276"/>
                </a:lnTo>
                <a:lnTo>
                  <a:pt x="37055" y="37058"/>
                </a:lnTo>
                <a:lnTo>
                  <a:pt x="77270" y="9942"/>
                </a:lnTo>
                <a:lnTo>
                  <a:pt x="126517" y="0"/>
                </a:lnTo>
                <a:lnTo>
                  <a:pt x="1061478" y="0"/>
                </a:lnTo>
                <a:lnTo>
                  <a:pt x="1110733" y="9942"/>
                </a:lnTo>
                <a:lnTo>
                  <a:pt x="1150951" y="37058"/>
                </a:lnTo>
                <a:lnTo>
                  <a:pt x="1178066" y="77276"/>
                </a:lnTo>
                <a:lnTo>
                  <a:pt x="1188008" y="126526"/>
                </a:lnTo>
                <a:lnTo>
                  <a:pt x="1188008" y="521481"/>
                </a:lnTo>
                <a:lnTo>
                  <a:pt x="1178066" y="570731"/>
                </a:lnTo>
                <a:lnTo>
                  <a:pt x="1150951" y="610950"/>
                </a:lnTo>
                <a:lnTo>
                  <a:pt x="1110733" y="638065"/>
                </a:lnTo>
                <a:lnTo>
                  <a:pt x="1061478" y="648008"/>
                </a:lnTo>
                <a:lnTo>
                  <a:pt x="126517" y="648008"/>
                </a:lnTo>
                <a:lnTo>
                  <a:pt x="77270" y="638065"/>
                </a:lnTo>
                <a:lnTo>
                  <a:pt x="37055" y="610950"/>
                </a:lnTo>
                <a:lnTo>
                  <a:pt x="9942" y="570731"/>
                </a:lnTo>
                <a:lnTo>
                  <a:pt x="0" y="521481"/>
                </a:lnTo>
                <a:close/>
              </a:path>
            </a:pathLst>
          </a:custGeom>
          <a:noFill/>
          <a:ln w="10080">
            <a:solidFill>
              <a:srgbClr val="000000"/>
            </a:solidFill>
            <a:round/>
          </a:ln>
        </p:spPr>
        <p:style>
          <a:lnRef idx="0">
            <a:scrgbClr r="0" g="0" b="0"/>
          </a:lnRef>
          <a:fillRef idx="0">
            <a:scrgbClr r="0" g="0" b="0"/>
          </a:fillRef>
          <a:effectRef idx="0">
            <a:scrgbClr r="0" g="0" b="0"/>
          </a:effectRef>
          <a:fontRef idx="minor"/>
        </p:style>
      </p:sp>
      <p:sp>
        <p:nvSpPr>
          <p:cNvPr id="38" name="CustomShape 12">
            <a:extLst>
              <a:ext uri="{FF2B5EF4-FFF2-40B4-BE49-F238E27FC236}">
                <a16:creationId xmlns:a16="http://schemas.microsoft.com/office/drawing/2014/main" id="{8842A1D5-BDFD-2BFB-99EA-1042EA0750BB}"/>
              </a:ext>
            </a:extLst>
          </p:cNvPr>
          <p:cNvSpPr/>
          <p:nvPr/>
        </p:nvSpPr>
        <p:spPr>
          <a:xfrm>
            <a:off x="366660" y="404194"/>
            <a:ext cx="1187280" cy="647640"/>
          </a:xfrm>
          <a:custGeom>
            <a:avLst/>
            <a:gdLst/>
            <a:ahLst/>
            <a:cxnLst/>
            <a:rect l="l" t="t" r="r" b="b"/>
            <a:pathLst>
              <a:path w="1188085" h="648335">
                <a:moveTo>
                  <a:pt x="0" y="521481"/>
                </a:moveTo>
                <a:lnTo>
                  <a:pt x="0" y="126526"/>
                </a:lnTo>
                <a:lnTo>
                  <a:pt x="9942" y="77276"/>
                </a:lnTo>
                <a:lnTo>
                  <a:pt x="37055" y="37058"/>
                </a:lnTo>
                <a:lnTo>
                  <a:pt x="77270" y="9942"/>
                </a:lnTo>
                <a:lnTo>
                  <a:pt x="126517" y="0"/>
                </a:lnTo>
                <a:lnTo>
                  <a:pt x="1061478" y="0"/>
                </a:lnTo>
                <a:lnTo>
                  <a:pt x="1110733" y="9942"/>
                </a:lnTo>
                <a:lnTo>
                  <a:pt x="1150951" y="37058"/>
                </a:lnTo>
                <a:lnTo>
                  <a:pt x="1178066" y="77276"/>
                </a:lnTo>
                <a:lnTo>
                  <a:pt x="1188008" y="126526"/>
                </a:lnTo>
                <a:lnTo>
                  <a:pt x="1188008" y="521481"/>
                </a:lnTo>
                <a:lnTo>
                  <a:pt x="1178066" y="570731"/>
                </a:lnTo>
                <a:lnTo>
                  <a:pt x="1150951" y="610950"/>
                </a:lnTo>
                <a:lnTo>
                  <a:pt x="1110733" y="638065"/>
                </a:lnTo>
                <a:lnTo>
                  <a:pt x="1061478" y="648008"/>
                </a:lnTo>
                <a:lnTo>
                  <a:pt x="126517" y="648008"/>
                </a:lnTo>
                <a:lnTo>
                  <a:pt x="77270" y="638065"/>
                </a:lnTo>
                <a:lnTo>
                  <a:pt x="37055" y="610950"/>
                </a:lnTo>
                <a:lnTo>
                  <a:pt x="9942" y="570731"/>
                </a:lnTo>
                <a:lnTo>
                  <a:pt x="0" y="521481"/>
                </a:lnTo>
                <a:close/>
              </a:path>
            </a:pathLst>
          </a:custGeom>
          <a:noFill/>
          <a:ln w="10080">
            <a:solidFill>
              <a:srgbClr val="000000"/>
            </a:solidFill>
            <a:round/>
          </a:ln>
        </p:spPr>
        <p:style>
          <a:lnRef idx="0">
            <a:scrgbClr r="0" g="0" b="0"/>
          </a:lnRef>
          <a:fillRef idx="0">
            <a:scrgbClr r="0" g="0" b="0"/>
          </a:fillRef>
          <a:effectRef idx="0">
            <a:scrgbClr r="0" g="0" b="0"/>
          </a:effectRef>
          <a:fontRef idx="minor"/>
        </p:style>
      </p:sp>
      <p:sp>
        <p:nvSpPr>
          <p:cNvPr id="39" name="CustomShape 6">
            <a:extLst>
              <a:ext uri="{FF2B5EF4-FFF2-40B4-BE49-F238E27FC236}">
                <a16:creationId xmlns:a16="http://schemas.microsoft.com/office/drawing/2014/main" id="{F5D96013-C7B6-0E03-F479-1D51CAE8FBEA}"/>
              </a:ext>
            </a:extLst>
          </p:cNvPr>
          <p:cNvSpPr/>
          <p:nvPr/>
        </p:nvSpPr>
        <p:spPr>
          <a:xfrm>
            <a:off x="486540" y="442023"/>
            <a:ext cx="1000800" cy="179524"/>
          </a:xfrm>
          <a:prstGeom prst="rect">
            <a:avLst/>
          </a:prstGeom>
          <a:noFill/>
          <a:ln>
            <a:noFill/>
          </a:ln>
        </p:spPr>
        <p:style>
          <a:lnRef idx="0">
            <a:scrgbClr r="0" g="0" b="0"/>
          </a:lnRef>
          <a:fillRef idx="0">
            <a:scrgbClr r="0" g="0" b="0"/>
          </a:fillRef>
          <a:effectRef idx="0">
            <a:scrgbClr r="0" g="0" b="0"/>
          </a:effectRef>
          <a:fontRef idx="minor"/>
        </p:style>
        <p:txBody>
          <a:bodyPr wrap="square" lIns="0" tIns="19800" rIns="0" bIns="0">
            <a:spAutoFit/>
          </a:bodyPr>
          <a:lstStyle/>
          <a:p>
            <a:pPr marL="175320" indent="-162360" algn="ctr">
              <a:lnSpc>
                <a:spcPts val="1301"/>
              </a:lnSpc>
              <a:spcBef>
                <a:spcPts val="156"/>
              </a:spcBef>
              <a:tabLst>
                <a:tab pos="0" algn="l"/>
              </a:tabLst>
            </a:pPr>
            <a:r>
              <a:rPr lang="de-DE" sz="1050" b="1" strike="noStrike" spc="26" dirty="0">
                <a:solidFill>
                  <a:srgbClr val="000000"/>
                </a:solidFill>
                <a:latin typeface="Latin Modern Math"/>
                <a:ea typeface="DejaVu Sans"/>
              </a:rPr>
              <a:t>Reales</a:t>
            </a:r>
            <a:r>
              <a:rPr lang="de-DE" sz="1050" b="1" spc="-80" dirty="0">
                <a:solidFill>
                  <a:srgbClr val="000000"/>
                </a:solidFill>
                <a:latin typeface="Latin Modern Math"/>
                <a:ea typeface="DejaVu Sans"/>
              </a:rPr>
              <a:t> </a:t>
            </a:r>
            <a:r>
              <a:rPr lang="de-DE" sz="1050" b="1" strike="noStrike" spc="-41" dirty="0">
                <a:solidFill>
                  <a:srgbClr val="000000"/>
                </a:solidFill>
                <a:latin typeface="Latin Modern Math"/>
                <a:ea typeface="DejaVu Sans"/>
              </a:rPr>
              <a:t>Problem</a:t>
            </a:r>
            <a:endParaRPr lang="de-DE" sz="1050" b="0" strike="noStrike" spc="-1" dirty="0">
              <a:latin typeface="Arial"/>
            </a:endParaRPr>
          </a:p>
        </p:txBody>
      </p:sp>
      <p:sp>
        <p:nvSpPr>
          <p:cNvPr id="41" name="Textfeld 40">
            <a:extLst>
              <a:ext uri="{FF2B5EF4-FFF2-40B4-BE49-F238E27FC236}">
                <a16:creationId xmlns:a16="http://schemas.microsoft.com/office/drawing/2014/main" id="{740B830C-CED5-4800-8522-95B82D37FC1A}"/>
              </a:ext>
            </a:extLst>
          </p:cNvPr>
          <p:cNvSpPr txBox="1"/>
          <p:nvPr/>
        </p:nvSpPr>
        <p:spPr>
          <a:xfrm>
            <a:off x="2975400" y="2676223"/>
            <a:ext cx="1370160" cy="338554"/>
          </a:xfrm>
          <a:prstGeom prst="rect">
            <a:avLst/>
          </a:prstGeom>
          <a:noFill/>
        </p:spPr>
        <p:txBody>
          <a:bodyPr wrap="square" rtlCol="0">
            <a:spAutoFit/>
          </a:bodyPr>
          <a:lstStyle/>
          <a:p>
            <a:pPr algn="ctr"/>
            <a:r>
              <a:rPr lang="de-DE" sz="800" dirty="0">
                <a:solidFill>
                  <a:srgbClr val="319878"/>
                </a:solidFill>
              </a:rPr>
              <a:t>Ermitteln der Übergangs-wahrscheinlichkeiten</a:t>
            </a:r>
          </a:p>
        </p:txBody>
      </p:sp>
      <p:sp>
        <p:nvSpPr>
          <p:cNvPr id="5" name="Rectangle 19">
            <a:extLst>
              <a:ext uri="{FF2B5EF4-FFF2-40B4-BE49-F238E27FC236}">
                <a16:creationId xmlns:a16="http://schemas.microsoft.com/office/drawing/2014/main" id="{B69D8A3A-520A-4CAA-84CC-4411A6D9E8B7}"/>
              </a:ext>
            </a:extLst>
          </p:cNvPr>
          <p:cNvSpPr>
            <a:spLocks noChangeArrowheads="1"/>
          </p:cNvSpPr>
          <p:nvPr/>
        </p:nvSpPr>
        <p:spPr bwMode="auto">
          <a:xfrm>
            <a:off x="152400" y="152400"/>
            <a:ext cx="46101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de-DE"/>
          </a:p>
        </p:txBody>
      </p:sp>
      <p:pic>
        <p:nvPicPr>
          <p:cNvPr id="6" name="Grafik 5">
            <a:extLst>
              <a:ext uri="{FF2B5EF4-FFF2-40B4-BE49-F238E27FC236}">
                <a16:creationId xmlns:a16="http://schemas.microsoft.com/office/drawing/2014/main" id="{9185970C-2CEA-41FC-A398-68E235953512}"/>
              </a:ext>
            </a:extLst>
          </p:cNvPr>
          <p:cNvPicPr>
            <a:picLocks noChangeAspect="1"/>
          </p:cNvPicPr>
          <p:nvPr/>
        </p:nvPicPr>
        <p:blipFill>
          <a:blip r:embed="rId3"/>
          <a:stretch>
            <a:fillRect/>
          </a:stretch>
        </p:blipFill>
        <p:spPr>
          <a:xfrm>
            <a:off x="1437448" y="1040938"/>
            <a:ext cx="1658520" cy="1353646"/>
          </a:xfrm>
          <a:prstGeom prst="rect">
            <a:avLst/>
          </a:prstGeom>
        </p:spPr>
      </p:pic>
      <p:sp>
        <p:nvSpPr>
          <p:cNvPr id="42" name="Textfeld 41">
            <a:extLst>
              <a:ext uri="{FF2B5EF4-FFF2-40B4-BE49-F238E27FC236}">
                <a16:creationId xmlns:a16="http://schemas.microsoft.com/office/drawing/2014/main" id="{DC908F62-201F-4C4F-A395-3C9693C9FE12}"/>
              </a:ext>
            </a:extLst>
          </p:cNvPr>
          <p:cNvSpPr txBox="1"/>
          <p:nvPr/>
        </p:nvSpPr>
        <p:spPr>
          <a:xfrm>
            <a:off x="283341" y="593088"/>
            <a:ext cx="1344939" cy="338554"/>
          </a:xfrm>
          <a:prstGeom prst="rect">
            <a:avLst/>
          </a:prstGeom>
          <a:noFill/>
        </p:spPr>
        <p:txBody>
          <a:bodyPr wrap="square" rtlCol="0">
            <a:spAutoFit/>
          </a:bodyPr>
          <a:lstStyle/>
          <a:p>
            <a:pPr algn="ctr"/>
            <a:r>
              <a:rPr lang="de-DE" sz="800" dirty="0">
                <a:solidFill>
                  <a:srgbClr val="319878"/>
                </a:solidFill>
              </a:rPr>
              <a:t>Wortvorschläge für mehrere Millionen Wörter</a:t>
            </a:r>
          </a:p>
        </p:txBody>
      </p:sp>
      <p:sp>
        <p:nvSpPr>
          <p:cNvPr id="43" name="Textfeld 42">
            <a:extLst>
              <a:ext uri="{FF2B5EF4-FFF2-40B4-BE49-F238E27FC236}">
                <a16:creationId xmlns:a16="http://schemas.microsoft.com/office/drawing/2014/main" id="{D0DC62F1-3B7D-4CA8-99B0-C3F886C3B92C}"/>
              </a:ext>
            </a:extLst>
          </p:cNvPr>
          <p:cNvSpPr txBox="1"/>
          <p:nvPr/>
        </p:nvSpPr>
        <p:spPr>
          <a:xfrm>
            <a:off x="2994480" y="706401"/>
            <a:ext cx="1351080" cy="338554"/>
          </a:xfrm>
          <a:prstGeom prst="rect">
            <a:avLst/>
          </a:prstGeom>
          <a:noFill/>
        </p:spPr>
        <p:txBody>
          <a:bodyPr wrap="square" rtlCol="0">
            <a:spAutoFit/>
          </a:bodyPr>
          <a:lstStyle/>
          <a:p>
            <a:pPr algn="ctr"/>
            <a:r>
              <a:rPr lang="de-DE" sz="800" dirty="0">
                <a:solidFill>
                  <a:srgbClr val="319878"/>
                </a:solidFill>
              </a:rPr>
              <a:t>Wortvorschläge für kleinen Beispieldatensatz</a:t>
            </a:r>
          </a:p>
        </p:txBody>
      </p:sp>
    </p:spTree>
    <p:extLst>
      <p:ext uri="{BB962C8B-B14F-4D97-AF65-F5344CB8AC3E}">
        <p14:creationId xmlns:p14="http://schemas.microsoft.com/office/powerpoint/2010/main" val="41279446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fik 3">
            <a:extLst>
              <a:ext uri="{FF2B5EF4-FFF2-40B4-BE49-F238E27FC236}">
                <a16:creationId xmlns:a16="http://schemas.microsoft.com/office/drawing/2014/main" id="{607D866A-1CFA-45E9-8A2B-855DF1EF560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40418" y="1179648"/>
            <a:ext cx="2013029" cy="1040465"/>
          </a:xfrm>
          <a:prstGeom prst="rect">
            <a:avLst/>
          </a:prstGeom>
        </p:spPr>
      </p:pic>
      <p:sp>
        <p:nvSpPr>
          <p:cNvPr id="117" name="CustomShape 1"/>
          <p:cNvSpPr/>
          <p:nvPr/>
        </p:nvSpPr>
        <p:spPr>
          <a:xfrm>
            <a:off x="95400" y="79920"/>
            <a:ext cx="4044240" cy="227803"/>
          </a:xfrm>
          <a:prstGeom prst="rect">
            <a:avLst/>
          </a:prstGeom>
          <a:noFill/>
          <a:ln>
            <a:noFill/>
          </a:ln>
        </p:spPr>
        <p:style>
          <a:lnRef idx="0">
            <a:scrgbClr r="0" g="0" b="0"/>
          </a:lnRef>
          <a:fillRef idx="0">
            <a:scrgbClr r="0" g="0" b="0"/>
          </a:fillRef>
          <a:effectRef idx="0">
            <a:scrgbClr r="0" g="0" b="0"/>
          </a:effectRef>
          <a:fontRef idx="minor"/>
        </p:style>
        <p:txBody>
          <a:bodyPr lIns="0" tIns="12240" rIns="0" bIns="0">
            <a:spAutoFit/>
          </a:bodyPr>
          <a:lstStyle/>
          <a:p>
            <a:pPr marL="12600">
              <a:lnSpc>
                <a:spcPct val="100000"/>
              </a:lnSpc>
              <a:spcBef>
                <a:spcPts val="96"/>
              </a:spcBef>
            </a:pPr>
            <a:r>
              <a:rPr lang="de-DE" sz="1400" b="0" strike="noStrike" spc="-35" dirty="0">
                <a:solidFill>
                  <a:srgbClr val="00539F"/>
                </a:solidFill>
                <a:latin typeface="Latin Modern Math"/>
                <a:ea typeface="DejaVu Sans"/>
              </a:rPr>
              <a:t>Modellierungskreislauf</a:t>
            </a:r>
            <a:endParaRPr lang="de-DE" sz="1400" b="0" strike="noStrike" spc="-1" dirty="0">
              <a:latin typeface="Arial"/>
            </a:endParaRPr>
          </a:p>
        </p:txBody>
      </p:sp>
      <p:sp>
        <p:nvSpPr>
          <p:cNvPr id="9" name="CustomShape 6">
            <a:extLst>
              <a:ext uri="{FF2B5EF4-FFF2-40B4-BE49-F238E27FC236}">
                <a16:creationId xmlns:a16="http://schemas.microsoft.com/office/drawing/2014/main" id="{5B18DC7F-F99E-1511-2D24-7697587E3A34}"/>
              </a:ext>
            </a:extLst>
          </p:cNvPr>
          <p:cNvSpPr/>
          <p:nvPr/>
        </p:nvSpPr>
        <p:spPr>
          <a:xfrm>
            <a:off x="432000" y="504000"/>
            <a:ext cx="3887280" cy="13694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oAutofit/>
          </a:bodyPr>
          <a:lstStyle/>
          <a:p>
            <a:pPr marL="279360" indent="-1089000">
              <a:lnSpc>
                <a:spcPct val="100000"/>
              </a:lnSpc>
              <a:spcBef>
                <a:spcPts val="6"/>
              </a:spcBef>
              <a:tabLst>
                <a:tab pos="0" algn="l"/>
              </a:tabLst>
            </a:pPr>
            <a:endParaRPr lang="de-DE" sz="1050" spc="-1" dirty="0"/>
          </a:p>
        </p:txBody>
      </p:sp>
      <p:sp>
        <p:nvSpPr>
          <p:cNvPr id="12" name="CustomShape 6">
            <a:extLst>
              <a:ext uri="{FF2B5EF4-FFF2-40B4-BE49-F238E27FC236}">
                <a16:creationId xmlns:a16="http://schemas.microsoft.com/office/drawing/2014/main" id="{840CE94A-1162-1D2B-B8E8-1B4F6825320B}"/>
              </a:ext>
            </a:extLst>
          </p:cNvPr>
          <p:cNvSpPr/>
          <p:nvPr/>
        </p:nvSpPr>
        <p:spPr>
          <a:xfrm>
            <a:off x="3266475" y="416348"/>
            <a:ext cx="882720" cy="350280"/>
          </a:xfrm>
          <a:prstGeom prst="rect">
            <a:avLst/>
          </a:prstGeom>
          <a:noFill/>
          <a:ln>
            <a:noFill/>
          </a:ln>
        </p:spPr>
        <p:style>
          <a:lnRef idx="0">
            <a:scrgbClr r="0" g="0" b="0"/>
          </a:lnRef>
          <a:fillRef idx="0">
            <a:scrgbClr r="0" g="0" b="0"/>
          </a:fillRef>
          <a:effectRef idx="0">
            <a:scrgbClr r="0" g="0" b="0"/>
          </a:effectRef>
          <a:fontRef idx="minor"/>
        </p:style>
        <p:txBody>
          <a:bodyPr wrap="square" lIns="0" tIns="19800" rIns="0" bIns="0">
            <a:spAutoFit/>
          </a:bodyPr>
          <a:lstStyle/>
          <a:p>
            <a:pPr marL="175320" indent="-162360">
              <a:lnSpc>
                <a:spcPts val="1301"/>
              </a:lnSpc>
              <a:spcBef>
                <a:spcPts val="156"/>
              </a:spcBef>
              <a:tabLst>
                <a:tab pos="0" algn="l"/>
              </a:tabLst>
            </a:pPr>
            <a:r>
              <a:rPr lang="de-DE" sz="1100" b="1" strike="noStrike" spc="26" dirty="0">
                <a:solidFill>
                  <a:srgbClr val="000000"/>
                </a:solidFill>
                <a:latin typeface="Latin Modern Math"/>
                <a:ea typeface="DejaVu Sans"/>
              </a:rPr>
              <a:t>V</a:t>
            </a:r>
            <a:r>
              <a:rPr lang="de-DE" sz="1100" b="1" strike="noStrike" spc="-41" dirty="0">
                <a:solidFill>
                  <a:srgbClr val="000000"/>
                </a:solidFill>
                <a:latin typeface="Latin Modern Math"/>
                <a:ea typeface="DejaVu Sans"/>
              </a:rPr>
              <a:t>erei</a:t>
            </a:r>
            <a:r>
              <a:rPr lang="de-DE" sz="1100" b="1" strike="noStrike" spc="-32" dirty="0">
                <a:solidFill>
                  <a:srgbClr val="000000"/>
                </a:solidFill>
                <a:latin typeface="Latin Modern Math"/>
                <a:ea typeface="DejaVu Sans"/>
              </a:rPr>
              <a:t>nfach</a:t>
            </a:r>
            <a:r>
              <a:rPr lang="de-DE" sz="1100" b="1" strike="noStrike" spc="-26" dirty="0">
                <a:solidFill>
                  <a:srgbClr val="000000"/>
                </a:solidFill>
                <a:latin typeface="Latin Modern Math"/>
                <a:ea typeface="DejaVu Sans"/>
              </a:rPr>
              <a:t>t</a:t>
            </a:r>
            <a:r>
              <a:rPr lang="de-DE" sz="1100" b="1" strike="noStrike" spc="-80" dirty="0">
                <a:solidFill>
                  <a:srgbClr val="000000"/>
                </a:solidFill>
                <a:latin typeface="Latin Modern Math"/>
                <a:ea typeface="DejaVu Sans"/>
              </a:rPr>
              <a:t>es  </a:t>
            </a:r>
            <a:r>
              <a:rPr lang="de-DE" sz="1100" b="1" strike="noStrike" spc="-41" dirty="0">
                <a:solidFill>
                  <a:srgbClr val="000000"/>
                </a:solidFill>
                <a:latin typeface="Latin Modern Math"/>
                <a:ea typeface="DejaVu Sans"/>
              </a:rPr>
              <a:t>Problem</a:t>
            </a:r>
            <a:endParaRPr lang="de-DE" sz="1100" b="0" strike="noStrike" spc="-1" dirty="0">
              <a:latin typeface="Arial"/>
            </a:endParaRPr>
          </a:p>
        </p:txBody>
      </p:sp>
      <p:grpSp>
        <p:nvGrpSpPr>
          <p:cNvPr id="13" name="Group 7">
            <a:extLst>
              <a:ext uri="{FF2B5EF4-FFF2-40B4-BE49-F238E27FC236}">
                <a16:creationId xmlns:a16="http://schemas.microsoft.com/office/drawing/2014/main" id="{B8917706-A288-279C-42FF-8536A4388DB2}"/>
              </a:ext>
            </a:extLst>
          </p:cNvPr>
          <p:cNvGrpSpPr/>
          <p:nvPr/>
        </p:nvGrpSpPr>
        <p:grpSpPr>
          <a:xfrm>
            <a:off x="2699280" y="680674"/>
            <a:ext cx="327960" cy="51840"/>
            <a:chOff x="2699280" y="768600"/>
            <a:chExt cx="327960" cy="51840"/>
          </a:xfrm>
        </p:grpSpPr>
        <p:sp>
          <p:nvSpPr>
            <p:cNvPr id="14" name="CustomShape 8">
              <a:extLst>
                <a:ext uri="{FF2B5EF4-FFF2-40B4-BE49-F238E27FC236}">
                  <a16:creationId xmlns:a16="http://schemas.microsoft.com/office/drawing/2014/main" id="{38DEB81C-CABA-D797-C4E1-178AFF3BC6AE}"/>
                </a:ext>
              </a:extLst>
            </p:cNvPr>
            <p:cNvSpPr/>
            <p:nvPr/>
          </p:nvSpPr>
          <p:spPr>
            <a:xfrm>
              <a:off x="2699280" y="794880"/>
              <a:ext cx="295200" cy="360"/>
            </a:xfrm>
            <a:custGeom>
              <a:avLst/>
              <a:gdLst/>
              <a:ahLst/>
              <a:cxnLst/>
              <a:rect l="l" t="t" r="r" b="b"/>
              <a:pathLst>
                <a:path w="295910">
                  <a:moveTo>
                    <a:pt x="0" y="0"/>
                  </a:moveTo>
                  <a:lnTo>
                    <a:pt x="295911" y="0"/>
                  </a:lnTo>
                </a:path>
              </a:pathLst>
            </a:custGeom>
            <a:noFill/>
            <a:ln w="10080">
              <a:solidFill>
                <a:srgbClr val="000000"/>
              </a:solidFill>
              <a:round/>
            </a:ln>
          </p:spPr>
          <p:style>
            <a:lnRef idx="0">
              <a:scrgbClr r="0" g="0" b="0"/>
            </a:lnRef>
            <a:fillRef idx="0">
              <a:scrgbClr r="0" g="0" b="0"/>
            </a:fillRef>
            <a:effectRef idx="0">
              <a:scrgbClr r="0" g="0" b="0"/>
            </a:effectRef>
            <a:fontRef idx="minor"/>
          </p:style>
        </p:sp>
        <p:sp>
          <p:nvSpPr>
            <p:cNvPr id="15" name="CustomShape 9">
              <a:extLst>
                <a:ext uri="{FF2B5EF4-FFF2-40B4-BE49-F238E27FC236}">
                  <a16:creationId xmlns:a16="http://schemas.microsoft.com/office/drawing/2014/main" id="{75EA9AD6-CA72-A42F-839E-E9952AA08B48}"/>
                </a:ext>
              </a:extLst>
            </p:cNvPr>
            <p:cNvSpPr/>
            <p:nvPr/>
          </p:nvSpPr>
          <p:spPr>
            <a:xfrm>
              <a:off x="2975400" y="768600"/>
              <a:ext cx="51840" cy="51840"/>
            </a:xfrm>
            <a:custGeom>
              <a:avLst/>
              <a:gdLst/>
              <a:ahLst/>
              <a:cxnLst/>
              <a:rect l="l" t="t" r="r" b="b"/>
              <a:pathLst>
                <a:path w="52705" h="52705">
                  <a:moveTo>
                    <a:pt x="0" y="0"/>
                  </a:moveTo>
                  <a:lnTo>
                    <a:pt x="19737" y="26316"/>
                  </a:lnTo>
                  <a:lnTo>
                    <a:pt x="0" y="52633"/>
                  </a:lnTo>
                  <a:lnTo>
                    <a:pt x="52634" y="26316"/>
                  </a:lnTo>
                  <a:lnTo>
                    <a:pt x="0" y="0"/>
                  </a:lnTo>
                  <a:close/>
                </a:path>
              </a:pathLst>
            </a:custGeom>
            <a:solidFill>
              <a:srgbClr val="000000"/>
            </a:solidFill>
            <a:ln>
              <a:noFill/>
            </a:ln>
          </p:spPr>
          <p:style>
            <a:lnRef idx="0">
              <a:scrgbClr r="0" g="0" b="0"/>
            </a:lnRef>
            <a:fillRef idx="0">
              <a:scrgbClr r="0" g="0" b="0"/>
            </a:fillRef>
            <a:effectRef idx="0">
              <a:scrgbClr r="0" g="0" b="0"/>
            </a:effectRef>
            <a:fontRef idx="minor"/>
          </p:style>
        </p:sp>
      </p:grpSp>
      <p:sp>
        <p:nvSpPr>
          <p:cNvPr id="16" name="CustomShape 10">
            <a:extLst>
              <a:ext uri="{FF2B5EF4-FFF2-40B4-BE49-F238E27FC236}">
                <a16:creationId xmlns:a16="http://schemas.microsoft.com/office/drawing/2014/main" id="{30D9E0AB-F190-5412-C9A8-53C45DE422BB}"/>
              </a:ext>
            </a:extLst>
          </p:cNvPr>
          <p:cNvSpPr/>
          <p:nvPr/>
        </p:nvSpPr>
        <p:spPr>
          <a:xfrm>
            <a:off x="1594326" y="589665"/>
            <a:ext cx="1194840" cy="181637"/>
          </a:xfrm>
          <a:prstGeom prst="rect">
            <a:avLst/>
          </a:prstGeom>
          <a:noFill/>
          <a:ln>
            <a:noFill/>
          </a:ln>
        </p:spPr>
        <p:style>
          <a:lnRef idx="0">
            <a:scrgbClr r="0" g="0" b="0"/>
          </a:lnRef>
          <a:fillRef idx="0">
            <a:scrgbClr r="0" g="0" b="0"/>
          </a:fillRef>
          <a:effectRef idx="0">
            <a:scrgbClr r="0" g="0" b="0"/>
          </a:effectRef>
          <a:fontRef idx="minor"/>
        </p:style>
        <p:txBody>
          <a:bodyPr lIns="0" tIns="12240" rIns="0" bIns="0">
            <a:spAutoFit/>
          </a:bodyPr>
          <a:lstStyle/>
          <a:p>
            <a:pPr marL="38160">
              <a:lnSpc>
                <a:spcPct val="100000"/>
              </a:lnSpc>
              <a:spcBef>
                <a:spcPts val="96"/>
              </a:spcBef>
              <a:tabLst>
                <a:tab pos="423720" algn="l"/>
              </a:tabLst>
            </a:pPr>
            <a:r>
              <a:rPr lang="de-DE" sz="1650" spc="-7" baseline="32000" dirty="0">
                <a:solidFill>
                  <a:srgbClr val="000000"/>
                </a:solidFill>
                <a:uFill>
                  <a:solidFill>
                    <a:srgbClr val="000000"/>
                  </a:solidFill>
                </a:uFill>
                <a:latin typeface="Times New Roman"/>
                <a:ea typeface="DejaVu Sans"/>
              </a:rPr>
              <a:t>	</a:t>
            </a:r>
            <a:r>
              <a:rPr lang="de-DE" sz="1650" b="0" strike="noStrike" spc="-256" baseline="32000" dirty="0">
                <a:solidFill>
                  <a:srgbClr val="000000"/>
                </a:solidFill>
                <a:latin typeface="Times New Roman"/>
                <a:ea typeface="DejaVu Sans"/>
              </a:rPr>
              <a:t> </a:t>
            </a:r>
            <a:r>
              <a:rPr lang="de-DE" sz="1100" b="0" strike="noStrike" spc="-75" dirty="0">
                <a:solidFill>
                  <a:srgbClr val="000000"/>
                </a:solidFill>
                <a:latin typeface="Latin Modern Math"/>
                <a:ea typeface="DejaVu Sans"/>
              </a:rPr>
              <a:t>vereinfachen</a:t>
            </a:r>
            <a:endParaRPr lang="de-DE" sz="1100" b="0" strike="noStrike" spc="-1" dirty="0">
              <a:latin typeface="Arial"/>
            </a:endParaRPr>
          </a:p>
        </p:txBody>
      </p:sp>
      <p:grpSp>
        <p:nvGrpSpPr>
          <p:cNvPr id="17" name="Group 11">
            <a:extLst>
              <a:ext uri="{FF2B5EF4-FFF2-40B4-BE49-F238E27FC236}">
                <a16:creationId xmlns:a16="http://schemas.microsoft.com/office/drawing/2014/main" id="{8F732FA6-1613-F0D2-E4FA-C28E55294B35}"/>
              </a:ext>
            </a:extLst>
          </p:cNvPr>
          <p:cNvGrpSpPr/>
          <p:nvPr/>
        </p:nvGrpSpPr>
        <p:grpSpPr>
          <a:xfrm>
            <a:off x="2699280" y="1872994"/>
            <a:ext cx="1555920" cy="1137600"/>
            <a:chOff x="2699280" y="1960920"/>
            <a:chExt cx="1555920" cy="1137600"/>
          </a:xfrm>
        </p:grpSpPr>
        <p:sp>
          <p:nvSpPr>
            <p:cNvPr id="18" name="CustomShape 12">
              <a:extLst>
                <a:ext uri="{FF2B5EF4-FFF2-40B4-BE49-F238E27FC236}">
                  <a16:creationId xmlns:a16="http://schemas.microsoft.com/office/drawing/2014/main" id="{E3ED11E9-ABCE-7129-89FB-71C5476D3BD0}"/>
                </a:ext>
              </a:extLst>
            </p:cNvPr>
            <p:cNvSpPr/>
            <p:nvPr/>
          </p:nvSpPr>
          <p:spPr>
            <a:xfrm>
              <a:off x="3067920" y="2450880"/>
              <a:ext cx="1187280" cy="647640"/>
            </a:xfrm>
            <a:custGeom>
              <a:avLst/>
              <a:gdLst/>
              <a:ahLst/>
              <a:cxnLst/>
              <a:rect l="l" t="t" r="r" b="b"/>
              <a:pathLst>
                <a:path w="1188085" h="648335">
                  <a:moveTo>
                    <a:pt x="0" y="521481"/>
                  </a:moveTo>
                  <a:lnTo>
                    <a:pt x="0" y="126526"/>
                  </a:lnTo>
                  <a:lnTo>
                    <a:pt x="9942" y="77276"/>
                  </a:lnTo>
                  <a:lnTo>
                    <a:pt x="37055" y="37058"/>
                  </a:lnTo>
                  <a:lnTo>
                    <a:pt x="77270" y="9942"/>
                  </a:lnTo>
                  <a:lnTo>
                    <a:pt x="126517" y="0"/>
                  </a:lnTo>
                  <a:lnTo>
                    <a:pt x="1061478" y="0"/>
                  </a:lnTo>
                  <a:lnTo>
                    <a:pt x="1110733" y="9942"/>
                  </a:lnTo>
                  <a:lnTo>
                    <a:pt x="1150951" y="37058"/>
                  </a:lnTo>
                  <a:lnTo>
                    <a:pt x="1178066" y="77276"/>
                  </a:lnTo>
                  <a:lnTo>
                    <a:pt x="1188008" y="126526"/>
                  </a:lnTo>
                  <a:lnTo>
                    <a:pt x="1188008" y="521481"/>
                  </a:lnTo>
                  <a:lnTo>
                    <a:pt x="1178066" y="570731"/>
                  </a:lnTo>
                  <a:lnTo>
                    <a:pt x="1150951" y="610950"/>
                  </a:lnTo>
                  <a:lnTo>
                    <a:pt x="1110733" y="638065"/>
                  </a:lnTo>
                  <a:lnTo>
                    <a:pt x="1061478" y="648008"/>
                  </a:lnTo>
                  <a:lnTo>
                    <a:pt x="126517" y="648008"/>
                  </a:lnTo>
                  <a:lnTo>
                    <a:pt x="77270" y="638065"/>
                  </a:lnTo>
                  <a:lnTo>
                    <a:pt x="37055" y="610950"/>
                  </a:lnTo>
                  <a:lnTo>
                    <a:pt x="9942" y="570731"/>
                  </a:lnTo>
                  <a:lnTo>
                    <a:pt x="0" y="521481"/>
                  </a:lnTo>
                  <a:close/>
                </a:path>
              </a:pathLst>
            </a:custGeom>
            <a:noFill/>
            <a:ln w="10080">
              <a:solidFill>
                <a:srgbClr val="000000"/>
              </a:solidFill>
              <a:round/>
            </a:ln>
          </p:spPr>
          <p:style>
            <a:lnRef idx="0">
              <a:scrgbClr r="0" g="0" b="0"/>
            </a:lnRef>
            <a:fillRef idx="0">
              <a:scrgbClr r="0" g="0" b="0"/>
            </a:fillRef>
            <a:effectRef idx="0">
              <a:scrgbClr r="0" g="0" b="0"/>
            </a:effectRef>
            <a:fontRef idx="minor"/>
          </p:style>
        </p:sp>
        <p:sp>
          <p:nvSpPr>
            <p:cNvPr id="19" name="CustomShape 13">
              <a:extLst>
                <a:ext uri="{FF2B5EF4-FFF2-40B4-BE49-F238E27FC236}">
                  <a16:creationId xmlns:a16="http://schemas.microsoft.com/office/drawing/2014/main" id="{35D1031B-B5B6-E53C-1F9C-2F2D7346310D}"/>
                </a:ext>
              </a:extLst>
            </p:cNvPr>
            <p:cNvSpPr/>
            <p:nvPr/>
          </p:nvSpPr>
          <p:spPr>
            <a:xfrm>
              <a:off x="3661920" y="1960920"/>
              <a:ext cx="360" cy="425880"/>
            </a:xfrm>
            <a:custGeom>
              <a:avLst/>
              <a:gdLst/>
              <a:ahLst/>
              <a:cxnLst/>
              <a:rect l="l" t="t" r="r" b="b"/>
              <a:pathLst>
                <a:path h="426719">
                  <a:moveTo>
                    <a:pt x="0" y="0"/>
                  </a:moveTo>
                  <a:lnTo>
                    <a:pt x="0" y="426331"/>
                  </a:lnTo>
                </a:path>
              </a:pathLst>
            </a:custGeom>
            <a:noFill/>
            <a:ln w="10080">
              <a:solidFill>
                <a:srgbClr val="000000"/>
              </a:solidFill>
              <a:round/>
            </a:ln>
          </p:spPr>
          <p:style>
            <a:lnRef idx="0">
              <a:scrgbClr r="0" g="0" b="0"/>
            </a:lnRef>
            <a:fillRef idx="0">
              <a:scrgbClr r="0" g="0" b="0"/>
            </a:fillRef>
            <a:effectRef idx="0">
              <a:scrgbClr r="0" g="0" b="0"/>
            </a:effectRef>
            <a:fontRef idx="minor"/>
          </p:style>
        </p:sp>
        <p:sp>
          <p:nvSpPr>
            <p:cNvPr id="20" name="CustomShape 14">
              <a:extLst>
                <a:ext uri="{FF2B5EF4-FFF2-40B4-BE49-F238E27FC236}">
                  <a16:creationId xmlns:a16="http://schemas.microsoft.com/office/drawing/2014/main" id="{431DBC9A-1001-3ECD-B39C-A6C61380F5DD}"/>
                </a:ext>
              </a:extLst>
            </p:cNvPr>
            <p:cNvSpPr/>
            <p:nvPr/>
          </p:nvSpPr>
          <p:spPr>
            <a:xfrm>
              <a:off x="3635640" y="2367360"/>
              <a:ext cx="51840" cy="51840"/>
            </a:xfrm>
            <a:custGeom>
              <a:avLst/>
              <a:gdLst/>
              <a:ahLst/>
              <a:cxnLst/>
              <a:rect l="l" t="t" r="r" b="b"/>
              <a:pathLst>
                <a:path w="52704" h="52705">
                  <a:moveTo>
                    <a:pt x="52633" y="0"/>
                  </a:moveTo>
                  <a:lnTo>
                    <a:pt x="26316" y="19737"/>
                  </a:lnTo>
                  <a:lnTo>
                    <a:pt x="0" y="0"/>
                  </a:lnTo>
                  <a:lnTo>
                    <a:pt x="26316" y="52634"/>
                  </a:lnTo>
                  <a:lnTo>
                    <a:pt x="52633" y="0"/>
                  </a:lnTo>
                  <a:close/>
                </a:path>
              </a:pathLst>
            </a:custGeom>
            <a:solidFill>
              <a:srgbClr val="000000"/>
            </a:solidFill>
            <a:ln>
              <a:noFill/>
            </a:ln>
          </p:spPr>
          <p:style>
            <a:lnRef idx="0">
              <a:scrgbClr r="0" g="0" b="0"/>
            </a:lnRef>
            <a:fillRef idx="0">
              <a:scrgbClr r="0" g="0" b="0"/>
            </a:fillRef>
            <a:effectRef idx="0">
              <a:scrgbClr r="0" g="0" b="0"/>
            </a:effectRef>
            <a:fontRef idx="minor"/>
          </p:style>
        </p:sp>
        <p:sp>
          <p:nvSpPr>
            <p:cNvPr id="21" name="CustomShape 15">
              <a:extLst>
                <a:ext uri="{FF2B5EF4-FFF2-40B4-BE49-F238E27FC236}">
                  <a16:creationId xmlns:a16="http://schemas.microsoft.com/office/drawing/2014/main" id="{76374047-D702-BC05-1768-2BC24EE424DF}"/>
                </a:ext>
              </a:extLst>
            </p:cNvPr>
            <p:cNvSpPr/>
            <p:nvPr/>
          </p:nvSpPr>
          <p:spPr>
            <a:xfrm>
              <a:off x="2699280" y="2774880"/>
              <a:ext cx="353520" cy="360"/>
            </a:xfrm>
            <a:custGeom>
              <a:avLst/>
              <a:gdLst/>
              <a:ahLst/>
              <a:cxnLst/>
              <a:rect l="l" t="t" r="r" b="b"/>
              <a:pathLst>
                <a:path w="354330">
                  <a:moveTo>
                    <a:pt x="0" y="0"/>
                  </a:moveTo>
                  <a:lnTo>
                    <a:pt x="354102" y="0"/>
                  </a:lnTo>
                </a:path>
              </a:pathLst>
            </a:custGeom>
            <a:noFill/>
            <a:ln w="10080">
              <a:solidFill>
                <a:srgbClr val="000000"/>
              </a:solidFill>
              <a:round/>
            </a:ln>
          </p:spPr>
          <p:style>
            <a:lnRef idx="0">
              <a:scrgbClr r="0" g="0" b="0"/>
            </a:lnRef>
            <a:fillRef idx="0">
              <a:scrgbClr r="0" g="0" b="0"/>
            </a:fillRef>
            <a:effectRef idx="0">
              <a:scrgbClr r="0" g="0" b="0"/>
            </a:effectRef>
            <a:fontRef idx="minor"/>
          </p:style>
        </p:sp>
      </p:grpSp>
      <p:sp>
        <p:nvSpPr>
          <p:cNvPr id="22" name="CustomShape 16">
            <a:extLst>
              <a:ext uri="{FF2B5EF4-FFF2-40B4-BE49-F238E27FC236}">
                <a16:creationId xmlns:a16="http://schemas.microsoft.com/office/drawing/2014/main" id="{6CEB9B9B-D4E6-5F7E-0F24-136EAEB3668C}"/>
              </a:ext>
            </a:extLst>
          </p:cNvPr>
          <p:cNvSpPr/>
          <p:nvPr/>
        </p:nvSpPr>
        <p:spPr>
          <a:xfrm>
            <a:off x="3661920" y="1036354"/>
            <a:ext cx="360" cy="484560"/>
          </a:xfrm>
          <a:custGeom>
            <a:avLst/>
            <a:gdLst/>
            <a:ahLst/>
            <a:cxnLst/>
            <a:rect l="l" t="t" r="r" b="b"/>
            <a:pathLst>
              <a:path h="485140">
                <a:moveTo>
                  <a:pt x="0" y="0"/>
                </a:moveTo>
                <a:lnTo>
                  <a:pt x="0" y="484548"/>
                </a:lnTo>
              </a:path>
            </a:pathLst>
          </a:custGeom>
          <a:noFill/>
          <a:ln w="10080">
            <a:solidFill>
              <a:srgbClr val="000000"/>
            </a:solidFill>
            <a:round/>
          </a:ln>
        </p:spPr>
        <p:style>
          <a:lnRef idx="0">
            <a:scrgbClr r="0" g="0" b="0"/>
          </a:lnRef>
          <a:fillRef idx="0">
            <a:scrgbClr r="0" g="0" b="0"/>
          </a:fillRef>
          <a:effectRef idx="0">
            <a:scrgbClr r="0" g="0" b="0"/>
          </a:effectRef>
          <a:fontRef idx="minor"/>
        </p:style>
      </p:sp>
      <p:sp>
        <p:nvSpPr>
          <p:cNvPr id="23" name="CustomShape 17">
            <a:extLst>
              <a:ext uri="{FF2B5EF4-FFF2-40B4-BE49-F238E27FC236}">
                <a16:creationId xmlns:a16="http://schemas.microsoft.com/office/drawing/2014/main" id="{8FE69313-F775-C414-A0EB-3DAECF2AF831}"/>
              </a:ext>
            </a:extLst>
          </p:cNvPr>
          <p:cNvSpPr/>
          <p:nvPr/>
        </p:nvSpPr>
        <p:spPr>
          <a:xfrm>
            <a:off x="3254040" y="1511194"/>
            <a:ext cx="815400" cy="350280"/>
          </a:xfrm>
          <a:prstGeom prst="rect">
            <a:avLst/>
          </a:prstGeom>
          <a:noFill/>
          <a:ln>
            <a:noFill/>
          </a:ln>
        </p:spPr>
        <p:style>
          <a:lnRef idx="0">
            <a:scrgbClr r="0" g="0" b="0"/>
          </a:lnRef>
          <a:fillRef idx="0">
            <a:scrgbClr r="0" g="0" b="0"/>
          </a:fillRef>
          <a:effectRef idx="0">
            <a:scrgbClr r="0" g="0" b="0"/>
          </a:effectRef>
          <a:fontRef idx="minor"/>
        </p:style>
        <p:txBody>
          <a:bodyPr lIns="0" tIns="19800" rIns="0" bIns="0">
            <a:spAutoFit/>
          </a:bodyPr>
          <a:lstStyle/>
          <a:p>
            <a:pPr marL="77400" indent="-64800">
              <a:lnSpc>
                <a:spcPts val="1301"/>
              </a:lnSpc>
              <a:spcBef>
                <a:spcPts val="156"/>
              </a:spcBef>
              <a:tabLst>
                <a:tab pos="0" algn="l"/>
              </a:tabLst>
            </a:pPr>
            <a:r>
              <a:rPr lang="de-DE" sz="1100" b="0" strike="noStrike" spc="-52" dirty="0">
                <a:solidFill>
                  <a:srgbClr val="000000"/>
                </a:solidFill>
                <a:latin typeface="Latin Modern Math"/>
                <a:ea typeface="DejaVu Sans"/>
              </a:rPr>
              <a:t>mathematisch  </a:t>
            </a:r>
            <a:r>
              <a:rPr lang="de-DE" sz="1100" b="0" strike="noStrike" spc="-75" dirty="0">
                <a:solidFill>
                  <a:srgbClr val="000000"/>
                </a:solidFill>
                <a:latin typeface="Latin Modern Math"/>
                <a:ea typeface="DejaVu Sans"/>
              </a:rPr>
              <a:t>beschreiben</a:t>
            </a:r>
            <a:endParaRPr lang="de-DE" sz="1100" b="0" strike="noStrike" spc="-1" dirty="0">
              <a:latin typeface="Arial"/>
            </a:endParaRPr>
          </a:p>
        </p:txBody>
      </p:sp>
      <p:grpSp>
        <p:nvGrpSpPr>
          <p:cNvPr id="24" name="Group 18">
            <a:extLst>
              <a:ext uri="{FF2B5EF4-FFF2-40B4-BE49-F238E27FC236}">
                <a16:creationId xmlns:a16="http://schemas.microsoft.com/office/drawing/2014/main" id="{C20BFF27-755E-E4BE-808F-DD69E863CE3B}"/>
              </a:ext>
            </a:extLst>
          </p:cNvPr>
          <p:cNvGrpSpPr/>
          <p:nvPr/>
        </p:nvGrpSpPr>
        <p:grpSpPr>
          <a:xfrm>
            <a:off x="367560" y="1801354"/>
            <a:ext cx="1555920" cy="1209240"/>
            <a:chOff x="367560" y="1889280"/>
            <a:chExt cx="1555920" cy="1209240"/>
          </a:xfrm>
        </p:grpSpPr>
        <p:sp>
          <p:nvSpPr>
            <p:cNvPr id="25" name="CustomShape 19">
              <a:extLst>
                <a:ext uri="{FF2B5EF4-FFF2-40B4-BE49-F238E27FC236}">
                  <a16:creationId xmlns:a16="http://schemas.microsoft.com/office/drawing/2014/main" id="{AC9F177A-B113-A4B5-6B16-B3CF6CEAA277}"/>
                </a:ext>
              </a:extLst>
            </p:cNvPr>
            <p:cNvSpPr/>
            <p:nvPr/>
          </p:nvSpPr>
          <p:spPr>
            <a:xfrm>
              <a:off x="367560" y="2450880"/>
              <a:ext cx="1187280" cy="647640"/>
            </a:xfrm>
            <a:custGeom>
              <a:avLst/>
              <a:gdLst/>
              <a:ahLst/>
              <a:cxnLst/>
              <a:rect l="l" t="t" r="r" b="b"/>
              <a:pathLst>
                <a:path w="1188085" h="648335">
                  <a:moveTo>
                    <a:pt x="0" y="521481"/>
                  </a:moveTo>
                  <a:lnTo>
                    <a:pt x="0" y="126526"/>
                  </a:lnTo>
                  <a:lnTo>
                    <a:pt x="9942" y="77276"/>
                  </a:lnTo>
                  <a:lnTo>
                    <a:pt x="37058" y="37058"/>
                  </a:lnTo>
                  <a:lnTo>
                    <a:pt x="77276" y="9942"/>
                  </a:lnTo>
                  <a:lnTo>
                    <a:pt x="126527" y="0"/>
                  </a:lnTo>
                  <a:lnTo>
                    <a:pt x="1061483" y="0"/>
                  </a:lnTo>
                  <a:lnTo>
                    <a:pt x="1110738" y="9942"/>
                  </a:lnTo>
                  <a:lnTo>
                    <a:pt x="1150956" y="37058"/>
                  </a:lnTo>
                  <a:lnTo>
                    <a:pt x="1178071" y="77276"/>
                  </a:lnTo>
                  <a:lnTo>
                    <a:pt x="1188013" y="126526"/>
                  </a:lnTo>
                  <a:lnTo>
                    <a:pt x="1188013" y="521481"/>
                  </a:lnTo>
                  <a:lnTo>
                    <a:pt x="1178071" y="570731"/>
                  </a:lnTo>
                  <a:lnTo>
                    <a:pt x="1150956" y="610950"/>
                  </a:lnTo>
                  <a:lnTo>
                    <a:pt x="1110738" y="638065"/>
                  </a:lnTo>
                  <a:lnTo>
                    <a:pt x="1061483" y="648008"/>
                  </a:lnTo>
                  <a:lnTo>
                    <a:pt x="126527" y="648008"/>
                  </a:lnTo>
                  <a:lnTo>
                    <a:pt x="77276" y="638065"/>
                  </a:lnTo>
                  <a:lnTo>
                    <a:pt x="37058" y="610950"/>
                  </a:lnTo>
                  <a:lnTo>
                    <a:pt x="9942" y="570731"/>
                  </a:lnTo>
                  <a:lnTo>
                    <a:pt x="0" y="521481"/>
                  </a:lnTo>
                  <a:close/>
                </a:path>
              </a:pathLst>
            </a:custGeom>
            <a:noFill/>
            <a:ln w="10080">
              <a:solidFill>
                <a:srgbClr val="000000"/>
              </a:solidFill>
              <a:round/>
            </a:ln>
          </p:spPr>
          <p:style>
            <a:lnRef idx="0">
              <a:scrgbClr r="0" g="0" b="0"/>
            </a:lnRef>
            <a:fillRef idx="0">
              <a:scrgbClr r="0" g="0" b="0"/>
            </a:fillRef>
            <a:effectRef idx="0">
              <a:scrgbClr r="0" g="0" b="0"/>
            </a:effectRef>
            <a:fontRef idx="minor"/>
          </p:style>
        </p:sp>
        <p:sp>
          <p:nvSpPr>
            <p:cNvPr id="26" name="CustomShape 20">
              <a:extLst>
                <a:ext uri="{FF2B5EF4-FFF2-40B4-BE49-F238E27FC236}">
                  <a16:creationId xmlns:a16="http://schemas.microsoft.com/office/drawing/2014/main" id="{A807D1D6-A13C-CA61-18C1-B8A1EE97B6F8}"/>
                </a:ext>
              </a:extLst>
            </p:cNvPr>
            <p:cNvSpPr/>
            <p:nvPr/>
          </p:nvSpPr>
          <p:spPr>
            <a:xfrm>
              <a:off x="1628280" y="2774880"/>
              <a:ext cx="295200" cy="360"/>
            </a:xfrm>
            <a:custGeom>
              <a:avLst/>
              <a:gdLst/>
              <a:ahLst/>
              <a:cxnLst/>
              <a:rect l="l" t="t" r="r" b="b"/>
              <a:pathLst>
                <a:path w="295910">
                  <a:moveTo>
                    <a:pt x="0" y="0"/>
                  </a:moveTo>
                  <a:lnTo>
                    <a:pt x="295897" y="0"/>
                  </a:lnTo>
                </a:path>
              </a:pathLst>
            </a:custGeom>
            <a:noFill/>
            <a:ln w="10080">
              <a:solidFill>
                <a:srgbClr val="000000"/>
              </a:solidFill>
              <a:round/>
            </a:ln>
          </p:spPr>
          <p:style>
            <a:lnRef idx="0">
              <a:scrgbClr r="0" g="0" b="0"/>
            </a:lnRef>
            <a:fillRef idx="0">
              <a:scrgbClr r="0" g="0" b="0"/>
            </a:fillRef>
            <a:effectRef idx="0">
              <a:scrgbClr r="0" g="0" b="0"/>
            </a:effectRef>
            <a:fontRef idx="minor"/>
          </p:style>
        </p:sp>
        <p:sp>
          <p:nvSpPr>
            <p:cNvPr id="27" name="CustomShape 21">
              <a:extLst>
                <a:ext uri="{FF2B5EF4-FFF2-40B4-BE49-F238E27FC236}">
                  <a16:creationId xmlns:a16="http://schemas.microsoft.com/office/drawing/2014/main" id="{6AE18DAE-CDD0-1BD3-59BC-2F5827D2344B}"/>
                </a:ext>
              </a:extLst>
            </p:cNvPr>
            <p:cNvSpPr/>
            <p:nvPr/>
          </p:nvSpPr>
          <p:spPr>
            <a:xfrm>
              <a:off x="1595520" y="2748600"/>
              <a:ext cx="51840" cy="51840"/>
            </a:xfrm>
            <a:custGeom>
              <a:avLst/>
              <a:gdLst/>
              <a:ahLst/>
              <a:cxnLst/>
              <a:rect l="l" t="t" r="r" b="b"/>
              <a:pathLst>
                <a:path w="52705" h="52705">
                  <a:moveTo>
                    <a:pt x="52634" y="52633"/>
                  </a:moveTo>
                  <a:lnTo>
                    <a:pt x="32896" y="26316"/>
                  </a:lnTo>
                  <a:lnTo>
                    <a:pt x="52634" y="0"/>
                  </a:lnTo>
                  <a:lnTo>
                    <a:pt x="0" y="26316"/>
                  </a:lnTo>
                  <a:lnTo>
                    <a:pt x="52634" y="52633"/>
                  </a:lnTo>
                  <a:close/>
                </a:path>
              </a:pathLst>
            </a:custGeom>
            <a:solidFill>
              <a:srgbClr val="000000"/>
            </a:solidFill>
            <a:ln>
              <a:noFill/>
            </a:ln>
          </p:spPr>
          <p:style>
            <a:lnRef idx="0">
              <a:scrgbClr r="0" g="0" b="0"/>
            </a:lnRef>
            <a:fillRef idx="0">
              <a:scrgbClr r="0" g="0" b="0"/>
            </a:fillRef>
            <a:effectRef idx="0">
              <a:scrgbClr r="0" g="0" b="0"/>
            </a:effectRef>
            <a:fontRef idx="minor"/>
          </p:style>
        </p:sp>
        <p:sp>
          <p:nvSpPr>
            <p:cNvPr id="28" name="CustomShape 22">
              <a:extLst>
                <a:ext uri="{FF2B5EF4-FFF2-40B4-BE49-F238E27FC236}">
                  <a16:creationId xmlns:a16="http://schemas.microsoft.com/office/drawing/2014/main" id="{CAC8360F-428C-1942-87A6-0EC1EC00AB81}"/>
                </a:ext>
              </a:extLst>
            </p:cNvPr>
            <p:cNvSpPr/>
            <p:nvPr/>
          </p:nvSpPr>
          <p:spPr>
            <a:xfrm>
              <a:off x="961920" y="1889280"/>
              <a:ext cx="360" cy="555480"/>
            </a:xfrm>
            <a:custGeom>
              <a:avLst/>
              <a:gdLst/>
              <a:ahLst/>
              <a:cxnLst/>
              <a:rect l="l" t="t" r="r" b="b"/>
              <a:pathLst>
                <a:path h="556260">
                  <a:moveTo>
                    <a:pt x="0" y="0"/>
                  </a:moveTo>
                  <a:lnTo>
                    <a:pt x="0" y="555984"/>
                  </a:lnTo>
                </a:path>
              </a:pathLst>
            </a:custGeom>
            <a:noFill/>
            <a:ln w="10080">
              <a:solidFill>
                <a:srgbClr val="000000"/>
              </a:solidFill>
              <a:round/>
            </a:ln>
          </p:spPr>
          <p:style>
            <a:lnRef idx="0">
              <a:scrgbClr r="0" g="0" b="0"/>
            </a:lnRef>
            <a:fillRef idx="0">
              <a:scrgbClr r="0" g="0" b="0"/>
            </a:fillRef>
            <a:effectRef idx="0">
              <a:scrgbClr r="0" g="0" b="0"/>
            </a:effectRef>
            <a:fontRef idx="minor"/>
          </p:style>
        </p:sp>
      </p:grpSp>
      <p:grpSp>
        <p:nvGrpSpPr>
          <p:cNvPr id="29" name="Group 23">
            <a:extLst>
              <a:ext uri="{FF2B5EF4-FFF2-40B4-BE49-F238E27FC236}">
                <a16:creationId xmlns:a16="http://schemas.microsoft.com/office/drawing/2014/main" id="{FE0BCAFF-2102-0D6C-2AF6-2DC117167B60}"/>
              </a:ext>
            </a:extLst>
          </p:cNvPr>
          <p:cNvGrpSpPr/>
          <p:nvPr/>
        </p:nvGrpSpPr>
        <p:grpSpPr>
          <a:xfrm>
            <a:off x="935280" y="1061554"/>
            <a:ext cx="51840" cy="530280"/>
            <a:chOff x="935280" y="1149480"/>
            <a:chExt cx="51840" cy="530280"/>
          </a:xfrm>
        </p:grpSpPr>
        <p:sp>
          <p:nvSpPr>
            <p:cNvPr id="30" name="CustomShape 24">
              <a:extLst>
                <a:ext uri="{FF2B5EF4-FFF2-40B4-BE49-F238E27FC236}">
                  <a16:creationId xmlns:a16="http://schemas.microsoft.com/office/drawing/2014/main" id="{48BC50F1-FBE6-F075-A401-B3F861DC87C2}"/>
                </a:ext>
              </a:extLst>
            </p:cNvPr>
            <p:cNvSpPr/>
            <p:nvPr/>
          </p:nvSpPr>
          <p:spPr>
            <a:xfrm>
              <a:off x="961920" y="1182600"/>
              <a:ext cx="360" cy="497160"/>
            </a:xfrm>
            <a:custGeom>
              <a:avLst/>
              <a:gdLst/>
              <a:ahLst/>
              <a:cxnLst/>
              <a:rect l="l" t="t" r="r" b="b"/>
              <a:pathLst>
                <a:path h="497839">
                  <a:moveTo>
                    <a:pt x="0" y="0"/>
                  </a:moveTo>
                  <a:lnTo>
                    <a:pt x="0" y="497790"/>
                  </a:lnTo>
                </a:path>
              </a:pathLst>
            </a:custGeom>
            <a:noFill/>
            <a:ln w="10080">
              <a:solidFill>
                <a:srgbClr val="000000"/>
              </a:solidFill>
              <a:round/>
            </a:ln>
          </p:spPr>
          <p:style>
            <a:lnRef idx="0">
              <a:scrgbClr r="0" g="0" b="0"/>
            </a:lnRef>
            <a:fillRef idx="0">
              <a:scrgbClr r="0" g="0" b="0"/>
            </a:fillRef>
            <a:effectRef idx="0">
              <a:scrgbClr r="0" g="0" b="0"/>
            </a:effectRef>
            <a:fontRef idx="minor"/>
          </p:style>
        </p:sp>
        <p:sp>
          <p:nvSpPr>
            <p:cNvPr id="31" name="CustomShape 25">
              <a:extLst>
                <a:ext uri="{FF2B5EF4-FFF2-40B4-BE49-F238E27FC236}">
                  <a16:creationId xmlns:a16="http://schemas.microsoft.com/office/drawing/2014/main" id="{CB0DC6A9-4788-90BE-74D8-CE64540F75C4}"/>
                </a:ext>
              </a:extLst>
            </p:cNvPr>
            <p:cNvSpPr/>
            <p:nvPr/>
          </p:nvSpPr>
          <p:spPr>
            <a:xfrm>
              <a:off x="935280" y="1149480"/>
              <a:ext cx="51840" cy="51840"/>
            </a:xfrm>
            <a:custGeom>
              <a:avLst/>
              <a:gdLst/>
              <a:ahLst/>
              <a:cxnLst/>
              <a:rect l="l" t="t" r="r" b="b"/>
              <a:pathLst>
                <a:path w="52705" h="52705">
                  <a:moveTo>
                    <a:pt x="0" y="52634"/>
                  </a:moveTo>
                  <a:lnTo>
                    <a:pt x="26316" y="32896"/>
                  </a:lnTo>
                  <a:lnTo>
                    <a:pt x="52633" y="52634"/>
                  </a:lnTo>
                  <a:lnTo>
                    <a:pt x="26316" y="0"/>
                  </a:lnTo>
                  <a:lnTo>
                    <a:pt x="0" y="52634"/>
                  </a:lnTo>
                  <a:close/>
                </a:path>
              </a:pathLst>
            </a:custGeom>
            <a:solidFill>
              <a:srgbClr val="000000"/>
            </a:solidFill>
            <a:ln>
              <a:noFill/>
            </a:ln>
          </p:spPr>
          <p:style>
            <a:lnRef idx="0">
              <a:scrgbClr r="0" g="0" b="0"/>
            </a:lnRef>
            <a:fillRef idx="0">
              <a:scrgbClr r="0" g="0" b="0"/>
            </a:fillRef>
            <a:effectRef idx="0">
              <a:scrgbClr r="0" g="0" b="0"/>
            </a:effectRef>
            <a:fontRef idx="minor"/>
          </p:style>
        </p:sp>
      </p:grpSp>
      <p:sp>
        <p:nvSpPr>
          <p:cNvPr id="32" name="CustomShape 26">
            <a:extLst>
              <a:ext uri="{FF2B5EF4-FFF2-40B4-BE49-F238E27FC236}">
                <a16:creationId xmlns:a16="http://schemas.microsoft.com/office/drawing/2014/main" id="{E0EC68E4-5763-D13C-C66D-9255B67AC64F}"/>
              </a:ext>
            </a:extLst>
          </p:cNvPr>
          <p:cNvSpPr/>
          <p:nvPr/>
        </p:nvSpPr>
        <p:spPr>
          <a:xfrm>
            <a:off x="486540" y="1577074"/>
            <a:ext cx="960900" cy="181637"/>
          </a:xfrm>
          <a:prstGeom prst="rect">
            <a:avLst/>
          </a:prstGeom>
          <a:noFill/>
          <a:ln>
            <a:noFill/>
          </a:ln>
        </p:spPr>
        <p:style>
          <a:lnRef idx="0">
            <a:scrgbClr r="0" g="0" b="0"/>
          </a:lnRef>
          <a:fillRef idx="0">
            <a:scrgbClr r="0" g="0" b="0"/>
          </a:fillRef>
          <a:effectRef idx="0">
            <a:scrgbClr r="0" g="0" b="0"/>
          </a:effectRef>
          <a:fontRef idx="minor"/>
        </p:style>
        <p:txBody>
          <a:bodyPr wrap="square" lIns="0" tIns="12240" rIns="0" bIns="0">
            <a:spAutoFit/>
          </a:bodyPr>
          <a:lstStyle/>
          <a:p>
            <a:pPr marL="12600" algn="ctr">
              <a:lnSpc>
                <a:spcPct val="100000"/>
              </a:lnSpc>
              <a:spcBef>
                <a:spcPts val="96"/>
              </a:spcBef>
            </a:pPr>
            <a:r>
              <a:rPr lang="de-DE" sz="1100" spc="-46" dirty="0">
                <a:solidFill>
                  <a:srgbClr val="000000"/>
                </a:solidFill>
                <a:latin typeface="Latin Modern Math"/>
                <a:ea typeface="DejaVu Sans"/>
              </a:rPr>
              <a:t>i</a:t>
            </a:r>
            <a:r>
              <a:rPr lang="de-DE" sz="1100" b="0" strike="noStrike" spc="-46" dirty="0">
                <a:solidFill>
                  <a:srgbClr val="000000"/>
                </a:solidFill>
                <a:latin typeface="Latin Modern Math"/>
                <a:ea typeface="DejaVu Sans"/>
              </a:rPr>
              <a:t>nterpretieren</a:t>
            </a:r>
          </a:p>
        </p:txBody>
      </p:sp>
      <p:sp>
        <p:nvSpPr>
          <p:cNvPr id="33" name="CustomShape 28">
            <a:extLst>
              <a:ext uri="{FF2B5EF4-FFF2-40B4-BE49-F238E27FC236}">
                <a16:creationId xmlns:a16="http://schemas.microsoft.com/office/drawing/2014/main" id="{DEABB680-2113-DF98-7357-E20CBDA4B480}"/>
              </a:ext>
            </a:extLst>
          </p:cNvPr>
          <p:cNvSpPr/>
          <p:nvPr/>
        </p:nvSpPr>
        <p:spPr>
          <a:xfrm>
            <a:off x="503197" y="2371975"/>
            <a:ext cx="1000800" cy="368640"/>
          </a:xfrm>
          <a:prstGeom prst="rect">
            <a:avLst/>
          </a:prstGeom>
          <a:noFill/>
          <a:ln>
            <a:noFill/>
          </a:ln>
        </p:spPr>
        <p:style>
          <a:lnRef idx="0">
            <a:scrgbClr r="0" g="0" b="0"/>
          </a:lnRef>
          <a:fillRef idx="0">
            <a:scrgbClr r="0" g="0" b="0"/>
          </a:fillRef>
          <a:effectRef idx="0">
            <a:scrgbClr r="0" g="0" b="0"/>
          </a:effectRef>
          <a:fontRef idx="minor"/>
        </p:style>
        <p:txBody>
          <a:bodyPr lIns="0" tIns="38160" rIns="0" bIns="0">
            <a:spAutoFit/>
          </a:bodyPr>
          <a:lstStyle/>
          <a:p>
            <a:pPr marL="276120" indent="-263520">
              <a:lnSpc>
                <a:spcPts val="1301"/>
              </a:lnSpc>
              <a:spcBef>
                <a:spcPts val="300"/>
              </a:spcBef>
              <a:tabLst>
                <a:tab pos="0" algn="l"/>
              </a:tabLst>
            </a:pPr>
            <a:r>
              <a:rPr lang="de-DE" sz="1100" b="1" strike="noStrike" spc="-26" dirty="0">
                <a:solidFill>
                  <a:srgbClr val="000000"/>
                </a:solidFill>
                <a:latin typeface="Latin Modern Math"/>
                <a:ea typeface="DejaVu Sans"/>
              </a:rPr>
              <a:t>Mathematische  </a:t>
            </a:r>
            <a:r>
              <a:rPr lang="de-DE" sz="1100" b="1" strike="noStrike" spc="-80" dirty="0">
                <a:solidFill>
                  <a:srgbClr val="000000"/>
                </a:solidFill>
                <a:latin typeface="Latin Modern Math"/>
                <a:ea typeface="DejaVu Sans"/>
              </a:rPr>
              <a:t>Lösung</a:t>
            </a:r>
            <a:endParaRPr lang="de-DE" sz="1100" b="0" strike="noStrike" spc="-1" dirty="0">
              <a:latin typeface="Arial"/>
            </a:endParaRPr>
          </a:p>
        </p:txBody>
      </p:sp>
      <p:sp>
        <p:nvSpPr>
          <p:cNvPr id="34" name="CustomShape 29">
            <a:extLst>
              <a:ext uri="{FF2B5EF4-FFF2-40B4-BE49-F238E27FC236}">
                <a16:creationId xmlns:a16="http://schemas.microsoft.com/office/drawing/2014/main" id="{830B2DA4-D55A-0F6C-64AC-80E0AFB2078C}"/>
              </a:ext>
            </a:extLst>
          </p:cNvPr>
          <p:cNvSpPr/>
          <p:nvPr/>
        </p:nvSpPr>
        <p:spPr>
          <a:xfrm>
            <a:off x="3172948" y="2377714"/>
            <a:ext cx="1059840" cy="371957"/>
          </a:xfrm>
          <a:prstGeom prst="rect">
            <a:avLst/>
          </a:prstGeom>
          <a:noFill/>
          <a:ln>
            <a:noFill/>
          </a:ln>
        </p:spPr>
        <p:style>
          <a:lnRef idx="0">
            <a:scrgbClr r="0" g="0" b="0"/>
          </a:lnRef>
          <a:fillRef idx="0">
            <a:scrgbClr r="0" g="0" b="0"/>
          </a:fillRef>
          <a:effectRef idx="0">
            <a:scrgbClr r="0" g="0" b="0"/>
          </a:effectRef>
          <a:fontRef idx="minor"/>
        </p:style>
        <p:txBody>
          <a:bodyPr lIns="0" tIns="38160" rIns="0" bIns="0">
            <a:spAutoFit/>
          </a:bodyPr>
          <a:lstStyle/>
          <a:p>
            <a:pPr marL="311040" indent="-298440">
              <a:lnSpc>
                <a:spcPts val="1301"/>
              </a:lnSpc>
              <a:spcBef>
                <a:spcPts val="300"/>
              </a:spcBef>
              <a:tabLst>
                <a:tab pos="0" algn="l"/>
              </a:tabLst>
            </a:pPr>
            <a:r>
              <a:rPr lang="de-DE" sz="1100" b="1" strike="noStrike" spc="-35" dirty="0">
                <a:solidFill>
                  <a:srgbClr val="000000"/>
                </a:solidFill>
                <a:latin typeface="Latin Modern Math"/>
                <a:ea typeface="DejaVu Sans"/>
              </a:rPr>
              <a:t>Mathematisches  </a:t>
            </a:r>
            <a:r>
              <a:rPr lang="de-DE" sz="1100" b="1" strike="noStrike" spc="-12" dirty="0">
                <a:solidFill>
                  <a:srgbClr val="000000"/>
                </a:solidFill>
                <a:latin typeface="Latin Modern Math"/>
                <a:ea typeface="DejaVu Sans"/>
              </a:rPr>
              <a:t>Problem</a:t>
            </a:r>
            <a:endParaRPr lang="de-DE" sz="1100" b="0" strike="noStrike" spc="-1" dirty="0">
              <a:latin typeface="Arial"/>
            </a:endParaRPr>
          </a:p>
        </p:txBody>
      </p:sp>
      <p:sp>
        <p:nvSpPr>
          <p:cNvPr id="35" name="CustomShape 30">
            <a:extLst>
              <a:ext uri="{FF2B5EF4-FFF2-40B4-BE49-F238E27FC236}">
                <a16:creationId xmlns:a16="http://schemas.microsoft.com/office/drawing/2014/main" id="{A5115F9A-6DFC-AF59-401C-C158545C23E0}"/>
              </a:ext>
            </a:extLst>
          </p:cNvPr>
          <p:cNvSpPr/>
          <p:nvPr/>
        </p:nvSpPr>
        <p:spPr>
          <a:xfrm>
            <a:off x="1980464" y="2562034"/>
            <a:ext cx="705494" cy="203084"/>
          </a:xfrm>
          <a:prstGeom prst="rect">
            <a:avLst/>
          </a:prstGeom>
          <a:noFill/>
          <a:ln>
            <a:noFill/>
          </a:ln>
        </p:spPr>
        <p:style>
          <a:lnRef idx="0">
            <a:scrgbClr r="0" g="0" b="0"/>
          </a:lnRef>
          <a:fillRef idx="0">
            <a:scrgbClr r="0" g="0" b="0"/>
          </a:fillRef>
          <a:effectRef idx="0">
            <a:scrgbClr r="0" g="0" b="0"/>
          </a:effectRef>
          <a:fontRef idx="minor"/>
        </p:style>
        <p:txBody>
          <a:bodyPr wrap="square" lIns="0" tIns="33480" rIns="0" bIns="0">
            <a:spAutoFit/>
          </a:bodyPr>
          <a:lstStyle/>
          <a:p>
            <a:pPr marL="12600" algn="ctr">
              <a:lnSpc>
                <a:spcPct val="100000"/>
              </a:lnSpc>
              <a:spcBef>
                <a:spcPts val="264"/>
              </a:spcBef>
            </a:pPr>
            <a:r>
              <a:rPr lang="de-DE" sz="1100" b="0" spc="-41" dirty="0">
                <a:solidFill>
                  <a:srgbClr val="000000"/>
                </a:solidFill>
                <a:latin typeface="Latin Modern Math"/>
                <a:ea typeface="DejaVu Sans"/>
              </a:rPr>
              <a:t>berechnen</a:t>
            </a:r>
            <a:endParaRPr lang="de-DE" sz="1100" b="0" spc="-86" dirty="0">
              <a:solidFill>
                <a:srgbClr val="000000"/>
              </a:solidFill>
              <a:latin typeface="Latin Modern Math"/>
              <a:ea typeface="DejaVu Sans"/>
            </a:endParaRPr>
          </a:p>
        </p:txBody>
      </p:sp>
      <p:sp>
        <p:nvSpPr>
          <p:cNvPr id="36" name="Line 33">
            <a:extLst>
              <a:ext uri="{FF2B5EF4-FFF2-40B4-BE49-F238E27FC236}">
                <a16:creationId xmlns:a16="http://schemas.microsoft.com/office/drawing/2014/main" id="{C37B164F-8130-8C5E-D1C5-4F8623D709FD}"/>
              </a:ext>
            </a:extLst>
          </p:cNvPr>
          <p:cNvSpPr/>
          <p:nvPr/>
        </p:nvSpPr>
        <p:spPr>
          <a:xfrm>
            <a:off x="1555200" y="704074"/>
            <a:ext cx="388800" cy="0"/>
          </a:xfrm>
          <a:prstGeom prst="line">
            <a:avLst/>
          </a:prstGeom>
          <a:ln w="12600">
            <a:solidFill>
              <a:srgbClr val="000000"/>
            </a:solidFill>
            <a:round/>
          </a:ln>
        </p:spPr>
        <p:style>
          <a:lnRef idx="0">
            <a:scrgbClr r="0" g="0" b="0"/>
          </a:lnRef>
          <a:fillRef idx="0">
            <a:scrgbClr r="0" g="0" b="0"/>
          </a:fillRef>
          <a:effectRef idx="0">
            <a:scrgbClr r="0" g="0" b="0"/>
          </a:effectRef>
          <a:fontRef idx="minor"/>
        </p:style>
      </p:sp>
      <p:sp>
        <p:nvSpPr>
          <p:cNvPr id="37" name="CustomShape 12">
            <a:extLst>
              <a:ext uri="{FF2B5EF4-FFF2-40B4-BE49-F238E27FC236}">
                <a16:creationId xmlns:a16="http://schemas.microsoft.com/office/drawing/2014/main" id="{1FE835FA-DA4A-E53B-4655-D5759A50FE44}"/>
              </a:ext>
            </a:extLst>
          </p:cNvPr>
          <p:cNvSpPr/>
          <p:nvPr/>
        </p:nvSpPr>
        <p:spPr>
          <a:xfrm>
            <a:off x="3067920" y="404194"/>
            <a:ext cx="1187280" cy="647640"/>
          </a:xfrm>
          <a:custGeom>
            <a:avLst/>
            <a:gdLst/>
            <a:ahLst/>
            <a:cxnLst/>
            <a:rect l="l" t="t" r="r" b="b"/>
            <a:pathLst>
              <a:path w="1188085" h="648335">
                <a:moveTo>
                  <a:pt x="0" y="521481"/>
                </a:moveTo>
                <a:lnTo>
                  <a:pt x="0" y="126526"/>
                </a:lnTo>
                <a:lnTo>
                  <a:pt x="9942" y="77276"/>
                </a:lnTo>
                <a:lnTo>
                  <a:pt x="37055" y="37058"/>
                </a:lnTo>
                <a:lnTo>
                  <a:pt x="77270" y="9942"/>
                </a:lnTo>
                <a:lnTo>
                  <a:pt x="126517" y="0"/>
                </a:lnTo>
                <a:lnTo>
                  <a:pt x="1061478" y="0"/>
                </a:lnTo>
                <a:lnTo>
                  <a:pt x="1110733" y="9942"/>
                </a:lnTo>
                <a:lnTo>
                  <a:pt x="1150951" y="37058"/>
                </a:lnTo>
                <a:lnTo>
                  <a:pt x="1178066" y="77276"/>
                </a:lnTo>
                <a:lnTo>
                  <a:pt x="1188008" y="126526"/>
                </a:lnTo>
                <a:lnTo>
                  <a:pt x="1188008" y="521481"/>
                </a:lnTo>
                <a:lnTo>
                  <a:pt x="1178066" y="570731"/>
                </a:lnTo>
                <a:lnTo>
                  <a:pt x="1150951" y="610950"/>
                </a:lnTo>
                <a:lnTo>
                  <a:pt x="1110733" y="638065"/>
                </a:lnTo>
                <a:lnTo>
                  <a:pt x="1061478" y="648008"/>
                </a:lnTo>
                <a:lnTo>
                  <a:pt x="126517" y="648008"/>
                </a:lnTo>
                <a:lnTo>
                  <a:pt x="77270" y="638065"/>
                </a:lnTo>
                <a:lnTo>
                  <a:pt x="37055" y="610950"/>
                </a:lnTo>
                <a:lnTo>
                  <a:pt x="9942" y="570731"/>
                </a:lnTo>
                <a:lnTo>
                  <a:pt x="0" y="521481"/>
                </a:lnTo>
                <a:close/>
              </a:path>
            </a:pathLst>
          </a:custGeom>
          <a:noFill/>
          <a:ln w="10080">
            <a:solidFill>
              <a:srgbClr val="000000"/>
            </a:solidFill>
            <a:round/>
          </a:ln>
        </p:spPr>
        <p:style>
          <a:lnRef idx="0">
            <a:scrgbClr r="0" g="0" b="0"/>
          </a:lnRef>
          <a:fillRef idx="0">
            <a:scrgbClr r="0" g="0" b="0"/>
          </a:fillRef>
          <a:effectRef idx="0">
            <a:scrgbClr r="0" g="0" b="0"/>
          </a:effectRef>
          <a:fontRef idx="minor"/>
        </p:style>
      </p:sp>
      <p:sp>
        <p:nvSpPr>
          <p:cNvPr id="38" name="CustomShape 12">
            <a:extLst>
              <a:ext uri="{FF2B5EF4-FFF2-40B4-BE49-F238E27FC236}">
                <a16:creationId xmlns:a16="http://schemas.microsoft.com/office/drawing/2014/main" id="{8842A1D5-BDFD-2BFB-99EA-1042EA0750BB}"/>
              </a:ext>
            </a:extLst>
          </p:cNvPr>
          <p:cNvSpPr/>
          <p:nvPr/>
        </p:nvSpPr>
        <p:spPr>
          <a:xfrm>
            <a:off x="366660" y="404194"/>
            <a:ext cx="1187280" cy="647640"/>
          </a:xfrm>
          <a:custGeom>
            <a:avLst/>
            <a:gdLst/>
            <a:ahLst/>
            <a:cxnLst/>
            <a:rect l="l" t="t" r="r" b="b"/>
            <a:pathLst>
              <a:path w="1188085" h="648335">
                <a:moveTo>
                  <a:pt x="0" y="521481"/>
                </a:moveTo>
                <a:lnTo>
                  <a:pt x="0" y="126526"/>
                </a:lnTo>
                <a:lnTo>
                  <a:pt x="9942" y="77276"/>
                </a:lnTo>
                <a:lnTo>
                  <a:pt x="37055" y="37058"/>
                </a:lnTo>
                <a:lnTo>
                  <a:pt x="77270" y="9942"/>
                </a:lnTo>
                <a:lnTo>
                  <a:pt x="126517" y="0"/>
                </a:lnTo>
                <a:lnTo>
                  <a:pt x="1061478" y="0"/>
                </a:lnTo>
                <a:lnTo>
                  <a:pt x="1110733" y="9942"/>
                </a:lnTo>
                <a:lnTo>
                  <a:pt x="1150951" y="37058"/>
                </a:lnTo>
                <a:lnTo>
                  <a:pt x="1178066" y="77276"/>
                </a:lnTo>
                <a:lnTo>
                  <a:pt x="1188008" y="126526"/>
                </a:lnTo>
                <a:lnTo>
                  <a:pt x="1188008" y="521481"/>
                </a:lnTo>
                <a:lnTo>
                  <a:pt x="1178066" y="570731"/>
                </a:lnTo>
                <a:lnTo>
                  <a:pt x="1150951" y="610950"/>
                </a:lnTo>
                <a:lnTo>
                  <a:pt x="1110733" y="638065"/>
                </a:lnTo>
                <a:lnTo>
                  <a:pt x="1061478" y="648008"/>
                </a:lnTo>
                <a:lnTo>
                  <a:pt x="126517" y="648008"/>
                </a:lnTo>
                <a:lnTo>
                  <a:pt x="77270" y="638065"/>
                </a:lnTo>
                <a:lnTo>
                  <a:pt x="37055" y="610950"/>
                </a:lnTo>
                <a:lnTo>
                  <a:pt x="9942" y="570731"/>
                </a:lnTo>
                <a:lnTo>
                  <a:pt x="0" y="521481"/>
                </a:lnTo>
                <a:close/>
              </a:path>
            </a:pathLst>
          </a:custGeom>
          <a:noFill/>
          <a:ln w="10080">
            <a:solidFill>
              <a:srgbClr val="000000"/>
            </a:solidFill>
            <a:round/>
          </a:ln>
        </p:spPr>
        <p:style>
          <a:lnRef idx="0">
            <a:scrgbClr r="0" g="0" b="0"/>
          </a:lnRef>
          <a:fillRef idx="0">
            <a:scrgbClr r="0" g="0" b="0"/>
          </a:fillRef>
          <a:effectRef idx="0">
            <a:scrgbClr r="0" g="0" b="0"/>
          </a:effectRef>
          <a:fontRef idx="minor"/>
        </p:style>
      </p:sp>
      <p:sp>
        <p:nvSpPr>
          <p:cNvPr id="39" name="CustomShape 6">
            <a:extLst>
              <a:ext uri="{FF2B5EF4-FFF2-40B4-BE49-F238E27FC236}">
                <a16:creationId xmlns:a16="http://schemas.microsoft.com/office/drawing/2014/main" id="{F5D96013-C7B6-0E03-F479-1D51CAE8FBEA}"/>
              </a:ext>
            </a:extLst>
          </p:cNvPr>
          <p:cNvSpPr/>
          <p:nvPr/>
        </p:nvSpPr>
        <p:spPr>
          <a:xfrm>
            <a:off x="486540" y="442023"/>
            <a:ext cx="1000800" cy="179524"/>
          </a:xfrm>
          <a:prstGeom prst="rect">
            <a:avLst/>
          </a:prstGeom>
          <a:noFill/>
          <a:ln>
            <a:noFill/>
          </a:ln>
        </p:spPr>
        <p:style>
          <a:lnRef idx="0">
            <a:scrgbClr r="0" g="0" b="0"/>
          </a:lnRef>
          <a:fillRef idx="0">
            <a:scrgbClr r="0" g="0" b="0"/>
          </a:fillRef>
          <a:effectRef idx="0">
            <a:scrgbClr r="0" g="0" b="0"/>
          </a:effectRef>
          <a:fontRef idx="minor"/>
        </p:style>
        <p:txBody>
          <a:bodyPr wrap="square" lIns="0" tIns="19800" rIns="0" bIns="0">
            <a:spAutoFit/>
          </a:bodyPr>
          <a:lstStyle/>
          <a:p>
            <a:pPr marL="175320" indent="-162360" algn="ctr">
              <a:lnSpc>
                <a:spcPts val="1301"/>
              </a:lnSpc>
              <a:spcBef>
                <a:spcPts val="156"/>
              </a:spcBef>
              <a:tabLst>
                <a:tab pos="0" algn="l"/>
              </a:tabLst>
            </a:pPr>
            <a:r>
              <a:rPr lang="de-DE" sz="1050" b="1" strike="noStrike" spc="26" dirty="0">
                <a:solidFill>
                  <a:srgbClr val="000000"/>
                </a:solidFill>
                <a:latin typeface="Latin Modern Math"/>
                <a:ea typeface="DejaVu Sans"/>
              </a:rPr>
              <a:t>Reales</a:t>
            </a:r>
            <a:r>
              <a:rPr lang="de-DE" sz="1050" b="1" spc="-80" dirty="0">
                <a:solidFill>
                  <a:srgbClr val="000000"/>
                </a:solidFill>
                <a:latin typeface="Latin Modern Math"/>
                <a:ea typeface="DejaVu Sans"/>
              </a:rPr>
              <a:t> </a:t>
            </a:r>
            <a:r>
              <a:rPr lang="de-DE" sz="1050" b="1" strike="noStrike" spc="-41" dirty="0">
                <a:solidFill>
                  <a:srgbClr val="000000"/>
                </a:solidFill>
                <a:latin typeface="Latin Modern Math"/>
                <a:ea typeface="DejaVu Sans"/>
              </a:rPr>
              <a:t>Problem</a:t>
            </a:r>
            <a:endParaRPr lang="de-DE" sz="1050" b="0" strike="noStrike" spc="-1" dirty="0">
              <a:latin typeface="Arial"/>
            </a:endParaRPr>
          </a:p>
        </p:txBody>
      </p:sp>
      <p:sp>
        <p:nvSpPr>
          <p:cNvPr id="41" name="Textfeld 40">
            <a:extLst>
              <a:ext uri="{FF2B5EF4-FFF2-40B4-BE49-F238E27FC236}">
                <a16:creationId xmlns:a16="http://schemas.microsoft.com/office/drawing/2014/main" id="{740B830C-CED5-4800-8522-95B82D37FC1A}"/>
              </a:ext>
            </a:extLst>
          </p:cNvPr>
          <p:cNvSpPr txBox="1"/>
          <p:nvPr/>
        </p:nvSpPr>
        <p:spPr>
          <a:xfrm>
            <a:off x="2975400" y="2676223"/>
            <a:ext cx="1370160" cy="338554"/>
          </a:xfrm>
          <a:prstGeom prst="rect">
            <a:avLst/>
          </a:prstGeom>
          <a:noFill/>
        </p:spPr>
        <p:txBody>
          <a:bodyPr wrap="square" rtlCol="0">
            <a:spAutoFit/>
          </a:bodyPr>
          <a:lstStyle/>
          <a:p>
            <a:pPr algn="ctr"/>
            <a:r>
              <a:rPr lang="de-DE" sz="800" dirty="0">
                <a:solidFill>
                  <a:srgbClr val="319878"/>
                </a:solidFill>
              </a:rPr>
              <a:t>Ermitteln der Übergangs-wahrscheinlichkeiten</a:t>
            </a:r>
          </a:p>
        </p:txBody>
      </p:sp>
      <p:sp>
        <p:nvSpPr>
          <p:cNvPr id="42" name="Textfeld 41">
            <a:extLst>
              <a:ext uri="{FF2B5EF4-FFF2-40B4-BE49-F238E27FC236}">
                <a16:creationId xmlns:a16="http://schemas.microsoft.com/office/drawing/2014/main" id="{90E80041-05C4-4CC0-AFEC-BAA23B114DA1}"/>
              </a:ext>
            </a:extLst>
          </p:cNvPr>
          <p:cNvSpPr txBox="1"/>
          <p:nvPr/>
        </p:nvSpPr>
        <p:spPr>
          <a:xfrm>
            <a:off x="272238" y="2683681"/>
            <a:ext cx="1370160" cy="215444"/>
          </a:xfrm>
          <a:prstGeom prst="rect">
            <a:avLst/>
          </a:prstGeom>
          <a:noFill/>
        </p:spPr>
        <p:txBody>
          <a:bodyPr wrap="square" rtlCol="0">
            <a:spAutoFit/>
          </a:bodyPr>
          <a:lstStyle/>
          <a:p>
            <a:pPr algn="ctr"/>
            <a:r>
              <a:rPr lang="de-DE" sz="800" dirty="0">
                <a:solidFill>
                  <a:srgbClr val="319878"/>
                </a:solidFill>
              </a:rPr>
              <a:t>Übergangstabelle</a:t>
            </a:r>
          </a:p>
        </p:txBody>
      </p:sp>
      <p:sp>
        <p:nvSpPr>
          <p:cNvPr id="5" name="Rectangle 19">
            <a:extLst>
              <a:ext uri="{FF2B5EF4-FFF2-40B4-BE49-F238E27FC236}">
                <a16:creationId xmlns:a16="http://schemas.microsoft.com/office/drawing/2014/main" id="{B69D8A3A-520A-4CAA-84CC-4411A6D9E8B7}"/>
              </a:ext>
            </a:extLst>
          </p:cNvPr>
          <p:cNvSpPr>
            <a:spLocks noChangeArrowheads="1"/>
          </p:cNvSpPr>
          <p:nvPr/>
        </p:nvSpPr>
        <p:spPr bwMode="auto">
          <a:xfrm>
            <a:off x="152400" y="152400"/>
            <a:ext cx="46101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de-DE"/>
          </a:p>
        </p:txBody>
      </p:sp>
      <p:sp>
        <p:nvSpPr>
          <p:cNvPr id="43" name="Textfeld 42">
            <a:extLst>
              <a:ext uri="{FF2B5EF4-FFF2-40B4-BE49-F238E27FC236}">
                <a16:creationId xmlns:a16="http://schemas.microsoft.com/office/drawing/2014/main" id="{B6763B13-3B77-412B-B222-15D701E1ACF8}"/>
              </a:ext>
            </a:extLst>
          </p:cNvPr>
          <p:cNvSpPr txBox="1"/>
          <p:nvPr/>
        </p:nvSpPr>
        <p:spPr>
          <a:xfrm>
            <a:off x="283341" y="593088"/>
            <a:ext cx="1344939" cy="338554"/>
          </a:xfrm>
          <a:prstGeom prst="rect">
            <a:avLst/>
          </a:prstGeom>
          <a:noFill/>
        </p:spPr>
        <p:txBody>
          <a:bodyPr wrap="square" rtlCol="0">
            <a:spAutoFit/>
          </a:bodyPr>
          <a:lstStyle/>
          <a:p>
            <a:pPr algn="ctr"/>
            <a:r>
              <a:rPr lang="de-DE" sz="800" dirty="0">
                <a:solidFill>
                  <a:srgbClr val="319878"/>
                </a:solidFill>
              </a:rPr>
              <a:t>Wortvorschläge für mehrere Millionen Wörter</a:t>
            </a:r>
          </a:p>
        </p:txBody>
      </p:sp>
      <p:sp>
        <p:nvSpPr>
          <p:cNvPr id="44" name="Textfeld 43">
            <a:extLst>
              <a:ext uri="{FF2B5EF4-FFF2-40B4-BE49-F238E27FC236}">
                <a16:creationId xmlns:a16="http://schemas.microsoft.com/office/drawing/2014/main" id="{D1775973-C9AC-4FFD-86F6-AA7060CD8E1E}"/>
              </a:ext>
            </a:extLst>
          </p:cNvPr>
          <p:cNvSpPr txBox="1"/>
          <p:nvPr/>
        </p:nvSpPr>
        <p:spPr>
          <a:xfrm>
            <a:off x="2994480" y="706401"/>
            <a:ext cx="1351080" cy="338554"/>
          </a:xfrm>
          <a:prstGeom prst="rect">
            <a:avLst/>
          </a:prstGeom>
          <a:noFill/>
        </p:spPr>
        <p:txBody>
          <a:bodyPr wrap="square" rtlCol="0">
            <a:spAutoFit/>
          </a:bodyPr>
          <a:lstStyle/>
          <a:p>
            <a:pPr algn="ctr"/>
            <a:r>
              <a:rPr lang="de-DE" sz="800" dirty="0">
                <a:solidFill>
                  <a:srgbClr val="319878"/>
                </a:solidFill>
              </a:rPr>
              <a:t>Wortvorschläge für kleinen Beispieldatensatz</a:t>
            </a:r>
          </a:p>
        </p:txBody>
      </p:sp>
    </p:spTree>
    <p:extLst>
      <p:ext uri="{BB962C8B-B14F-4D97-AF65-F5344CB8AC3E}">
        <p14:creationId xmlns:p14="http://schemas.microsoft.com/office/powerpoint/2010/main" val="28542761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2"/>
                                        </p:tgtEl>
                                        <p:attrNameLst>
                                          <p:attrName>style.visibility</p:attrName>
                                        </p:attrNameLst>
                                      </p:cBhvr>
                                      <p:to>
                                        <p:strVal val="visible"/>
                                      </p:to>
                                    </p:set>
                                  </p:childTnLst>
                                </p:cTn>
                              </p:par>
                              <p:par>
                                <p:cTn id="7" presetID="1" presetClass="exit" presetSubtype="0" fill="hold" nodeType="withEffect">
                                  <p:stCondLst>
                                    <p:cond delay="0"/>
                                  </p:stCondLst>
                                  <p:childTnLst>
                                    <p:set>
                                      <p:cBhvr>
                                        <p:cTn id="8" dur="1" fill="hold">
                                          <p:stCondLst>
                                            <p:cond delay="0"/>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 name="CustomShape 1"/>
          <p:cNvSpPr/>
          <p:nvPr/>
        </p:nvSpPr>
        <p:spPr>
          <a:xfrm>
            <a:off x="110880" y="2271960"/>
            <a:ext cx="4267800" cy="718922"/>
          </a:xfrm>
          <a:prstGeom prst="rect">
            <a:avLst/>
          </a:prstGeom>
          <a:noFill/>
          <a:ln>
            <a:noFill/>
          </a:ln>
        </p:spPr>
        <p:style>
          <a:lnRef idx="0">
            <a:scrgbClr r="0" g="0" b="0"/>
          </a:lnRef>
          <a:fillRef idx="0">
            <a:scrgbClr r="0" g="0" b="0"/>
          </a:fillRef>
          <a:effectRef idx="0">
            <a:scrgbClr r="0" g="0" b="0"/>
          </a:effectRef>
          <a:fontRef idx="minor"/>
        </p:style>
        <p:txBody>
          <a:bodyPr lIns="0" tIns="60840" rIns="0" bIns="0">
            <a:spAutoFit/>
          </a:bodyPr>
          <a:lstStyle/>
          <a:p>
            <a:r>
              <a:rPr lang="de-DE" sz="1400" b="1" dirty="0">
                <a:solidFill>
                  <a:srgbClr val="0054A0"/>
                </a:solidFill>
                <a:latin typeface="Latin Modern Math"/>
              </a:rPr>
              <a:t>Künstliche Intelligenz im Alltag: Wortvorschläge am</a:t>
            </a:r>
          </a:p>
          <a:p>
            <a:r>
              <a:rPr lang="de-DE" sz="1400" b="1" dirty="0">
                <a:solidFill>
                  <a:srgbClr val="0054A0"/>
                </a:solidFill>
                <a:latin typeface="Latin Modern Math"/>
              </a:rPr>
              <a:t>Handy</a:t>
            </a:r>
          </a:p>
          <a:p>
            <a:pPr>
              <a:lnSpc>
                <a:spcPct val="150000"/>
              </a:lnSpc>
            </a:pPr>
            <a:r>
              <a:rPr lang="de-DE" sz="1100" spc="-52" dirty="0">
                <a:solidFill>
                  <a:srgbClr val="00539F"/>
                </a:solidFill>
                <a:latin typeface="Latin Modern Math"/>
              </a:rPr>
              <a:t>Besprechung nach Aufgabe 3</a:t>
            </a:r>
            <a:endParaRPr lang="de-DE" sz="1100" spc="-1" dirty="0">
              <a:latin typeface="Latin Modern Math"/>
            </a:endParaRPr>
          </a:p>
        </p:txBody>
      </p:sp>
      <p:pic>
        <p:nvPicPr>
          <p:cNvPr id="116" name="object 4"/>
          <p:cNvPicPr/>
          <p:nvPr/>
        </p:nvPicPr>
        <p:blipFill>
          <a:blip r:embed="rId3"/>
          <a:stretch/>
        </p:blipFill>
        <p:spPr>
          <a:xfrm>
            <a:off x="4213080" y="3123000"/>
            <a:ext cx="270360" cy="270360"/>
          </a:xfrm>
          <a:prstGeom prst="rect">
            <a:avLst/>
          </a:prstGeom>
          <a:ln>
            <a:noFill/>
          </a:ln>
        </p:spPr>
      </p:pic>
      <p:pic>
        <p:nvPicPr>
          <p:cNvPr id="3" name="Grafik 2" descr="Ein Bild, das Text, ClipArt enthält.&#10;&#10;Automatisch generierte Beschreibung">
            <a:extLst>
              <a:ext uri="{FF2B5EF4-FFF2-40B4-BE49-F238E27FC236}">
                <a16:creationId xmlns:a16="http://schemas.microsoft.com/office/drawing/2014/main" id="{C1E02EC5-12C1-EACC-E9F4-52CF678074A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594" y="3211176"/>
            <a:ext cx="512530" cy="182184"/>
          </a:xfrm>
          <a:prstGeom prst="rect">
            <a:avLst/>
          </a:prstGeom>
        </p:spPr>
      </p:pic>
      <p:pic>
        <p:nvPicPr>
          <p:cNvPr id="4" name="Grafik 3">
            <a:extLst>
              <a:ext uri="{FF2B5EF4-FFF2-40B4-BE49-F238E27FC236}">
                <a16:creationId xmlns:a16="http://schemas.microsoft.com/office/drawing/2014/main" id="{F6CE171A-9C14-423F-A1E9-4FA65D42D568}"/>
              </a:ext>
            </a:extLst>
          </p:cNvPr>
          <p:cNvPicPr>
            <a:picLocks noChangeAspect="1"/>
          </p:cNvPicPr>
          <p:nvPr/>
        </p:nvPicPr>
        <p:blipFill rotWithShape="1">
          <a:blip r:embed="rId5">
            <a:extLst>
              <a:ext uri="{28A0092B-C50C-407E-A947-70E740481C1C}">
                <a14:useLocalDpi xmlns:a14="http://schemas.microsoft.com/office/drawing/2010/main" val="0"/>
              </a:ext>
            </a:extLst>
          </a:blip>
          <a:srcRect t="16939"/>
          <a:stretch/>
        </p:blipFill>
        <p:spPr>
          <a:xfrm>
            <a:off x="4" y="0"/>
            <a:ext cx="4610100" cy="2074460"/>
          </a:xfrm>
          <a:prstGeom prst="rect">
            <a:avLst/>
          </a:prstGeom>
        </p:spPr>
      </p:pic>
    </p:spTree>
    <p:extLst>
      <p:ext uri="{BB962C8B-B14F-4D97-AF65-F5344CB8AC3E}">
        <p14:creationId xmlns:p14="http://schemas.microsoft.com/office/powerpoint/2010/main" val="9115938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 name="CustomShape 1"/>
          <p:cNvSpPr/>
          <p:nvPr/>
        </p:nvSpPr>
        <p:spPr>
          <a:xfrm>
            <a:off x="95400" y="79920"/>
            <a:ext cx="4158328" cy="227803"/>
          </a:xfrm>
          <a:prstGeom prst="rect">
            <a:avLst/>
          </a:prstGeom>
          <a:noFill/>
          <a:ln>
            <a:noFill/>
          </a:ln>
        </p:spPr>
        <p:style>
          <a:lnRef idx="0">
            <a:scrgbClr r="0" g="0" b="0"/>
          </a:lnRef>
          <a:fillRef idx="0">
            <a:scrgbClr r="0" g="0" b="0"/>
          </a:fillRef>
          <a:effectRef idx="0">
            <a:scrgbClr r="0" g="0" b="0"/>
          </a:effectRef>
          <a:fontRef idx="minor"/>
        </p:style>
        <p:txBody>
          <a:bodyPr wrap="square" lIns="0" tIns="12240" rIns="0" bIns="0">
            <a:spAutoFit/>
          </a:bodyPr>
          <a:lstStyle/>
          <a:p>
            <a:pPr marL="12600">
              <a:lnSpc>
                <a:spcPct val="100000"/>
              </a:lnSpc>
              <a:spcBef>
                <a:spcPts val="96"/>
              </a:spcBef>
            </a:pPr>
            <a:r>
              <a:rPr lang="de-DE" sz="1400" spc="-35" dirty="0">
                <a:solidFill>
                  <a:srgbClr val="00539F"/>
                </a:solidFill>
                <a:latin typeface="Latin Modern Math"/>
              </a:rPr>
              <a:t>Eine allgemeine Formel für die Übergangswahrscheinlichkeit</a:t>
            </a:r>
            <a:endParaRPr lang="de-DE" sz="1400" spc="-1" dirty="0"/>
          </a:p>
        </p:txBody>
      </p:sp>
      <p:sp>
        <p:nvSpPr>
          <p:cNvPr id="9" name="CustomShape 6">
            <a:extLst>
              <a:ext uri="{FF2B5EF4-FFF2-40B4-BE49-F238E27FC236}">
                <a16:creationId xmlns:a16="http://schemas.microsoft.com/office/drawing/2014/main" id="{5B18DC7F-F99E-1511-2D24-7697587E3A34}"/>
              </a:ext>
            </a:extLst>
          </p:cNvPr>
          <p:cNvSpPr/>
          <p:nvPr/>
        </p:nvSpPr>
        <p:spPr>
          <a:xfrm>
            <a:off x="432000" y="504000"/>
            <a:ext cx="3887280" cy="13694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oAutofit/>
          </a:bodyPr>
          <a:lstStyle/>
          <a:p>
            <a:pPr marL="279360" indent="-1089000">
              <a:lnSpc>
                <a:spcPct val="100000"/>
              </a:lnSpc>
              <a:spcBef>
                <a:spcPts val="6"/>
              </a:spcBef>
              <a:tabLst>
                <a:tab pos="0" algn="l"/>
              </a:tabLst>
            </a:pPr>
            <a:endParaRPr lang="de-DE" sz="1050" spc="-1" dirty="0"/>
          </a:p>
        </p:txBody>
      </p:sp>
      <mc:AlternateContent xmlns:mc="http://schemas.openxmlformats.org/markup-compatibility/2006" xmlns:a14="http://schemas.microsoft.com/office/drawing/2010/main">
        <mc:Choice Requires="a14">
          <p:sp>
            <p:nvSpPr>
              <p:cNvPr id="10" name="Untertitel 2">
                <a:extLst>
                  <a:ext uri="{FF2B5EF4-FFF2-40B4-BE49-F238E27FC236}">
                    <a16:creationId xmlns:a16="http://schemas.microsoft.com/office/drawing/2014/main" id="{0550847E-206A-F1A7-4406-4D6655315AF8}"/>
                  </a:ext>
                </a:extLst>
              </p:cNvPr>
              <p:cNvSpPr txBox="1">
                <a:spLocks/>
              </p:cNvSpPr>
              <p:nvPr/>
            </p:nvSpPr>
            <p:spPr bwMode="auto">
              <a:xfrm>
                <a:off x="4122" y="1247524"/>
                <a:ext cx="4460400" cy="682602"/>
              </a:xfrm>
              <a:prstGeom prst="rect">
                <a:avLst/>
              </a:prstGeom>
              <a:noFill/>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vert="horz" wrap="square" numCol="1" anchor="t" anchorCtr="0" compatLnSpc="1">
                <a:prstTxWarp prst="textNoShape">
                  <a:avLst/>
                </a:prstTxWarp>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1480" indent="0">
                  <a:lnSpc>
                    <a:spcPct val="150000"/>
                  </a:lnSpc>
                  <a:spcBef>
                    <a:spcPts val="374"/>
                  </a:spcBef>
                  <a:buClr>
                    <a:srgbClr val="00539F"/>
                  </a:buClr>
                  <a:buNone/>
                  <a:tabLst>
                    <a:tab pos="189720" algn="l"/>
                  </a:tabLst>
                </a:pPr>
                <a14:m>
                  <m:oMathPara xmlns:m="http://schemas.openxmlformats.org/officeDocument/2006/math">
                    <m:oMathParaPr>
                      <m:jc m:val="center"/>
                    </m:oMathParaPr>
                    <m:oMath xmlns:m="http://schemas.openxmlformats.org/officeDocument/2006/math">
                      <m:sSub>
                        <m:sSubPr>
                          <m:ctrlPr>
                            <a:rPr lang="de-DE" sz="1100" i="1" spc="-7" smtClean="0">
                              <a:solidFill>
                                <a:srgbClr val="000000"/>
                              </a:solidFill>
                              <a:latin typeface="Cambria Math" panose="02040503050406030204" pitchFamily="18" charset="0"/>
                              <a:cs typeface="Arial" panose="020B0604020202020204" pitchFamily="34" charset="0"/>
                            </a:rPr>
                          </m:ctrlPr>
                        </m:sSubPr>
                        <m:e>
                          <m:r>
                            <a:rPr lang="de-DE" sz="1100" i="1" spc="-7">
                              <a:solidFill>
                                <a:srgbClr val="000000"/>
                              </a:solidFill>
                              <a:latin typeface="Cambria Math" panose="02040503050406030204" pitchFamily="18" charset="0"/>
                              <a:cs typeface="Arial" panose="020B0604020202020204" pitchFamily="34" charset="0"/>
                            </a:rPr>
                            <m:t>ℙ</m:t>
                          </m:r>
                        </m:e>
                        <m:sub>
                          <m:r>
                            <a:rPr lang="de-DE" sz="1100" i="1" spc="-7">
                              <a:solidFill>
                                <a:srgbClr val="000000"/>
                              </a:solidFill>
                              <a:latin typeface="Cambria Math" panose="02040503050406030204" pitchFamily="18" charset="0"/>
                              <a:cs typeface="Arial" panose="020B0604020202020204" pitchFamily="34" charset="0"/>
                            </a:rPr>
                            <m:t>𝑊𝑜𝑟𝑡</m:t>
                          </m:r>
                          <m:r>
                            <a:rPr lang="de-DE" sz="1100" i="1" spc="-7">
                              <a:solidFill>
                                <a:srgbClr val="000000"/>
                              </a:solidFill>
                              <a:latin typeface="Cambria Math" panose="02040503050406030204" pitchFamily="18" charset="0"/>
                              <a:cs typeface="Arial" panose="020B0604020202020204" pitchFamily="34" charset="0"/>
                            </a:rPr>
                            <m:t>1</m:t>
                          </m:r>
                        </m:sub>
                      </m:sSub>
                      <m:d>
                        <m:dPr>
                          <m:ctrlPr>
                            <a:rPr lang="de-DE" sz="1100" i="1" spc="-7">
                              <a:solidFill>
                                <a:srgbClr val="000000"/>
                              </a:solidFill>
                              <a:latin typeface="Cambria Math" panose="02040503050406030204" pitchFamily="18" charset="0"/>
                              <a:cs typeface="Arial" panose="020B0604020202020204" pitchFamily="34" charset="0"/>
                            </a:rPr>
                          </m:ctrlPr>
                        </m:dPr>
                        <m:e>
                          <m:r>
                            <m:rPr>
                              <m:nor/>
                            </m:rPr>
                            <a:rPr lang="de-DE" sz="1100" b="0" i="1" spc="-7" smtClean="0">
                              <a:solidFill>
                                <a:srgbClr val="000000"/>
                              </a:solidFill>
                              <a:latin typeface="Cambria Math" panose="02040503050406030204" pitchFamily="18" charset="0"/>
                              <a:cs typeface="Arial" panose="020B0604020202020204" pitchFamily="34" charset="0"/>
                            </a:rPr>
                            <m:t>W</m:t>
                          </m:r>
                          <m:r>
                            <m:rPr>
                              <m:nor/>
                            </m:rPr>
                            <a:rPr lang="de-DE" sz="1100" i="1" spc="-7">
                              <a:solidFill>
                                <a:srgbClr val="000000"/>
                              </a:solidFill>
                              <a:latin typeface="Cambria Math" panose="02040503050406030204" pitchFamily="18" charset="0"/>
                              <a:cs typeface="Arial" panose="020B0604020202020204" pitchFamily="34" charset="0"/>
                            </a:rPr>
                            <m:t>ort</m:t>
                          </m:r>
                          <m:r>
                            <m:rPr>
                              <m:nor/>
                            </m:rPr>
                            <a:rPr lang="de-DE" sz="1100" b="0" i="0" spc="-7" smtClean="0">
                              <a:solidFill>
                                <a:srgbClr val="000000"/>
                              </a:solidFill>
                              <a:latin typeface="Cambria Math" panose="02040503050406030204" pitchFamily="18" charset="0"/>
                              <a:cs typeface="Arial" panose="020B0604020202020204" pitchFamily="34" charset="0"/>
                            </a:rPr>
                            <m:t> </m:t>
                          </m:r>
                          <m:r>
                            <m:rPr>
                              <m:nor/>
                            </m:rPr>
                            <a:rPr lang="de-DE" sz="1100" spc="-7">
                              <a:solidFill>
                                <a:srgbClr val="000000"/>
                              </a:solidFill>
                              <a:latin typeface="Cambria Math" panose="02040503050406030204" pitchFamily="18" charset="0"/>
                              <a:cs typeface="Arial" panose="020B0604020202020204" pitchFamily="34" charset="0"/>
                            </a:rPr>
                            <m:t>2</m:t>
                          </m:r>
                          <m:r>
                            <a:rPr lang="de-DE" sz="1100" b="0" i="1" spc="-7" smtClean="0">
                              <a:solidFill>
                                <a:srgbClr val="000000"/>
                              </a:solidFill>
                              <a:latin typeface="Cambria Math" panose="02040503050406030204" pitchFamily="18" charset="0"/>
                              <a:cs typeface="Arial" panose="020B0604020202020204" pitchFamily="34" charset="0"/>
                            </a:rPr>
                            <m:t> </m:t>
                          </m:r>
                        </m:e>
                      </m:d>
                      <m:r>
                        <a:rPr lang="de-DE" sz="1100" i="1" spc="-7">
                          <a:solidFill>
                            <a:srgbClr val="000000"/>
                          </a:solidFill>
                          <a:latin typeface="Cambria Math" panose="02040503050406030204" pitchFamily="18" charset="0"/>
                          <a:cs typeface="Arial" panose="020B0604020202020204" pitchFamily="34" charset="0"/>
                        </a:rPr>
                        <m:t>=</m:t>
                      </m:r>
                      <m:f>
                        <m:fPr>
                          <m:ctrlPr>
                            <a:rPr lang="de-DE" sz="1100" i="1" spc="-7">
                              <a:solidFill>
                                <a:srgbClr val="000000"/>
                              </a:solidFill>
                              <a:latin typeface="Cambria Math" panose="02040503050406030204" pitchFamily="18" charset="0"/>
                              <a:cs typeface="Arial" panose="020B0604020202020204" pitchFamily="34" charset="0"/>
                            </a:rPr>
                          </m:ctrlPr>
                        </m:fPr>
                        <m:num>
                          <m:r>
                            <a:rPr lang="de-DE" sz="1100" i="1" spc="-7">
                              <a:solidFill>
                                <a:srgbClr val="000000"/>
                              </a:solidFill>
                              <a:latin typeface="Cambria Math" panose="02040503050406030204" pitchFamily="18" charset="0"/>
                              <a:cs typeface="Arial" panose="020B0604020202020204" pitchFamily="34" charset="0"/>
                            </a:rPr>
                            <m:t>𝑁</m:t>
                          </m:r>
                          <m:d>
                            <m:dPr>
                              <m:ctrlPr>
                                <a:rPr lang="de-DE" sz="1100" i="1" spc="-7">
                                  <a:solidFill>
                                    <a:srgbClr val="000000"/>
                                  </a:solidFill>
                                  <a:latin typeface="Cambria Math" panose="02040503050406030204" pitchFamily="18" charset="0"/>
                                  <a:cs typeface="Arial" panose="020B0604020202020204" pitchFamily="34" charset="0"/>
                                </a:rPr>
                              </m:ctrlPr>
                            </m:dPr>
                            <m:e>
                              <m:r>
                                <a:rPr lang="de-DE" sz="1100" b="0" i="1" spc="-7" smtClean="0">
                                  <a:solidFill>
                                    <a:srgbClr val="000000"/>
                                  </a:solidFill>
                                  <a:latin typeface="Cambria Math" panose="02040503050406030204" pitchFamily="18" charset="0"/>
                                  <a:cs typeface="Arial" panose="020B0604020202020204" pitchFamily="34" charset="0"/>
                                </a:rPr>
                                <m:t>𝑊𝑜𝑟𝑡</m:t>
                              </m:r>
                              <m:r>
                                <a:rPr lang="de-DE" sz="1100" b="0" i="1" spc="-7" smtClean="0">
                                  <a:solidFill>
                                    <a:srgbClr val="000000"/>
                                  </a:solidFill>
                                  <a:latin typeface="Cambria Math" panose="02040503050406030204" pitchFamily="18" charset="0"/>
                                  <a:cs typeface="Arial" panose="020B0604020202020204" pitchFamily="34" charset="0"/>
                                </a:rPr>
                                <m:t>1 ,   </m:t>
                              </m:r>
                              <m:r>
                                <a:rPr lang="de-DE" sz="1100" b="0" i="1" spc="-7" smtClean="0">
                                  <a:solidFill>
                                    <a:srgbClr val="000000"/>
                                  </a:solidFill>
                                  <a:latin typeface="Cambria Math" panose="02040503050406030204" pitchFamily="18" charset="0"/>
                                  <a:cs typeface="Arial" panose="020B0604020202020204" pitchFamily="34" charset="0"/>
                                </a:rPr>
                                <m:t>𝑊𝑜𝑟𝑡</m:t>
                              </m:r>
                              <m:r>
                                <a:rPr lang="de-DE" sz="1100" b="0" i="1" spc="-7" smtClean="0">
                                  <a:solidFill>
                                    <a:srgbClr val="000000"/>
                                  </a:solidFill>
                                  <a:latin typeface="Cambria Math" panose="02040503050406030204" pitchFamily="18" charset="0"/>
                                  <a:cs typeface="Arial" panose="020B0604020202020204" pitchFamily="34" charset="0"/>
                                </a:rPr>
                                <m:t>2</m:t>
                              </m:r>
                            </m:e>
                          </m:d>
                        </m:num>
                        <m:den>
                          <m:r>
                            <a:rPr lang="de-DE" sz="1100" i="1" spc="-7">
                              <a:solidFill>
                                <a:srgbClr val="000000"/>
                              </a:solidFill>
                              <a:latin typeface="Cambria Math" panose="02040503050406030204" pitchFamily="18" charset="0"/>
                              <a:cs typeface="Arial" panose="020B0604020202020204" pitchFamily="34" charset="0"/>
                            </a:rPr>
                            <m:t>𝑁</m:t>
                          </m:r>
                          <m:d>
                            <m:dPr>
                              <m:ctrlPr>
                                <a:rPr lang="de-DE" sz="1100" i="1" spc="-7">
                                  <a:solidFill>
                                    <a:srgbClr val="000000"/>
                                  </a:solidFill>
                                  <a:latin typeface="Cambria Math" panose="02040503050406030204" pitchFamily="18" charset="0"/>
                                  <a:cs typeface="Arial" panose="020B0604020202020204" pitchFamily="34" charset="0"/>
                                </a:rPr>
                              </m:ctrlPr>
                            </m:dPr>
                            <m:e>
                              <m:r>
                                <a:rPr lang="de-DE" sz="1100" b="0" i="1" spc="-7" smtClean="0">
                                  <a:solidFill>
                                    <a:srgbClr val="000000"/>
                                  </a:solidFill>
                                  <a:latin typeface="Cambria Math" panose="02040503050406030204" pitchFamily="18" charset="0"/>
                                  <a:cs typeface="Arial" panose="020B0604020202020204" pitchFamily="34" charset="0"/>
                                </a:rPr>
                                <m:t>𝑊𝑜𝑟𝑡</m:t>
                              </m:r>
                              <m:r>
                                <a:rPr lang="de-DE" sz="1100" b="0" i="1" spc="-7" smtClean="0">
                                  <a:solidFill>
                                    <a:srgbClr val="000000"/>
                                  </a:solidFill>
                                  <a:latin typeface="Cambria Math" panose="02040503050406030204" pitchFamily="18" charset="0"/>
                                  <a:cs typeface="Arial" panose="020B0604020202020204" pitchFamily="34" charset="0"/>
                                </a:rPr>
                                <m:t> 1,   </m:t>
                              </m:r>
                              <m:r>
                                <a:rPr lang="de-DE" sz="1100" b="0" i="1" spc="-7" smtClean="0">
                                  <a:solidFill>
                                    <a:schemeClr val="accent1"/>
                                  </a:solidFill>
                                  <a:latin typeface="Cambria Math" panose="02040503050406030204" pitchFamily="18" charset="0"/>
                                  <a:cs typeface="Arial" panose="020B0604020202020204" pitchFamily="34" charset="0"/>
                                </a:rPr>
                                <m:t>𝑏𝑒𝑙𝑖𝑒𝑏𝑖𝑔𝑒𝑠</m:t>
                              </m:r>
                              <m:r>
                                <a:rPr lang="de-DE" sz="1100" b="0" i="1" spc="-7" smtClean="0">
                                  <a:solidFill>
                                    <a:schemeClr val="accent1"/>
                                  </a:solidFill>
                                  <a:latin typeface="Cambria Math" panose="02040503050406030204" pitchFamily="18" charset="0"/>
                                  <a:cs typeface="Arial" panose="020B0604020202020204" pitchFamily="34" charset="0"/>
                                </a:rPr>
                                <m:t> </m:t>
                              </m:r>
                              <m:r>
                                <a:rPr lang="de-DE" sz="1100" b="0" i="1" spc="-7" smtClean="0">
                                  <a:solidFill>
                                    <a:schemeClr val="accent1"/>
                                  </a:solidFill>
                                  <a:latin typeface="Cambria Math" panose="02040503050406030204" pitchFamily="18" charset="0"/>
                                  <a:cs typeface="Arial" panose="020B0604020202020204" pitchFamily="34" charset="0"/>
                                </a:rPr>
                                <m:t>𝑊𝑜𝑟𝑡</m:t>
                              </m:r>
                            </m:e>
                          </m:d>
                        </m:den>
                      </m:f>
                    </m:oMath>
                  </m:oMathPara>
                </a14:m>
                <a:endParaRPr lang="de-DE" sz="1100" i="1" spc="-7" dirty="0">
                  <a:solidFill>
                    <a:srgbClr val="000000"/>
                  </a:solidFill>
                  <a:latin typeface="Cambria Math" panose="02040503050406030204" pitchFamily="18" charset="0"/>
                  <a:cs typeface="Arial" panose="020B0604020202020204" pitchFamily="34" charset="0"/>
                </a:endParaRPr>
              </a:p>
            </p:txBody>
          </p:sp>
        </mc:Choice>
        <mc:Fallback xmlns="">
          <p:sp>
            <p:nvSpPr>
              <p:cNvPr id="10" name="Untertitel 2">
                <a:extLst>
                  <a:ext uri="{FF2B5EF4-FFF2-40B4-BE49-F238E27FC236}">
                    <a16:creationId xmlns:a16="http://schemas.microsoft.com/office/drawing/2014/main" id="{0550847E-206A-F1A7-4406-4D6655315AF8}"/>
                  </a:ext>
                </a:extLst>
              </p:cNvPr>
              <p:cNvSpPr txBox="1">
                <a:spLocks noRot="1" noChangeAspect="1" noMove="1" noResize="1" noEditPoints="1" noAdjustHandles="1" noChangeArrowheads="1" noChangeShapeType="1" noTextEdit="1"/>
              </p:cNvSpPr>
              <p:nvPr/>
            </p:nvSpPr>
            <p:spPr bwMode="auto">
              <a:xfrm>
                <a:off x="4122" y="1247524"/>
                <a:ext cx="4460400" cy="682602"/>
              </a:xfrm>
              <a:prstGeom prst="rect">
                <a:avLst/>
              </a:prstGeom>
              <a:blipFill>
                <a:blip r:embed="rId3"/>
                <a:stretch>
                  <a:fillRect/>
                </a:stretch>
              </a:blip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de-DE">
                    <a:noFill/>
                  </a:rPr>
                  <a:t> </a:t>
                </a:r>
              </a:p>
            </p:txBody>
          </p:sp>
        </mc:Fallback>
      </mc:AlternateContent>
      <p:sp>
        <p:nvSpPr>
          <p:cNvPr id="2" name="Rechteck: abgerundete Ecken 1">
            <a:extLst>
              <a:ext uri="{FF2B5EF4-FFF2-40B4-BE49-F238E27FC236}">
                <a16:creationId xmlns:a16="http://schemas.microsoft.com/office/drawing/2014/main" id="{A260B948-75A6-4BB4-A359-4661B279CF73}"/>
              </a:ext>
            </a:extLst>
          </p:cNvPr>
          <p:cNvSpPr/>
          <p:nvPr/>
        </p:nvSpPr>
        <p:spPr>
          <a:xfrm>
            <a:off x="181853" y="1329878"/>
            <a:ext cx="4246118" cy="538257"/>
          </a:xfrm>
          <a:prstGeom prst="roundRect">
            <a:avLst/>
          </a:prstGeom>
          <a:noFill/>
          <a:ln w="3175">
            <a:solidFill>
              <a:schemeClr val="bg1">
                <a:lumMod val="6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7318174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2"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 name="CustomShape 1"/>
          <p:cNvSpPr/>
          <p:nvPr/>
        </p:nvSpPr>
        <p:spPr>
          <a:xfrm>
            <a:off x="95400" y="79920"/>
            <a:ext cx="4044240" cy="227803"/>
          </a:xfrm>
          <a:prstGeom prst="rect">
            <a:avLst/>
          </a:prstGeom>
          <a:noFill/>
          <a:ln>
            <a:noFill/>
          </a:ln>
        </p:spPr>
        <p:style>
          <a:lnRef idx="0">
            <a:scrgbClr r="0" g="0" b="0"/>
          </a:lnRef>
          <a:fillRef idx="0">
            <a:scrgbClr r="0" g="0" b="0"/>
          </a:fillRef>
          <a:effectRef idx="0">
            <a:scrgbClr r="0" g="0" b="0"/>
          </a:effectRef>
          <a:fontRef idx="minor"/>
        </p:style>
        <p:txBody>
          <a:bodyPr lIns="0" tIns="12240" rIns="0" bIns="0">
            <a:spAutoFit/>
          </a:bodyPr>
          <a:lstStyle/>
          <a:p>
            <a:pPr marL="12600">
              <a:lnSpc>
                <a:spcPct val="100000"/>
              </a:lnSpc>
              <a:spcBef>
                <a:spcPts val="96"/>
              </a:spcBef>
            </a:pPr>
            <a:r>
              <a:rPr lang="de-DE" sz="1400" b="0" strike="noStrike" spc="-35" dirty="0">
                <a:solidFill>
                  <a:srgbClr val="00539F"/>
                </a:solidFill>
                <a:latin typeface="Latin Modern Math"/>
                <a:ea typeface="DejaVu Sans"/>
              </a:rPr>
              <a:t>Modellierungskreislauf</a:t>
            </a:r>
            <a:endParaRPr lang="de-DE" sz="1400" b="0" strike="noStrike" spc="-1" dirty="0">
              <a:latin typeface="Arial"/>
            </a:endParaRPr>
          </a:p>
        </p:txBody>
      </p:sp>
      <p:sp>
        <p:nvSpPr>
          <p:cNvPr id="9" name="CustomShape 6">
            <a:extLst>
              <a:ext uri="{FF2B5EF4-FFF2-40B4-BE49-F238E27FC236}">
                <a16:creationId xmlns:a16="http://schemas.microsoft.com/office/drawing/2014/main" id="{5B18DC7F-F99E-1511-2D24-7697587E3A34}"/>
              </a:ext>
            </a:extLst>
          </p:cNvPr>
          <p:cNvSpPr/>
          <p:nvPr/>
        </p:nvSpPr>
        <p:spPr>
          <a:xfrm>
            <a:off x="432000" y="504000"/>
            <a:ext cx="3887280" cy="13694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oAutofit/>
          </a:bodyPr>
          <a:lstStyle/>
          <a:p>
            <a:pPr marL="279360" indent="-1089000">
              <a:lnSpc>
                <a:spcPct val="100000"/>
              </a:lnSpc>
              <a:spcBef>
                <a:spcPts val="6"/>
              </a:spcBef>
              <a:tabLst>
                <a:tab pos="0" algn="l"/>
              </a:tabLst>
            </a:pPr>
            <a:endParaRPr lang="de-DE" sz="1050" spc="-1" dirty="0"/>
          </a:p>
        </p:txBody>
      </p:sp>
      <p:sp>
        <p:nvSpPr>
          <p:cNvPr id="12" name="CustomShape 6">
            <a:extLst>
              <a:ext uri="{FF2B5EF4-FFF2-40B4-BE49-F238E27FC236}">
                <a16:creationId xmlns:a16="http://schemas.microsoft.com/office/drawing/2014/main" id="{840CE94A-1162-1D2B-B8E8-1B4F6825320B}"/>
              </a:ext>
            </a:extLst>
          </p:cNvPr>
          <p:cNvSpPr/>
          <p:nvPr/>
        </p:nvSpPr>
        <p:spPr>
          <a:xfrm>
            <a:off x="3266475" y="416348"/>
            <a:ext cx="882720" cy="350280"/>
          </a:xfrm>
          <a:prstGeom prst="rect">
            <a:avLst/>
          </a:prstGeom>
          <a:noFill/>
          <a:ln>
            <a:noFill/>
          </a:ln>
        </p:spPr>
        <p:style>
          <a:lnRef idx="0">
            <a:scrgbClr r="0" g="0" b="0"/>
          </a:lnRef>
          <a:fillRef idx="0">
            <a:scrgbClr r="0" g="0" b="0"/>
          </a:fillRef>
          <a:effectRef idx="0">
            <a:scrgbClr r="0" g="0" b="0"/>
          </a:effectRef>
          <a:fontRef idx="minor"/>
        </p:style>
        <p:txBody>
          <a:bodyPr wrap="square" lIns="0" tIns="19800" rIns="0" bIns="0">
            <a:spAutoFit/>
          </a:bodyPr>
          <a:lstStyle/>
          <a:p>
            <a:pPr marL="175320" indent="-162360">
              <a:lnSpc>
                <a:spcPts val="1301"/>
              </a:lnSpc>
              <a:spcBef>
                <a:spcPts val="156"/>
              </a:spcBef>
              <a:tabLst>
                <a:tab pos="0" algn="l"/>
              </a:tabLst>
            </a:pPr>
            <a:r>
              <a:rPr lang="de-DE" sz="1100" b="1" strike="noStrike" spc="26" dirty="0">
                <a:solidFill>
                  <a:srgbClr val="000000"/>
                </a:solidFill>
                <a:latin typeface="Latin Modern Math"/>
                <a:ea typeface="DejaVu Sans"/>
              </a:rPr>
              <a:t>V</a:t>
            </a:r>
            <a:r>
              <a:rPr lang="de-DE" sz="1100" b="1" strike="noStrike" spc="-41" dirty="0">
                <a:solidFill>
                  <a:srgbClr val="000000"/>
                </a:solidFill>
                <a:latin typeface="Latin Modern Math"/>
                <a:ea typeface="DejaVu Sans"/>
              </a:rPr>
              <a:t>erei</a:t>
            </a:r>
            <a:r>
              <a:rPr lang="de-DE" sz="1100" b="1" strike="noStrike" spc="-32" dirty="0">
                <a:solidFill>
                  <a:srgbClr val="000000"/>
                </a:solidFill>
                <a:latin typeface="Latin Modern Math"/>
                <a:ea typeface="DejaVu Sans"/>
              </a:rPr>
              <a:t>nfach</a:t>
            </a:r>
            <a:r>
              <a:rPr lang="de-DE" sz="1100" b="1" strike="noStrike" spc="-26" dirty="0">
                <a:solidFill>
                  <a:srgbClr val="000000"/>
                </a:solidFill>
                <a:latin typeface="Latin Modern Math"/>
                <a:ea typeface="DejaVu Sans"/>
              </a:rPr>
              <a:t>t</a:t>
            </a:r>
            <a:r>
              <a:rPr lang="de-DE" sz="1100" b="1" strike="noStrike" spc="-80" dirty="0">
                <a:solidFill>
                  <a:srgbClr val="000000"/>
                </a:solidFill>
                <a:latin typeface="Latin Modern Math"/>
                <a:ea typeface="DejaVu Sans"/>
              </a:rPr>
              <a:t>es  </a:t>
            </a:r>
            <a:r>
              <a:rPr lang="de-DE" sz="1100" b="1" strike="noStrike" spc="-41" dirty="0">
                <a:solidFill>
                  <a:srgbClr val="000000"/>
                </a:solidFill>
                <a:latin typeface="Latin Modern Math"/>
                <a:ea typeface="DejaVu Sans"/>
              </a:rPr>
              <a:t>Problem</a:t>
            </a:r>
            <a:endParaRPr lang="de-DE" sz="1100" b="0" strike="noStrike" spc="-1" dirty="0">
              <a:latin typeface="Arial"/>
            </a:endParaRPr>
          </a:p>
        </p:txBody>
      </p:sp>
      <p:grpSp>
        <p:nvGrpSpPr>
          <p:cNvPr id="13" name="Group 7">
            <a:extLst>
              <a:ext uri="{FF2B5EF4-FFF2-40B4-BE49-F238E27FC236}">
                <a16:creationId xmlns:a16="http://schemas.microsoft.com/office/drawing/2014/main" id="{B8917706-A288-279C-42FF-8536A4388DB2}"/>
              </a:ext>
            </a:extLst>
          </p:cNvPr>
          <p:cNvGrpSpPr/>
          <p:nvPr/>
        </p:nvGrpSpPr>
        <p:grpSpPr>
          <a:xfrm>
            <a:off x="2699280" y="680674"/>
            <a:ext cx="327960" cy="51840"/>
            <a:chOff x="2699280" y="768600"/>
            <a:chExt cx="327960" cy="51840"/>
          </a:xfrm>
        </p:grpSpPr>
        <p:sp>
          <p:nvSpPr>
            <p:cNvPr id="14" name="CustomShape 8">
              <a:extLst>
                <a:ext uri="{FF2B5EF4-FFF2-40B4-BE49-F238E27FC236}">
                  <a16:creationId xmlns:a16="http://schemas.microsoft.com/office/drawing/2014/main" id="{38DEB81C-CABA-D797-C4E1-178AFF3BC6AE}"/>
                </a:ext>
              </a:extLst>
            </p:cNvPr>
            <p:cNvSpPr/>
            <p:nvPr/>
          </p:nvSpPr>
          <p:spPr>
            <a:xfrm>
              <a:off x="2699280" y="794880"/>
              <a:ext cx="295200" cy="360"/>
            </a:xfrm>
            <a:custGeom>
              <a:avLst/>
              <a:gdLst/>
              <a:ahLst/>
              <a:cxnLst/>
              <a:rect l="l" t="t" r="r" b="b"/>
              <a:pathLst>
                <a:path w="295910">
                  <a:moveTo>
                    <a:pt x="0" y="0"/>
                  </a:moveTo>
                  <a:lnTo>
                    <a:pt x="295911" y="0"/>
                  </a:lnTo>
                </a:path>
              </a:pathLst>
            </a:custGeom>
            <a:noFill/>
            <a:ln w="10080">
              <a:solidFill>
                <a:srgbClr val="000000"/>
              </a:solidFill>
              <a:round/>
            </a:ln>
          </p:spPr>
          <p:style>
            <a:lnRef idx="0">
              <a:scrgbClr r="0" g="0" b="0"/>
            </a:lnRef>
            <a:fillRef idx="0">
              <a:scrgbClr r="0" g="0" b="0"/>
            </a:fillRef>
            <a:effectRef idx="0">
              <a:scrgbClr r="0" g="0" b="0"/>
            </a:effectRef>
            <a:fontRef idx="minor"/>
          </p:style>
        </p:sp>
        <p:sp>
          <p:nvSpPr>
            <p:cNvPr id="15" name="CustomShape 9">
              <a:extLst>
                <a:ext uri="{FF2B5EF4-FFF2-40B4-BE49-F238E27FC236}">
                  <a16:creationId xmlns:a16="http://schemas.microsoft.com/office/drawing/2014/main" id="{75EA9AD6-CA72-A42F-839E-E9952AA08B48}"/>
                </a:ext>
              </a:extLst>
            </p:cNvPr>
            <p:cNvSpPr/>
            <p:nvPr/>
          </p:nvSpPr>
          <p:spPr>
            <a:xfrm>
              <a:off x="2975400" y="768600"/>
              <a:ext cx="51840" cy="51840"/>
            </a:xfrm>
            <a:custGeom>
              <a:avLst/>
              <a:gdLst/>
              <a:ahLst/>
              <a:cxnLst/>
              <a:rect l="l" t="t" r="r" b="b"/>
              <a:pathLst>
                <a:path w="52705" h="52705">
                  <a:moveTo>
                    <a:pt x="0" y="0"/>
                  </a:moveTo>
                  <a:lnTo>
                    <a:pt x="19737" y="26316"/>
                  </a:lnTo>
                  <a:lnTo>
                    <a:pt x="0" y="52633"/>
                  </a:lnTo>
                  <a:lnTo>
                    <a:pt x="52634" y="26316"/>
                  </a:lnTo>
                  <a:lnTo>
                    <a:pt x="0" y="0"/>
                  </a:lnTo>
                  <a:close/>
                </a:path>
              </a:pathLst>
            </a:custGeom>
            <a:solidFill>
              <a:srgbClr val="000000"/>
            </a:solidFill>
            <a:ln>
              <a:noFill/>
            </a:ln>
          </p:spPr>
          <p:style>
            <a:lnRef idx="0">
              <a:scrgbClr r="0" g="0" b="0"/>
            </a:lnRef>
            <a:fillRef idx="0">
              <a:scrgbClr r="0" g="0" b="0"/>
            </a:fillRef>
            <a:effectRef idx="0">
              <a:scrgbClr r="0" g="0" b="0"/>
            </a:effectRef>
            <a:fontRef idx="minor"/>
          </p:style>
        </p:sp>
      </p:grpSp>
      <p:sp>
        <p:nvSpPr>
          <p:cNvPr id="16" name="CustomShape 10">
            <a:extLst>
              <a:ext uri="{FF2B5EF4-FFF2-40B4-BE49-F238E27FC236}">
                <a16:creationId xmlns:a16="http://schemas.microsoft.com/office/drawing/2014/main" id="{30D9E0AB-F190-5412-C9A8-53C45DE422BB}"/>
              </a:ext>
            </a:extLst>
          </p:cNvPr>
          <p:cNvSpPr/>
          <p:nvPr/>
        </p:nvSpPr>
        <p:spPr>
          <a:xfrm>
            <a:off x="1594326" y="589665"/>
            <a:ext cx="1194840" cy="181637"/>
          </a:xfrm>
          <a:prstGeom prst="rect">
            <a:avLst/>
          </a:prstGeom>
          <a:noFill/>
          <a:ln>
            <a:noFill/>
          </a:ln>
        </p:spPr>
        <p:style>
          <a:lnRef idx="0">
            <a:scrgbClr r="0" g="0" b="0"/>
          </a:lnRef>
          <a:fillRef idx="0">
            <a:scrgbClr r="0" g="0" b="0"/>
          </a:fillRef>
          <a:effectRef idx="0">
            <a:scrgbClr r="0" g="0" b="0"/>
          </a:effectRef>
          <a:fontRef idx="minor"/>
        </p:style>
        <p:txBody>
          <a:bodyPr lIns="0" tIns="12240" rIns="0" bIns="0">
            <a:spAutoFit/>
          </a:bodyPr>
          <a:lstStyle/>
          <a:p>
            <a:pPr marL="38160">
              <a:lnSpc>
                <a:spcPct val="100000"/>
              </a:lnSpc>
              <a:spcBef>
                <a:spcPts val="96"/>
              </a:spcBef>
              <a:tabLst>
                <a:tab pos="423720" algn="l"/>
              </a:tabLst>
            </a:pPr>
            <a:r>
              <a:rPr lang="de-DE" sz="1650" spc="-7" baseline="32000" dirty="0">
                <a:solidFill>
                  <a:srgbClr val="000000"/>
                </a:solidFill>
                <a:uFill>
                  <a:solidFill>
                    <a:srgbClr val="000000"/>
                  </a:solidFill>
                </a:uFill>
                <a:latin typeface="Times New Roman"/>
                <a:ea typeface="DejaVu Sans"/>
              </a:rPr>
              <a:t>	</a:t>
            </a:r>
            <a:r>
              <a:rPr lang="de-DE" sz="1650" b="0" strike="noStrike" spc="-256" baseline="32000" dirty="0">
                <a:solidFill>
                  <a:srgbClr val="000000"/>
                </a:solidFill>
                <a:latin typeface="Times New Roman"/>
                <a:ea typeface="DejaVu Sans"/>
              </a:rPr>
              <a:t> </a:t>
            </a:r>
            <a:r>
              <a:rPr lang="de-DE" sz="1100" b="0" strike="noStrike" spc="-75" dirty="0">
                <a:solidFill>
                  <a:srgbClr val="000000"/>
                </a:solidFill>
                <a:latin typeface="Latin Modern Math"/>
                <a:ea typeface="DejaVu Sans"/>
              </a:rPr>
              <a:t>vereinfachen</a:t>
            </a:r>
            <a:endParaRPr lang="de-DE" sz="1100" b="0" strike="noStrike" spc="-1" dirty="0">
              <a:latin typeface="Arial"/>
            </a:endParaRPr>
          </a:p>
        </p:txBody>
      </p:sp>
      <p:grpSp>
        <p:nvGrpSpPr>
          <p:cNvPr id="17" name="Group 11">
            <a:extLst>
              <a:ext uri="{FF2B5EF4-FFF2-40B4-BE49-F238E27FC236}">
                <a16:creationId xmlns:a16="http://schemas.microsoft.com/office/drawing/2014/main" id="{8F732FA6-1613-F0D2-E4FA-C28E55294B35}"/>
              </a:ext>
            </a:extLst>
          </p:cNvPr>
          <p:cNvGrpSpPr/>
          <p:nvPr/>
        </p:nvGrpSpPr>
        <p:grpSpPr>
          <a:xfrm>
            <a:off x="2699280" y="1872994"/>
            <a:ext cx="1555920" cy="1137600"/>
            <a:chOff x="2699280" y="1960920"/>
            <a:chExt cx="1555920" cy="1137600"/>
          </a:xfrm>
        </p:grpSpPr>
        <p:sp>
          <p:nvSpPr>
            <p:cNvPr id="18" name="CustomShape 12">
              <a:extLst>
                <a:ext uri="{FF2B5EF4-FFF2-40B4-BE49-F238E27FC236}">
                  <a16:creationId xmlns:a16="http://schemas.microsoft.com/office/drawing/2014/main" id="{E3ED11E9-ABCE-7129-89FB-71C5476D3BD0}"/>
                </a:ext>
              </a:extLst>
            </p:cNvPr>
            <p:cNvSpPr/>
            <p:nvPr/>
          </p:nvSpPr>
          <p:spPr>
            <a:xfrm>
              <a:off x="3067920" y="2450880"/>
              <a:ext cx="1187280" cy="647640"/>
            </a:xfrm>
            <a:custGeom>
              <a:avLst/>
              <a:gdLst/>
              <a:ahLst/>
              <a:cxnLst/>
              <a:rect l="l" t="t" r="r" b="b"/>
              <a:pathLst>
                <a:path w="1188085" h="648335">
                  <a:moveTo>
                    <a:pt x="0" y="521481"/>
                  </a:moveTo>
                  <a:lnTo>
                    <a:pt x="0" y="126526"/>
                  </a:lnTo>
                  <a:lnTo>
                    <a:pt x="9942" y="77276"/>
                  </a:lnTo>
                  <a:lnTo>
                    <a:pt x="37055" y="37058"/>
                  </a:lnTo>
                  <a:lnTo>
                    <a:pt x="77270" y="9942"/>
                  </a:lnTo>
                  <a:lnTo>
                    <a:pt x="126517" y="0"/>
                  </a:lnTo>
                  <a:lnTo>
                    <a:pt x="1061478" y="0"/>
                  </a:lnTo>
                  <a:lnTo>
                    <a:pt x="1110733" y="9942"/>
                  </a:lnTo>
                  <a:lnTo>
                    <a:pt x="1150951" y="37058"/>
                  </a:lnTo>
                  <a:lnTo>
                    <a:pt x="1178066" y="77276"/>
                  </a:lnTo>
                  <a:lnTo>
                    <a:pt x="1188008" y="126526"/>
                  </a:lnTo>
                  <a:lnTo>
                    <a:pt x="1188008" y="521481"/>
                  </a:lnTo>
                  <a:lnTo>
                    <a:pt x="1178066" y="570731"/>
                  </a:lnTo>
                  <a:lnTo>
                    <a:pt x="1150951" y="610950"/>
                  </a:lnTo>
                  <a:lnTo>
                    <a:pt x="1110733" y="638065"/>
                  </a:lnTo>
                  <a:lnTo>
                    <a:pt x="1061478" y="648008"/>
                  </a:lnTo>
                  <a:lnTo>
                    <a:pt x="126517" y="648008"/>
                  </a:lnTo>
                  <a:lnTo>
                    <a:pt x="77270" y="638065"/>
                  </a:lnTo>
                  <a:lnTo>
                    <a:pt x="37055" y="610950"/>
                  </a:lnTo>
                  <a:lnTo>
                    <a:pt x="9942" y="570731"/>
                  </a:lnTo>
                  <a:lnTo>
                    <a:pt x="0" y="521481"/>
                  </a:lnTo>
                  <a:close/>
                </a:path>
              </a:pathLst>
            </a:custGeom>
            <a:noFill/>
            <a:ln w="10080">
              <a:solidFill>
                <a:srgbClr val="000000"/>
              </a:solidFill>
              <a:round/>
            </a:ln>
          </p:spPr>
          <p:style>
            <a:lnRef idx="0">
              <a:scrgbClr r="0" g="0" b="0"/>
            </a:lnRef>
            <a:fillRef idx="0">
              <a:scrgbClr r="0" g="0" b="0"/>
            </a:fillRef>
            <a:effectRef idx="0">
              <a:scrgbClr r="0" g="0" b="0"/>
            </a:effectRef>
            <a:fontRef idx="minor"/>
          </p:style>
        </p:sp>
        <p:sp>
          <p:nvSpPr>
            <p:cNvPr id="19" name="CustomShape 13">
              <a:extLst>
                <a:ext uri="{FF2B5EF4-FFF2-40B4-BE49-F238E27FC236}">
                  <a16:creationId xmlns:a16="http://schemas.microsoft.com/office/drawing/2014/main" id="{35D1031B-B5B6-E53C-1F9C-2F2D7346310D}"/>
                </a:ext>
              </a:extLst>
            </p:cNvPr>
            <p:cNvSpPr/>
            <p:nvPr/>
          </p:nvSpPr>
          <p:spPr>
            <a:xfrm>
              <a:off x="3661920" y="1960920"/>
              <a:ext cx="360" cy="425880"/>
            </a:xfrm>
            <a:custGeom>
              <a:avLst/>
              <a:gdLst/>
              <a:ahLst/>
              <a:cxnLst/>
              <a:rect l="l" t="t" r="r" b="b"/>
              <a:pathLst>
                <a:path h="426719">
                  <a:moveTo>
                    <a:pt x="0" y="0"/>
                  </a:moveTo>
                  <a:lnTo>
                    <a:pt x="0" y="426331"/>
                  </a:lnTo>
                </a:path>
              </a:pathLst>
            </a:custGeom>
            <a:noFill/>
            <a:ln w="10080">
              <a:solidFill>
                <a:srgbClr val="000000"/>
              </a:solidFill>
              <a:round/>
            </a:ln>
          </p:spPr>
          <p:style>
            <a:lnRef idx="0">
              <a:scrgbClr r="0" g="0" b="0"/>
            </a:lnRef>
            <a:fillRef idx="0">
              <a:scrgbClr r="0" g="0" b="0"/>
            </a:fillRef>
            <a:effectRef idx="0">
              <a:scrgbClr r="0" g="0" b="0"/>
            </a:effectRef>
            <a:fontRef idx="minor"/>
          </p:style>
        </p:sp>
        <p:sp>
          <p:nvSpPr>
            <p:cNvPr id="20" name="CustomShape 14">
              <a:extLst>
                <a:ext uri="{FF2B5EF4-FFF2-40B4-BE49-F238E27FC236}">
                  <a16:creationId xmlns:a16="http://schemas.microsoft.com/office/drawing/2014/main" id="{431DBC9A-1001-3ECD-B39C-A6C61380F5DD}"/>
                </a:ext>
              </a:extLst>
            </p:cNvPr>
            <p:cNvSpPr/>
            <p:nvPr/>
          </p:nvSpPr>
          <p:spPr>
            <a:xfrm>
              <a:off x="3635640" y="2367360"/>
              <a:ext cx="51840" cy="51840"/>
            </a:xfrm>
            <a:custGeom>
              <a:avLst/>
              <a:gdLst/>
              <a:ahLst/>
              <a:cxnLst/>
              <a:rect l="l" t="t" r="r" b="b"/>
              <a:pathLst>
                <a:path w="52704" h="52705">
                  <a:moveTo>
                    <a:pt x="52633" y="0"/>
                  </a:moveTo>
                  <a:lnTo>
                    <a:pt x="26316" y="19737"/>
                  </a:lnTo>
                  <a:lnTo>
                    <a:pt x="0" y="0"/>
                  </a:lnTo>
                  <a:lnTo>
                    <a:pt x="26316" y="52634"/>
                  </a:lnTo>
                  <a:lnTo>
                    <a:pt x="52633" y="0"/>
                  </a:lnTo>
                  <a:close/>
                </a:path>
              </a:pathLst>
            </a:custGeom>
            <a:solidFill>
              <a:srgbClr val="000000"/>
            </a:solidFill>
            <a:ln>
              <a:noFill/>
            </a:ln>
          </p:spPr>
          <p:style>
            <a:lnRef idx="0">
              <a:scrgbClr r="0" g="0" b="0"/>
            </a:lnRef>
            <a:fillRef idx="0">
              <a:scrgbClr r="0" g="0" b="0"/>
            </a:fillRef>
            <a:effectRef idx="0">
              <a:scrgbClr r="0" g="0" b="0"/>
            </a:effectRef>
            <a:fontRef idx="minor"/>
          </p:style>
        </p:sp>
        <p:sp>
          <p:nvSpPr>
            <p:cNvPr id="21" name="CustomShape 15">
              <a:extLst>
                <a:ext uri="{FF2B5EF4-FFF2-40B4-BE49-F238E27FC236}">
                  <a16:creationId xmlns:a16="http://schemas.microsoft.com/office/drawing/2014/main" id="{76374047-D702-BC05-1768-2BC24EE424DF}"/>
                </a:ext>
              </a:extLst>
            </p:cNvPr>
            <p:cNvSpPr/>
            <p:nvPr/>
          </p:nvSpPr>
          <p:spPr>
            <a:xfrm>
              <a:off x="2699280" y="2774880"/>
              <a:ext cx="353520" cy="360"/>
            </a:xfrm>
            <a:custGeom>
              <a:avLst/>
              <a:gdLst/>
              <a:ahLst/>
              <a:cxnLst/>
              <a:rect l="l" t="t" r="r" b="b"/>
              <a:pathLst>
                <a:path w="354330">
                  <a:moveTo>
                    <a:pt x="0" y="0"/>
                  </a:moveTo>
                  <a:lnTo>
                    <a:pt x="354102" y="0"/>
                  </a:lnTo>
                </a:path>
              </a:pathLst>
            </a:custGeom>
            <a:noFill/>
            <a:ln w="10080">
              <a:solidFill>
                <a:srgbClr val="000000"/>
              </a:solidFill>
              <a:round/>
            </a:ln>
          </p:spPr>
          <p:style>
            <a:lnRef idx="0">
              <a:scrgbClr r="0" g="0" b="0"/>
            </a:lnRef>
            <a:fillRef idx="0">
              <a:scrgbClr r="0" g="0" b="0"/>
            </a:fillRef>
            <a:effectRef idx="0">
              <a:scrgbClr r="0" g="0" b="0"/>
            </a:effectRef>
            <a:fontRef idx="minor"/>
          </p:style>
        </p:sp>
      </p:grpSp>
      <p:sp>
        <p:nvSpPr>
          <p:cNvPr id="22" name="CustomShape 16">
            <a:extLst>
              <a:ext uri="{FF2B5EF4-FFF2-40B4-BE49-F238E27FC236}">
                <a16:creationId xmlns:a16="http://schemas.microsoft.com/office/drawing/2014/main" id="{6CEB9B9B-D4E6-5F7E-0F24-136EAEB3668C}"/>
              </a:ext>
            </a:extLst>
          </p:cNvPr>
          <p:cNvSpPr/>
          <p:nvPr/>
        </p:nvSpPr>
        <p:spPr>
          <a:xfrm>
            <a:off x="3661920" y="1036354"/>
            <a:ext cx="360" cy="484560"/>
          </a:xfrm>
          <a:custGeom>
            <a:avLst/>
            <a:gdLst/>
            <a:ahLst/>
            <a:cxnLst/>
            <a:rect l="l" t="t" r="r" b="b"/>
            <a:pathLst>
              <a:path h="485140">
                <a:moveTo>
                  <a:pt x="0" y="0"/>
                </a:moveTo>
                <a:lnTo>
                  <a:pt x="0" y="484548"/>
                </a:lnTo>
              </a:path>
            </a:pathLst>
          </a:custGeom>
          <a:noFill/>
          <a:ln w="10080">
            <a:solidFill>
              <a:srgbClr val="000000"/>
            </a:solidFill>
            <a:round/>
          </a:ln>
        </p:spPr>
        <p:style>
          <a:lnRef idx="0">
            <a:scrgbClr r="0" g="0" b="0"/>
          </a:lnRef>
          <a:fillRef idx="0">
            <a:scrgbClr r="0" g="0" b="0"/>
          </a:fillRef>
          <a:effectRef idx="0">
            <a:scrgbClr r="0" g="0" b="0"/>
          </a:effectRef>
          <a:fontRef idx="minor"/>
        </p:style>
      </p:sp>
      <p:sp>
        <p:nvSpPr>
          <p:cNvPr id="23" name="CustomShape 17">
            <a:extLst>
              <a:ext uri="{FF2B5EF4-FFF2-40B4-BE49-F238E27FC236}">
                <a16:creationId xmlns:a16="http://schemas.microsoft.com/office/drawing/2014/main" id="{8FE69313-F775-C414-A0EB-3DAECF2AF831}"/>
              </a:ext>
            </a:extLst>
          </p:cNvPr>
          <p:cNvSpPr/>
          <p:nvPr/>
        </p:nvSpPr>
        <p:spPr>
          <a:xfrm>
            <a:off x="3254040" y="1511194"/>
            <a:ext cx="815400" cy="350280"/>
          </a:xfrm>
          <a:prstGeom prst="rect">
            <a:avLst/>
          </a:prstGeom>
          <a:noFill/>
          <a:ln>
            <a:noFill/>
          </a:ln>
        </p:spPr>
        <p:style>
          <a:lnRef idx="0">
            <a:scrgbClr r="0" g="0" b="0"/>
          </a:lnRef>
          <a:fillRef idx="0">
            <a:scrgbClr r="0" g="0" b="0"/>
          </a:fillRef>
          <a:effectRef idx="0">
            <a:scrgbClr r="0" g="0" b="0"/>
          </a:effectRef>
          <a:fontRef idx="minor"/>
        </p:style>
        <p:txBody>
          <a:bodyPr lIns="0" tIns="19800" rIns="0" bIns="0">
            <a:spAutoFit/>
          </a:bodyPr>
          <a:lstStyle/>
          <a:p>
            <a:pPr marL="77400" indent="-64800">
              <a:lnSpc>
                <a:spcPts val="1301"/>
              </a:lnSpc>
              <a:spcBef>
                <a:spcPts val="156"/>
              </a:spcBef>
              <a:tabLst>
                <a:tab pos="0" algn="l"/>
              </a:tabLst>
            </a:pPr>
            <a:r>
              <a:rPr lang="de-DE" sz="1100" b="0" strike="noStrike" spc="-52" dirty="0">
                <a:solidFill>
                  <a:srgbClr val="000000"/>
                </a:solidFill>
                <a:latin typeface="Latin Modern Math"/>
                <a:ea typeface="DejaVu Sans"/>
              </a:rPr>
              <a:t>mathematisch  </a:t>
            </a:r>
            <a:r>
              <a:rPr lang="de-DE" sz="1100" b="0" strike="noStrike" spc="-75" dirty="0">
                <a:solidFill>
                  <a:srgbClr val="000000"/>
                </a:solidFill>
                <a:latin typeface="Latin Modern Math"/>
                <a:ea typeface="DejaVu Sans"/>
              </a:rPr>
              <a:t>beschreiben</a:t>
            </a:r>
            <a:endParaRPr lang="de-DE" sz="1100" b="0" strike="noStrike" spc="-1" dirty="0">
              <a:latin typeface="Arial"/>
            </a:endParaRPr>
          </a:p>
        </p:txBody>
      </p:sp>
      <p:grpSp>
        <p:nvGrpSpPr>
          <p:cNvPr id="24" name="Group 18">
            <a:extLst>
              <a:ext uri="{FF2B5EF4-FFF2-40B4-BE49-F238E27FC236}">
                <a16:creationId xmlns:a16="http://schemas.microsoft.com/office/drawing/2014/main" id="{C20BFF27-755E-E4BE-808F-DD69E863CE3B}"/>
              </a:ext>
            </a:extLst>
          </p:cNvPr>
          <p:cNvGrpSpPr/>
          <p:nvPr/>
        </p:nvGrpSpPr>
        <p:grpSpPr>
          <a:xfrm>
            <a:off x="367560" y="1973246"/>
            <a:ext cx="1555920" cy="1037348"/>
            <a:chOff x="367560" y="2061172"/>
            <a:chExt cx="1555920" cy="1037348"/>
          </a:xfrm>
        </p:grpSpPr>
        <p:sp>
          <p:nvSpPr>
            <p:cNvPr id="25" name="CustomShape 19">
              <a:extLst>
                <a:ext uri="{FF2B5EF4-FFF2-40B4-BE49-F238E27FC236}">
                  <a16:creationId xmlns:a16="http://schemas.microsoft.com/office/drawing/2014/main" id="{AC9F177A-B113-A4B5-6B16-B3CF6CEAA277}"/>
                </a:ext>
              </a:extLst>
            </p:cNvPr>
            <p:cNvSpPr/>
            <p:nvPr/>
          </p:nvSpPr>
          <p:spPr>
            <a:xfrm>
              <a:off x="367560" y="2450880"/>
              <a:ext cx="1187280" cy="647640"/>
            </a:xfrm>
            <a:custGeom>
              <a:avLst/>
              <a:gdLst/>
              <a:ahLst/>
              <a:cxnLst/>
              <a:rect l="l" t="t" r="r" b="b"/>
              <a:pathLst>
                <a:path w="1188085" h="648335">
                  <a:moveTo>
                    <a:pt x="0" y="521481"/>
                  </a:moveTo>
                  <a:lnTo>
                    <a:pt x="0" y="126526"/>
                  </a:lnTo>
                  <a:lnTo>
                    <a:pt x="9942" y="77276"/>
                  </a:lnTo>
                  <a:lnTo>
                    <a:pt x="37058" y="37058"/>
                  </a:lnTo>
                  <a:lnTo>
                    <a:pt x="77276" y="9942"/>
                  </a:lnTo>
                  <a:lnTo>
                    <a:pt x="126527" y="0"/>
                  </a:lnTo>
                  <a:lnTo>
                    <a:pt x="1061483" y="0"/>
                  </a:lnTo>
                  <a:lnTo>
                    <a:pt x="1110738" y="9942"/>
                  </a:lnTo>
                  <a:lnTo>
                    <a:pt x="1150956" y="37058"/>
                  </a:lnTo>
                  <a:lnTo>
                    <a:pt x="1178071" y="77276"/>
                  </a:lnTo>
                  <a:lnTo>
                    <a:pt x="1188013" y="126526"/>
                  </a:lnTo>
                  <a:lnTo>
                    <a:pt x="1188013" y="521481"/>
                  </a:lnTo>
                  <a:lnTo>
                    <a:pt x="1178071" y="570731"/>
                  </a:lnTo>
                  <a:lnTo>
                    <a:pt x="1150956" y="610950"/>
                  </a:lnTo>
                  <a:lnTo>
                    <a:pt x="1110738" y="638065"/>
                  </a:lnTo>
                  <a:lnTo>
                    <a:pt x="1061483" y="648008"/>
                  </a:lnTo>
                  <a:lnTo>
                    <a:pt x="126527" y="648008"/>
                  </a:lnTo>
                  <a:lnTo>
                    <a:pt x="77276" y="638065"/>
                  </a:lnTo>
                  <a:lnTo>
                    <a:pt x="37058" y="610950"/>
                  </a:lnTo>
                  <a:lnTo>
                    <a:pt x="9942" y="570731"/>
                  </a:lnTo>
                  <a:lnTo>
                    <a:pt x="0" y="521481"/>
                  </a:lnTo>
                  <a:close/>
                </a:path>
              </a:pathLst>
            </a:custGeom>
            <a:noFill/>
            <a:ln w="10080">
              <a:solidFill>
                <a:srgbClr val="000000"/>
              </a:solidFill>
              <a:round/>
            </a:ln>
          </p:spPr>
          <p:style>
            <a:lnRef idx="0">
              <a:scrgbClr r="0" g="0" b="0"/>
            </a:lnRef>
            <a:fillRef idx="0">
              <a:scrgbClr r="0" g="0" b="0"/>
            </a:fillRef>
            <a:effectRef idx="0">
              <a:scrgbClr r="0" g="0" b="0"/>
            </a:effectRef>
            <a:fontRef idx="minor"/>
          </p:style>
        </p:sp>
        <p:sp>
          <p:nvSpPr>
            <p:cNvPr id="26" name="CustomShape 20">
              <a:extLst>
                <a:ext uri="{FF2B5EF4-FFF2-40B4-BE49-F238E27FC236}">
                  <a16:creationId xmlns:a16="http://schemas.microsoft.com/office/drawing/2014/main" id="{A807D1D6-A13C-CA61-18C1-B8A1EE97B6F8}"/>
                </a:ext>
              </a:extLst>
            </p:cNvPr>
            <p:cNvSpPr/>
            <p:nvPr/>
          </p:nvSpPr>
          <p:spPr>
            <a:xfrm>
              <a:off x="1628280" y="2774880"/>
              <a:ext cx="295200" cy="360"/>
            </a:xfrm>
            <a:custGeom>
              <a:avLst/>
              <a:gdLst/>
              <a:ahLst/>
              <a:cxnLst/>
              <a:rect l="l" t="t" r="r" b="b"/>
              <a:pathLst>
                <a:path w="295910">
                  <a:moveTo>
                    <a:pt x="0" y="0"/>
                  </a:moveTo>
                  <a:lnTo>
                    <a:pt x="295897" y="0"/>
                  </a:lnTo>
                </a:path>
              </a:pathLst>
            </a:custGeom>
            <a:noFill/>
            <a:ln w="10080">
              <a:solidFill>
                <a:srgbClr val="000000"/>
              </a:solidFill>
              <a:round/>
            </a:ln>
          </p:spPr>
          <p:style>
            <a:lnRef idx="0">
              <a:scrgbClr r="0" g="0" b="0"/>
            </a:lnRef>
            <a:fillRef idx="0">
              <a:scrgbClr r="0" g="0" b="0"/>
            </a:fillRef>
            <a:effectRef idx="0">
              <a:scrgbClr r="0" g="0" b="0"/>
            </a:effectRef>
            <a:fontRef idx="minor"/>
          </p:style>
        </p:sp>
        <p:sp>
          <p:nvSpPr>
            <p:cNvPr id="27" name="CustomShape 21">
              <a:extLst>
                <a:ext uri="{FF2B5EF4-FFF2-40B4-BE49-F238E27FC236}">
                  <a16:creationId xmlns:a16="http://schemas.microsoft.com/office/drawing/2014/main" id="{6AE18DAE-CDD0-1BD3-59BC-2F5827D2344B}"/>
                </a:ext>
              </a:extLst>
            </p:cNvPr>
            <p:cNvSpPr/>
            <p:nvPr/>
          </p:nvSpPr>
          <p:spPr>
            <a:xfrm>
              <a:off x="1595520" y="2748600"/>
              <a:ext cx="51840" cy="51840"/>
            </a:xfrm>
            <a:custGeom>
              <a:avLst/>
              <a:gdLst/>
              <a:ahLst/>
              <a:cxnLst/>
              <a:rect l="l" t="t" r="r" b="b"/>
              <a:pathLst>
                <a:path w="52705" h="52705">
                  <a:moveTo>
                    <a:pt x="52634" y="52633"/>
                  </a:moveTo>
                  <a:lnTo>
                    <a:pt x="32896" y="26316"/>
                  </a:lnTo>
                  <a:lnTo>
                    <a:pt x="52634" y="0"/>
                  </a:lnTo>
                  <a:lnTo>
                    <a:pt x="0" y="26316"/>
                  </a:lnTo>
                  <a:lnTo>
                    <a:pt x="52634" y="52633"/>
                  </a:lnTo>
                  <a:close/>
                </a:path>
              </a:pathLst>
            </a:custGeom>
            <a:solidFill>
              <a:srgbClr val="000000"/>
            </a:solidFill>
            <a:ln>
              <a:noFill/>
            </a:ln>
          </p:spPr>
          <p:style>
            <a:lnRef idx="0">
              <a:scrgbClr r="0" g="0" b="0"/>
            </a:lnRef>
            <a:fillRef idx="0">
              <a:scrgbClr r="0" g="0" b="0"/>
            </a:fillRef>
            <a:effectRef idx="0">
              <a:scrgbClr r="0" g="0" b="0"/>
            </a:effectRef>
            <a:fontRef idx="minor"/>
          </p:style>
        </p:sp>
        <p:sp>
          <p:nvSpPr>
            <p:cNvPr id="28" name="CustomShape 22">
              <a:extLst>
                <a:ext uri="{FF2B5EF4-FFF2-40B4-BE49-F238E27FC236}">
                  <a16:creationId xmlns:a16="http://schemas.microsoft.com/office/drawing/2014/main" id="{CAC8360F-428C-1942-87A6-0EC1EC00AB81}"/>
                </a:ext>
              </a:extLst>
            </p:cNvPr>
            <p:cNvSpPr/>
            <p:nvPr/>
          </p:nvSpPr>
          <p:spPr>
            <a:xfrm flipH="1">
              <a:off x="915385" y="2061172"/>
              <a:ext cx="45719" cy="383588"/>
            </a:xfrm>
            <a:custGeom>
              <a:avLst/>
              <a:gdLst/>
              <a:ahLst/>
              <a:cxnLst/>
              <a:rect l="l" t="t" r="r" b="b"/>
              <a:pathLst>
                <a:path h="556260">
                  <a:moveTo>
                    <a:pt x="0" y="0"/>
                  </a:moveTo>
                  <a:lnTo>
                    <a:pt x="0" y="555984"/>
                  </a:lnTo>
                </a:path>
              </a:pathLst>
            </a:custGeom>
            <a:noFill/>
            <a:ln w="10080">
              <a:solidFill>
                <a:srgbClr val="000000"/>
              </a:solidFill>
              <a:round/>
            </a:ln>
          </p:spPr>
          <p:style>
            <a:lnRef idx="0">
              <a:scrgbClr r="0" g="0" b="0"/>
            </a:lnRef>
            <a:fillRef idx="0">
              <a:scrgbClr r="0" g="0" b="0"/>
            </a:fillRef>
            <a:effectRef idx="0">
              <a:scrgbClr r="0" g="0" b="0"/>
            </a:effectRef>
            <a:fontRef idx="minor"/>
          </p:style>
        </p:sp>
      </p:grpSp>
      <p:grpSp>
        <p:nvGrpSpPr>
          <p:cNvPr id="29" name="Group 23">
            <a:extLst>
              <a:ext uri="{FF2B5EF4-FFF2-40B4-BE49-F238E27FC236}">
                <a16:creationId xmlns:a16="http://schemas.microsoft.com/office/drawing/2014/main" id="{FE0BCAFF-2102-0D6C-2AF6-2DC117167B60}"/>
              </a:ext>
            </a:extLst>
          </p:cNvPr>
          <p:cNvGrpSpPr/>
          <p:nvPr/>
        </p:nvGrpSpPr>
        <p:grpSpPr>
          <a:xfrm>
            <a:off x="935280" y="1061554"/>
            <a:ext cx="51840" cy="530280"/>
            <a:chOff x="935280" y="1149480"/>
            <a:chExt cx="51840" cy="530280"/>
          </a:xfrm>
        </p:grpSpPr>
        <p:sp>
          <p:nvSpPr>
            <p:cNvPr id="30" name="CustomShape 24">
              <a:extLst>
                <a:ext uri="{FF2B5EF4-FFF2-40B4-BE49-F238E27FC236}">
                  <a16:creationId xmlns:a16="http://schemas.microsoft.com/office/drawing/2014/main" id="{48BC50F1-FBE6-F075-A401-B3F861DC87C2}"/>
                </a:ext>
              </a:extLst>
            </p:cNvPr>
            <p:cNvSpPr/>
            <p:nvPr/>
          </p:nvSpPr>
          <p:spPr>
            <a:xfrm>
              <a:off x="961920" y="1182600"/>
              <a:ext cx="360" cy="497160"/>
            </a:xfrm>
            <a:custGeom>
              <a:avLst/>
              <a:gdLst/>
              <a:ahLst/>
              <a:cxnLst/>
              <a:rect l="l" t="t" r="r" b="b"/>
              <a:pathLst>
                <a:path h="497839">
                  <a:moveTo>
                    <a:pt x="0" y="0"/>
                  </a:moveTo>
                  <a:lnTo>
                    <a:pt x="0" y="497790"/>
                  </a:lnTo>
                </a:path>
              </a:pathLst>
            </a:custGeom>
            <a:noFill/>
            <a:ln w="10080">
              <a:solidFill>
                <a:srgbClr val="000000"/>
              </a:solidFill>
              <a:round/>
            </a:ln>
          </p:spPr>
          <p:style>
            <a:lnRef idx="0">
              <a:scrgbClr r="0" g="0" b="0"/>
            </a:lnRef>
            <a:fillRef idx="0">
              <a:scrgbClr r="0" g="0" b="0"/>
            </a:fillRef>
            <a:effectRef idx="0">
              <a:scrgbClr r="0" g="0" b="0"/>
            </a:effectRef>
            <a:fontRef idx="minor"/>
          </p:style>
        </p:sp>
        <p:sp>
          <p:nvSpPr>
            <p:cNvPr id="31" name="CustomShape 25">
              <a:extLst>
                <a:ext uri="{FF2B5EF4-FFF2-40B4-BE49-F238E27FC236}">
                  <a16:creationId xmlns:a16="http://schemas.microsoft.com/office/drawing/2014/main" id="{CB0DC6A9-4788-90BE-74D8-CE64540F75C4}"/>
                </a:ext>
              </a:extLst>
            </p:cNvPr>
            <p:cNvSpPr/>
            <p:nvPr/>
          </p:nvSpPr>
          <p:spPr>
            <a:xfrm>
              <a:off x="935280" y="1149480"/>
              <a:ext cx="51840" cy="51840"/>
            </a:xfrm>
            <a:custGeom>
              <a:avLst/>
              <a:gdLst/>
              <a:ahLst/>
              <a:cxnLst/>
              <a:rect l="l" t="t" r="r" b="b"/>
              <a:pathLst>
                <a:path w="52705" h="52705">
                  <a:moveTo>
                    <a:pt x="0" y="52634"/>
                  </a:moveTo>
                  <a:lnTo>
                    <a:pt x="26316" y="32896"/>
                  </a:lnTo>
                  <a:lnTo>
                    <a:pt x="52633" y="52634"/>
                  </a:lnTo>
                  <a:lnTo>
                    <a:pt x="26316" y="0"/>
                  </a:lnTo>
                  <a:lnTo>
                    <a:pt x="0" y="52634"/>
                  </a:lnTo>
                  <a:close/>
                </a:path>
              </a:pathLst>
            </a:custGeom>
            <a:solidFill>
              <a:srgbClr val="000000"/>
            </a:solidFill>
            <a:ln>
              <a:noFill/>
            </a:ln>
          </p:spPr>
          <p:style>
            <a:lnRef idx="0">
              <a:scrgbClr r="0" g="0" b="0"/>
            </a:lnRef>
            <a:fillRef idx="0">
              <a:scrgbClr r="0" g="0" b="0"/>
            </a:fillRef>
            <a:effectRef idx="0">
              <a:scrgbClr r="0" g="0" b="0"/>
            </a:effectRef>
            <a:fontRef idx="minor"/>
          </p:style>
        </p:sp>
      </p:grpSp>
      <p:sp>
        <p:nvSpPr>
          <p:cNvPr id="32" name="CustomShape 26">
            <a:extLst>
              <a:ext uri="{FF2B5EF4-FFF2-40B4-BE49-F238E27FC236}">
                <a16:creationId xmlns:a16="http://schemas.microsoft.com/office/drawing/2014/main" id="{E0EC68E4-5763-D13C-C66D-9255B67AC64F}"/>
              </a:ext>
            </a:extLst>
          </p:cNvPr>
          <p:cNvSpPr/>
          <p:nvPr/>
        </p:nvSpPr>
        <p:spPr>
          <a:xfrm>
            <a:off x="486540" y="1577074"/>
            <a:ext cx="960900" cy="181637"/>
          </a:xfrm>
          <a:prstGeom prst="rect">
            <a:avLst/>
          </a:prstGeom>
          <a:noFill/>
          <a:ln>
            <a:noFill/>
          </a:ln>
        </p:spPr>
        <p:style>
          <a:lnRef idx="0">
            <a:scrgbClr r="0" g="0" b="0"/>
          </a:lnRef>
          <a:fillRef idx="0">
            <a:scrgbClr r="0" g="0" b="0"/>
          </a:fillRef>
          <a:effectRef idx="0">
            <a:scrgbClr r="0" g="0" b="0"/>
          </a:effectRef>
          <a:fontRef idx="minor"/>
        </p:style>
        <p:txBody>
          <a:bodyPr wrap="square" lIns="0" tIns="12240" rIns="0" bIns="0">
            <a:spAutoFit/>
          </a:bodyPr>
          <a:lstStyle/>
          <a:p>
            <a:pPr marL="12600" algn="ctr">
              <a:lnSpc>
                <a:spcPct val="100000"/>
              </a:lnSpc>
              <a:spcBef>
                <a:spcPts val="96"/>
              </a:spcBef>
            </a:pPr>
            <a:r>
              <a:rPr lang="de-DE" sz="1100" u="sng" spc="-46" dirty="0">
                <a:solidFill>
                  <a:srgbClr val="000000"/>
                </a:solidFill>
                <a:latin typeface="Latin Modern Math"/>
                <a:ea typeface="DejaVu Sans"/>
              </a:rPr>
              <a:t>i</a:t>
            </a:r>
            <a:r>
              <a:rPr lang="de-DE" sz="1100" b="0" u="sng" strike="noStrike" spc="-46" dirty="0">
                <a:solidFill>
                  <a:srgbClr val="000000"/>
                </a:solidFill>
                <a:latin typeface="Latin Modern Math"/>
                <a:ea typeface="DejaVu Sans"/>
              </a:rPr>
              <a:t>nterpretieren</a:t>
            </a:r>
          </a:p>
        </p:txBody>
      </p:sp>
      <p:sp>
        <p:nvSpPr>
          <p:cNvPr id="33" name="CustomShape 28">
            <a:extLst>
              <a:ext uri="{FF2B5EF4-FFF2-40B4-BE49-F238E27FC236}">
                <a16:creationId xmlns:a16="http://schemas.microsoft.com/office/drawing/2014/main" id="{DEABB680-2113-DF98-7357-E20CBDA4B480}"/>
              </a:ext>
            </a:extLst>
          </p:cNvPr>
          <p:cNvSpPr/>
          <p:nvPr/>
        </p:nvSpPr>
        <p:spPr>
          <a:xfrm>
            <a:off x="503197" y="2371975"/>
            <a:ext cx="1000800" cy="368640"/>
          </a:xfrm>
          <a:prstGeom prst="rect">
            <a:avLst/>
          </a:prstGeom>
          <a:noFill/>
          <a:ln>
            <a:noFill/>
          </a:ln>
        </p:spPr>
        <p:style>
          <a:lnRef idx="0">
            <a:scrgbClr r="0" g="0" b="0"/>
          </a:lnRef>
          <a:fillRef idx="0">
            <a:scrgbClr r="0" g="0" b="0"/>
          </a:fillRef>
          <a:effectRef idx="0">
            <a:scrgbClr r="0" g="0" b="0"/>
          </a:effectRef>
          <a:fontRef idx="minor"/>
        </p:style>
        <p:txBody>
          <a:bodyPr lIns="0" tIns="38160" rIns="0" bIns="0">
            <a:spAutoFit/>
          </a:bodyPr>
          <a:lstStyle/>
          <a:p>
            <a:pPr marL="276120" indent="-263520">
              <a:lnSpc>
                <a:spcPts val="1301"/>
              </a:lnSpc>
              <a:spcBef>
                <a:spcPts val="300"/>
              </a:spcBef>
              <a:tabLst>
                <a:tab pos="0" algn="l"/>
              </a:tabLst>
            </a:pPr>
            <a:r>
              <a:rPr lang="de-DE" sz="1100" b="1" strike="noStrike" spc="-26" dirty="0">
                <a:solidFill>
                  <a:srgbClr val="000000"/>
                </a:solidFill>
                <a:latin typeface="Latin Modern Math"/>
                <a:ea typeface="DejaVu Sans"/>
              </a:rPr>
              <a:t>Mathematische  </a:t>
            </a:r>
            <a:r>
              <a:rPr lang="de-DE" sz="1100" b="1" strike="noStrike" spc="-80" dirty="0">
                <a:solidFill>
                  <a:srgbClr val="000000"/>
                </a:solidFill>
                <a:latin typeface="Latin Modern Math"/>
                <a:ea typeface="DejaVu Sans"/>
              </a:rPr>
              <a:t>Lösung</a:t>
            </a:r>
            <a:endParaRPr lang="de-DE" sz="1100" b="0" strike="noStrike" spc="-1" dirty="0">
              <a:latin typeface="Arial"/>
            </a:endParaRPr>
          </a:p>
        </p:txBody>
      </p:sp>
      <p:sp>
        <p:nvSpPr>
          <p:cNvPr id="34" name="CustomShape 29">
            <a:extLst>
              <a:ext uri="{FF2B5EF4-FFF2-40B4-BE49-F238E27FC236}">
                <a16:creationId xmlns:a16="http://schemas.microsoft.com/office/drawing/2014/main" id="{830B2DA4-D55A-0F6C-64AC-80E0AFB2078C}"/>
              </a:ext>
            </a:extLst>
          </p:cNvPr>
          <p:cNvSpPr/>
          <p:nvPr/>
        </p:nvSpPr>
        <p:spPr>
          <a:xfrm>
            <a:off x="3172948" y="2377714"/>
            <a:ext cx="1059840" cy="371957"/>
          </a:xfrm>
          <a:prstGeom prst="rect">
            <a:avLst/>
          </a:prstGeom>
          <a:noFill/>
          <a:ln>
            <a:noFill/>
          </a:ln>
        </p:spPr>
        <p:style>
          <a:lnRef idx="0">
            <a:scrgbClr r="0" g="0" b="0"/>
          </a:lnRef>
          <a:fillRef idx="0">
            <a:scrgbClr r="0" g="0" b="0"/>
          </a:fillRef>
          <a:effectRef idx="0">
            <a:scrgbClr r="0" g="0" b="0"/>
          </a:effectRef>
          <a:fontRef idx="minor"/>
        </p:style>
        <p:txBody>
          <a:bodyPr lIns="0" tIns="38160" rIns="0" bIns="0">
            <a:spAutoFit/>
          </a:bodyPr>
          <a:lstStyle/>
          <a:p>
            <a:pPr marL="311040" indent="-298440">
              <a:lnSpc>
                <a:spcPts val="1301"/>
              </a:lnSpc>
              <a:spcBef>
                <a:spcPts val="300"/>
              </a:spcBef>
              <a:tabLst>
                <a:tab pos="0" algn="l"/>
              </a:tabLst>
            </a:pPr>
            <a:r>
              <a:rPr lang="de-DE" sz="1100" b="1" strike="noStrike" spc="-35" dirty="0">
                <a:solidFill>
                  <a:srgbClr val="000000"/>
                </a:solidFill>
                <a:latin typeface="Latin Modern Math"/>
                <a:ea typeface="DejaVu Sans"/>
              </a:rPr>
              <a:t>Mathematisches  </a:t>
            </a:r>
            <a:r>
              <a:rPr lang="de-DE" sz="1100" b="1" strike="noStrike" spc="-12" dirty="0">
                <a:solidFill>
                  <a:srgbClr val="000000"/>
                </a:solidFill>
                <a:latin typeface="Latin Modern Math"/>
                <a:ea typeface="DejaVu Sans"/>
              </a:rPr>
              <a:t>Problem</a:t>
            </a:r>
            <a:endParaRPr lang="de-DE" sz="1100" b="0" strike="noStrike" spc="-1" dirty="0">
              <a:latin typeface="Arial"/>
            </a:endParaRPr>
          </a:p>
        </p:txBody>
      </p:sp>
      <p:sp>
        <p:nvSpPr>
          <p:cNvPr id="35" name="CustomShape 30">
            <a:extLst>
              <a:ext uri="{FF2B5EF4-FFF2-40B4-BE49-F238E27FC236}">
                <a16:creationId xmlns:a16="http://schemas.microsoft.com/office/drawing/2014/main" id="{A5115F9A-6DFC-AF59-401C-C158545C23E0}"/>
              </a:ext>
            </a:extLst>
          </p:cNvPr>
          <p:cNvSpPr/>
          <p:nvPr/>
        </p:nvSpPr>
        <p:spPr>
          <a:xfrm>
            <a:off x="1980464" y="2562034"/>
            <a:ext cx="705494" cy="203084"/>
          </a:xfrm>
          <a:prstGeom prst="rect">
            <a:avLst/>
          </a:prstGeom>
          <a:noFill/>
          <a:ln>
            <a:noFill/>
          </a:ln>
        </p:spPr>
        <p:style>
          <a:lnRef idx="0">
            <a:scrgbClr r="0" g="0" b="0"/>
          </a:lnRef>
          <a:fillRef idx="0">
            <a:scrgbClr r="0" g="0" b="0"/>
          </a:fillRef>
          <a:effectRef idx="0">
            <a:scrgbClr r="0" g="0" b="0"/>
          </a:effectRef>
          <a:fontRef idx="minor"/>
        </p:style>
        <p:txBody>
          <a:bodyPr wrap="square" lIns="0" tIns="33480" rIns="0" bIns="0">
            <a:spAutoFit/>
          </a:bodyPr>
          <a:lstStyle/>
          <a:p>
            <a:pPr marL="12600" algn="ctr">
              <a:lnSpc>
                <a:spcPct val="100000"/>
              </a:lnSpc>
              <a:spcBef>
                <a:spcPts val="264"/>
              </a:spcBef>
            </a:pPr>
            <a:r>
              <a:rPr lang="de-DE" sz="1100" b="0" spc="-41" dirty="0">
                <a:solidFill>
                  <a:srgbClr val="000000"/>
                </a:solidFill>
                <a:latin typeface="Latin Modern Math"/>
                <a:ea typeface="DejaVu Sans"/>
              </a:rPr>
              <a:t>berechnen</a:t>
            </a:r>
            <a:endParaRPr lang="de-DE" sz="1100" b="0" spc="-86" dirty="0">
              <a:solidFill>
                <a:srgbClr val="000000"/>
              </a:solidFill>
              <a:latin typeface="Latin Modern Math"/>
              <a:ea typeface="DejaVu Sans"/>
            </a:endParaRPr>
          </a:p>
        </p:txBody>
      </p:sp>
      <p:sp>
        <p:nvSpPr>
          <p:cNvPr id="36" name="Line 33">
            <a:extLst>
              <a:ext uri="{FF2B5EF4-FFF2-40B4-BE49-F238E27FC236}">
                <a16:creationId xmlns:a16="http://schemas.microsoft.com/office/drawing/2014/main" id="{C37B164F-8130-8C5E-D1C5-4F8623D709FD}"/>
              </a:ext>
            </a:extLst>
          </p:cNvPr>
          <p:cNvSpPr/>
          <p:nvPr/>
        </p:nvSpPr>
        <p:spPr>
          <a:xfrm>
            <a:off x="1555200" y="704074"/>
            <a:ext cx="388800" cy="0"/>
          </a:xfrm>
          <a:prstGeom prst="line">
            <a:avLst/>
          </a:prstGeom>
          <a:ln w="12600">
            <a:solidFill>
              <a:srgbClr val="000000"/>
            </a:solidFill>
            <a:round/>
          </a:ln>
        </p:spPr>
        <p:style>
          <a:lnRef idx="0">
            <a:scrgbClr r="0" g="0" b="0"/>
          </a:lnRef>
          <a:fillRef idx="0">
            <a:scrgbClr r="0" g="0" b="0"/>
          </a:fillRef>
          <a:effectRef idx="0">
            <a:scrgbClr r="0" g="0" b="0"/>
          </a:effectRef>
          <a:fontRef idx="minor"/>
        </p:style>
      </p:sp>
      <p:sp>
        <p:nvSpPr>
          <p:cNvPr id="37" name="CustomShape 12">
            <a:extLst>
              <a:ext uri="{FF2B5EF4-FFF2-40B4-BE49-F238E27FC236}">
                <a16:creationId xmlns:a16="http://schemas.microsoft.com/office/drawing/2014/main" id="{1FE835FA-DA4A-E53B-4655-D5759A50FE44}"/>
              </a:ext>
            </a:extLst>
          </p:cNvPr>
          <p:cNvSpPr/>
          <p:nvPr/>
        </p:nvSpPr>
        <p:spPr>
          <a:xfrm>
            <a:off x="3067920" y="404194"/>
            <a:ext cx="1187280" cy="647640"/>
          </a:xfrm>
          <a:custGeom>
            <a:avLst/>
            <a:gdLst/>
            <a:ahLst/>
            <a:cxnLst/>
            <a:rect l="l" t="t" r="r" b="b"/>
            <a:pathLst>
              <a:path w="1188085" h="648335">
                <a:moveTo>
                  <a:pt x="0" y="521481"/>
                </a:moveTo>
                <a:lnTo>
                  <a:pt x="0" y="126526"/>
                </a:lnTo>
                <a:lnTo>
                  <a:pt x="9942" y="77276"/>
                </a:lnTo>
                <a:lnTo>
                  <a:pt x="37055" y="37058"/>
                </a:lnTo>
                <a:lnTo>
                  <a:pt x="77270" y="9942"/>
                </a:lnTo>
                <a:lnTo>
                  <a:pt x="126517" y="0"/>
                </a:lnTo>
                <a:lnTo>
                  <a:pt x="1061478" y="0"/>
                </a:lnTo>
                <a:lnTo>
                  <a:pt x="1110733" y="9942"/>
                </a:lnTo>
                <a:lnTo>
                  <a:pt x="1150951" y="37058"/>
                </a:lnTo>
                <a:lnTo>
                  <a:pt x="1178066" y="77276"/>
                </a:lnTo>
                <a:lnTo>
                  <a:pt x="1188008" y="126526"/>
                </a:lnTo>
                <a:lnTo>
                  <a:pt x="1188008" y="521481"/>
                </a:lnTo>
                <a:lnTo>
                  <a:pt x="1178066" y="570731"/>
                </a:lnTo>
                <a:lnTo>
                  <a:pt x="1150951" y="610950"/>
                </a:lnTo>
                <a:lnTo>
                  <a:pt x="1110733" y="638065"/>
                </a:lnTo>
                <a:lnTo>
                  <a:pt x="1061478" y="648008"/>
                </a:lnTo>
                <a:lnTo>
                  <a:pt x="126517" y="648008"/>
                </a:lnTo>
                <a:lnTo>
                  <a:pt x="77270" y="638065"/>
                </a:lnTo>
                <a:lnTo>
                  <a:pt x="37055" y="610950"/>
                </a:lnTo>
                <a:lnTo>
                  <a:pt x="9942" y="570731"/>
                </a:lnTo>
                <a:lnTo>
                  <a:pt x="0" y="521481"/>
                </a:lnTo>
                <a:close/>
              </a:path>
            </a:pathLst>
          </a:custGeom>
          <a:noFill/>
          <a:ln w="10080">
            <a:solidFill>
              <a:srgbClr val="000000"/>
            </a:solidFill>
            <a:round/>
          </a:ln>
        </p:spPr>
        <p:style>
          <a:lnRef idx="0">
            <a:scrgbClr r="0" g="0" b="0"/>
          </a:lnRef>
          <a:fillRef idx="0">
            <a:scrgbClr r="0" g="0" b="0"/>
          </a:fillRef>
          <a:effectRef idx="0">
            <a:scrgbClr r="0" g="0" b="0"/>
          </a:effectRef>
          <a:fontRef idx="minor"/>
        </p:style>
      </p:sp>
      <p:sp>
        <p:nvSpPr>
          <p:cNvPr id="38" name="CustomShape 12">
            <a:extLst>
              <a:ext uri="{FF2B5EF4-FFF2-40B4-BE49-F238E27FC236}">
                <a16:creationId xmlns:a16="http://schemas.microsoft.com/office/drawing/2014/main" id="{8842A1D5-BDFD-2BFB-99EA-1042EA0750BB}"/>
              </a:ext>
            </a:extLst>
          </p:cNvPr>
          <p:cNvSpPr/>
          <p:nvPr/>
        </p:nvSpPr>
        <p:spPr>
          <a:xfrm>
            <a:off x="366660" y="404194"/>
            <a:ext cx="1187280" cy="647640"/>
          </a:xfrm>
          <a:custGeom>
            <a:avLst/>
            <a:gdLst/>
            <a:ahLst/>
            <a:cxnLst/>
            <a:rect l="l" t="t" r="r" b="b"/>
            <a:pathLst>
              <a:path w="1188085" h="648335">
                <a:moveTo>
                  <a:pt x="0" y="521481"/>
                </a:moveTo>
                <a:lnTo>
                  <a:pt x="0" y="126526"/>
                </a:lnTo>
                <a:lnTo>
                  <a:pt x="9942" y="77276"/>
                </a:lnTo>
                <a:lnTo>
                  <a:pt x="37055" y="37058"/>
                </a:lnTo>
                <a:lnTo>
                  <a:pt x="77270" y="9942"/>
                </a:lnTo>
                <a:lnTo>
                  <a:pt x="126517" y="0"/>
                </a:lnTo>
                <a:lnTo>
                  <a:pt x="1061478" y="0"/>
                </a:lnTo>
                <a:lnTo>
                  <a:pt x="1110733" y="9942"/>
                </a:lnTo>
                <a:lnTo>
                  <a:pt x="1150951" y="37058"/>
                </a:lnTo>
                <a:lnTo>
                  <a:pt x="1178066" y="77276"/>
                </a:lnTo>
                <a:lnTo>
                  <a:pt x="1188008" y="126526"/>
                </a:lnTo>
                <a:lnTo>
                  <a:pt x="1188008" y="521481"/>
                </a:lnTo>
                <a:lnTo>
                  <a:pt x="1178066" y="570731"/>
                </a:lnTo>
                <a:lnTo>
                  <a:pt x="1150951" y="610950"/>
                </a:lnTo>
                <a:lnTo>
                  <a:pt x="1110733" y="638065"/>
                </a:lnTo>
                <a:lnTo>
                  <a:pt x="1061478" y="648008"/>
                </a:lnTo>
                <a:lnTo>
                  <a:pt x="126517" y="648008"/>
                </a:lnTo>
                <a:lnTo>
                  <a:pt x="77270" y="638065"/>
                </a:lnTo>
                <a:lnTo>
                  <a:pt x="37055" y="610950"/>
                </a:lnTo>
                <a:lnTo>
                  <a:pt x="9942" y="570731"/>
                </a:lnTo>
                <a:lnTo>
                  <a:pt x="0" y="521481"/>
                </a:lnTo>
                <a:close/>
              </a:path>
            </a:pathLst>
          </a:custGeom>
          <a:noFill/>
          <a:ln w="10080">
            <a:solidFill>
              <a:srgbClr val="000000"/>
            </a:solidFill>
            <a:round/>
          </a:ln>
        </p:spPr>
        <p:style>
          <a:lnRef idx="0">
            <a:scrgbClr r="0" g="0" b="0"/>
          </a:lnRef>
          <a:fillRef idx="0">
            <a:scrgbClr r="0" g="0" b="0"/>
          </a:fillRef>
          <a:effectRef idx="0">
            <a:scrgbClr r="0" g="0" b="0"/>
          </a:effectRef>
          <a:fontRef idx="minor"/>
        </p:style>
      </p:sp>
      <p:sp>
        <p:nvSpPr>
          <p:cNvPr id="39" name="CustomShape 6">
            <a:extLst>
              <a:ext uri="{FF2B5EF4-FFF2-40B4-BE49-F238E27FC236}">
                <a16:creationId xmlns:a16="http://schemas.microsoft.com/office/drawing/2014/main" id="{F5D96013-C7B6-0E03-F479-1D51CAE8FBEA}"/>
              </a:ext>
            </a:extLst>
          </p:cNvPr>
          <p:cNvSpPr/>
          <p:nvPr/>
        </p:nvSpPr>
        <p:spPr>
          <a:xfrm>
            <a:off x="486540" y="442023"/>
            <a:ext cx="1000800" cy="179524"/>
          </a:xfrm>
          <a:prstGeom prst="rect">
            <a:avLst/>
          </a:prstGeom>
          <a:noFill/>
          <a:ln>
            <a:noFill/>
          </a:ln>
        </p:spPr>
        <p:style>
          <a:lnRef idx="0">
            <a:scrgbClr r="0" g="0" b="0"/>
          </a:lnRef>
          <a:fillRef idx="0">
            <a:scrgbClr r="0" g="0" b="0"/>
          </a:fillRef>
          <a:effectRef idx="0">
            <a:scrgbClr r="0" g="0" b="0"/>
          </a:effectRef>
          <a:fontRef idx="minor"/>
        </p:style>
        <p:txBody>
          <a:bodyPr wrap="square" lIns="0" tIns="19800" rIns="0" bIns="0">
            <a:spAutoFit/>
          </a:bodyPr>
          <a:lstStyle/>
          <a:p>
            <a:pPr marL="175320" indent="-162360" algn="ctr">
              <a:lnSpc>
                <a:spcPts val="1301"/>
              </a:lnSpc>
              <a:spcBef>
                <a:spcPts val="156"/>
              </a:spcBef>
              <a:tabLst>
                <a:tab pos="0" algn="l"/>
              </a:tabLst>
            </a:pPr>
            <a:r>
              <a:rPr lang="de-DE" sz="1050" b="1" strike="noStrike" spc="26" dirty="0">
                <a:solidFill>
                  <a:srgbClr val="000000"/>
                </a:solidFill>
                <a:latin typeface="Latin Modern Math"/>
                <a:ea typeface="DejaVu Sans"/>
              </a:rPr>
              <a:t>Reales</a:t>
            </a:r>
            <a:r>
              <a:rPr lang="de-DE" sz="1050" b="1" spc="-80" dirty="0">
                <a:solidFill>
                  <a:srgbClr val="000000"/>
                </a:solidFill>
                <a:latin typeface="Latin Modern Math"/>
                <a:ea typeface="DejaVu Sans"/>
              </a:rPr>
              <a:t> </a:t>
            </a:r>
            <a:r>
              <a:rPr lang="de-DE" sz="1050" b="1" strike="noStrike" spc="-41" dirty="0">
                <a:solidFill>
                  <a:srgbClr val="000000"/>
                </a:solidFill>
                <a:latin typeface="Latin Modern Math"/>
                <a:ea typeface="DejaVu Sans"/>
              </a:rPr>
              <a:t>Problem</a:t>
            </a:r>
            <a:endParaRPr lang="de-DE" sz="1050" b="0" strike="noStrike" spc="-1" dirty="0">
              <a:latin typeface="Arial"/>
            </a:endParaRPr>
          </a:p>
        </p:txBody>
      </p:sp>
      <p:sp>
        <p:nvSpPr>
          <p:cNvPr id="41" name="Textfeld 40">
            <a:extLst>
              <a:ext uri="{FF2B5EF4-FFF2-40B4-BE49-F238E27FC236}">
                <a16:creationId xmlns:a16="http://schemas.microsoft.com/office/drawing/2014/main" id="{740B830C-CED5-4800-8522-95B82D37FC1A}"/>
              </a:ext>
            </a:extLst>
          </p:cNvPr>
          <p:cNvSpPr txBox="1"/>
          <p:nvPr/>
        </p:nvSpPr>
        <p:spPr>
          <a:xfrm>
            <a:off x="2975400" y="2676223"/>
            <a:ext cx="1370160" cy="338554"/>
          </a:xfrm>
          <a:prstGeom prst="rect">
            <a:avLst/>
          </a:prstGeom>
          <a:noFill/>
        </p:spPr>
        <p:txBody>
          <a:bodyPr wrap="square" rtlCol="0">
            <a:spAutoFit/>
          </a:bodyPr>
          <a:lstStyle/>
          <a:p>
            <a:pPr algn="ctr"/>
            <a:r>
              <a:rPr lang="de-DE" sz="800" dirty="0">
                <a:solidFill>
                  <a:srgbClr val="319878"/>
                </a:solidFill>
              </a:rPr>
              <a:t>Ermitteln der Übergangs-wahrscheinlichkeiten</a:t>
            </a:r>
          </a:p>
        </p:txBody>
      </p:sp>
      <p:sp>
        <p:nvSpPr>
          <p:cNvPr id="42" name="Textfeld 41">
            <a:extLst>
              <a:ext uri="{FF2B5EF4-FFF2-40B4-BE49-F238E27FC236}">
                <a16:creationId xmlns:a16="http://schemas.microsoft.com/office/drawing/2014/main" id="{90E80041-05C4-4CC0-AFEC-BAA23B114DA1}"/>
              </a:ext>
            </a:extLst>
          </p:cNvPr>
          <p:cNvSpPr txBox="1"/>
          <p:nvPr/>
        </p:nvSpPr>
        <p:spPr>
          <a:xfrm>
            <a:off x="272238" y="2683681"/>
            <a:ext cx="1370160" cy="215444"/>
          </a:xfrm>
          <a:prstGeom prst="rect">
            <a:avLst/>
          </a:prstGeom>
          <a:noFill/>
        </p:spPr>
        <p:txBody>
          <a:bodyPr wrap="square" rtlCol="0">
            <a:spAutoFit/>
          </a:bodyPr>
          <a:lstStyle/>
          <a:p>
            <a:pPr algn="ctr"/>
            <a:r>
              <a:rPr lang="de-DE" sz="800" dirty="0">
                <a:solidFill>
                  <a:srgbClr val="319878"/>
                </a:solidFill>
              </a:rPr>
              <a:t>Übergangstabelle</a:t>
            </a:r>
          </a:p>
        </p:txBody>
      </p:sp>
      <p:sp>
        <p:nvSpPr>
          <p:cNvPr id="43" name="CustomShape 22">
            <a:extLst>
              <a:ext uri="{FF2B5EF4-FFF2-40B4-BE49-F238E27FC236}">
                <a16:creationId xmlns:a16="http://schemas.microsoft.com/office/drawing/2014/main" id="{B255935A-8050-44F5-BD07-862CD7AF22CB}"/>
              </a:ext>
            </a:extLst>
          </p:cNvPr>
          <p:cNvSpPr/>
          <p:nvPr/>
        </p:nvSpPr>
        <p:spPr>
          <a:xfrm>
            <a:off x="961920" y="1801354"/>
            <a:ext cx="360" cy="555480"/>
          </a:xfrm>
          <a:custGeom>
            <a:avLst/>
            <a:gdLst/>
            <a:ahLst/>
            <a:cxnLst/>
            <a:rect l="l" t="t" r="r" b="b"/>
            <a:pathLst>
              <a:path h="556260">
                <a:moveTo>
                  <a:pt x="0" y="0"/>
                </a:moveTo>
                <a:lnTo>
                  <a:pt x="0" y="555984"/>
                </a:lnTo>
              </a:path>
            </a:pathLst>
          </a:custGeom>
          <a:noFill/>
          <a:ln w="10080">
            <a:solidFill>
              <a:srgbClr val="000000"/>
            </a:solidFill>
            <a:round/>
          </a:ln>
        </p:spPr>
        <p:style>
          <a:lnRef idx="0">
            <a:scrgbClr r="0" g="0" b="0"/>
          </a:lnRef>
          <a:fillRef idx="0">
            <a:scrgbClr r="0" g="0" b="0"/>
          </a:fillRef>
          <a:effectRef idx="0">
            <a:scrgbClr r="0" g="0" b="0"/>
          </a:effectRef>
          <a:fontRef idx="minor"/>
        </p:style>
      </p:sp>
      <p:sp>
        <p:nvSpPr>
          <p:cNvPr id="44" name="Textfeld 43">
            <a:extLst>
              <a:ext uri="{FF2B5EF4-FFF2-40B4-BE49-F238E27FC236}">
                <a16:creationId xmlns:a16="http://schemas.microsoft.com/office/drawing/2014/main" id="{2B1AD99D-7B27-4F36-ACBE-60DA75379C99}"/>
              </a:ext>
            </a:extLst>
          </p:cNvPr>
          <p:cNvSpPr txBox="1"/>
          <p:nvPr/>
        </p:nvSpPr>
        <p:spPr>
          <a:xfrm>
            <a:off x="283341" y="593088"/>
            <a:ext cx="1344939" cy="338554"/>
          </a:xfrm>
          <a:prstGeom prst="rect">
            <a:avLst/>
          </a:prstGeom>
          <a:noFill/>
        </p:spPr>
        <p:txBody>
          <a:bodyPr wrap="square" rtlCol="0">
            <a:spAutoFit/>
          </a:bodyPr>
          <a:lstStyle/>
          <a:p>
            <a:pPr algn="ctr"/>
            <a:r>
              <a:rPr lang="de-DE" sz="800" dirty="0">
                <a:solidFill>
                  <a:srgbClr val="319878"/>
                </a:solidFill>
              </a:rPr>
              <a:t>Wortvorschläge für mehrere Millionen Wörter</a:t>
            </a:r>
          </a:p>
        </p:txBody>
      </p:sp>
      <p:sp>
        <p:nvSpPr>
          <p:cNvPr id="45" name="Textfeld 44">
            <a:extLst>
              <a:ext uri="{FF2B5EF4-FFF2-40B4-BE49-F238E27FC236}">
                <a16:creationId xmlns:a16="http://schemas.microsoft.com/office/drawing/2014/main" id="{A19A93B3-45F7-4875-B891-2ABF174F7E0E}"/>
              </a:ext>
            </a:extLst>
          </p:cNvPr>
          <p:cNvSpPr txBox="1"/>
          <p:nvPr/>
        </p:nvSpPr>
        <p:spPr>
          <a:xfrm>
            <a:off x="2994480" y="706401"/>
            <a:ext cx="1351080" cy="338554"/>
          </a:xfrm>
          <a:prstGeom prst="rect">
            <a:avLst/>
          </a:prstGeom>
          <a:noFill/>
        </p:spPr>
        <p:txBody>
          <a:bodyPr wrap="square" rtlCol="0">
            <a:spAutoFit/>
          </a:bodyPr>
          <a:lstStyle/>
          <a:p>
            <a:pPr algn="ctr"/>
            <a:r>
              <a:rPr lang="de-DE" sz="800" dirty="0">
                <a:solidFill>
                  <a:srgbClr val="319878"/>
                </a:solidFill>
              </a:rPr>
              <a:t>Wortvorschläge für kleinen Beispieldatensatz</a:t>
            </a:r>
          </a:p>
        </p:txBody>
      </p:sp>
    </p:spTree>
    <p:extLst>
      <p:ext uri="{BB962C8B-B14F-4D97-AF65-F5344CB8AC3E}">
        <p14:creationId xmlns:p14="http://schemas.microsoft.com/office/powerpoint/2010/main" val="251735908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 name="CustomShape 1"/>
          <p:cNvSpPr/>
          <p:nvPr/>
        </p:nvSpPr>
        <p:spPr>
          <a:xfrm>
            <a:off x="110880" y="2271960"/>
            <a:ext cx="4267800" cy="718922"/>
          </a:xfrm>
          <a:prstGeom prst="rect">
            <a:avLst/>
          </a:prstGeom>
          <a:noFill/>
          <a:ln>
            <a:noFill/>
          </a:ln>
        </p:spPr>
        <p:style>
          <a:lnRef idx="0">
            <a:scrgbClr r="0" g="0" b="0"/>
          </a:lnRef>
          <a:fillRef idx="0">
            <a:scrgbClr r="0" g="0" b="0"/>
          </a:fillRef>
          <a:effectRef idx="0">
            <a:scrgbClr r="0" g="0" b="0"/>
          </a:effectRef>
          <a:fontRef idx="minor"/>
        </p:style>
        <p:txBody>
          <a:bodyPr lIns="0" tIns="60840" rIns="0" bIns="0">
            <a:spAutoFit/>
          </a:bodyPr>
          <a:lstStyle/>
          <a:p>
            <a:r>
              <a:rPr lang="de-DE" sz="1400" b="1" dirty="0">
                <a:solidFill>
                  <a:srgbClr val="0054A0"/>
                </a:solidFill>
                <a:latin typeface="Latin Modern Math"/>
              </a:rPr>
              <a:t>Künstliche Intelligenz im Alltag: Wortvorschläge am</a:t>
            </a:r>
          </a:p>
          <a:p>
            <a:r>
              <a:rPr lang="de-DE" sz="1400" b="1" dirty="0">
                <a:solidFill>
                  <a:srgbClr val="0054A0"/>
                </a:solidFill>
                <a:latin typeface="Latin Modern Math"/>
              </a:rPr>
              <a:t>Handy</a:t>
            </a:r>
          </a:p>
          <a:p>
            <a:pPr>
              <a:lnSpc>
                <a:spcPct val="150000"/>
              </a:lnSpc>
            </a:pPr>
            <a:r>
              <a:rPr lang="de-DE" sz="1100" spc="-52" dirty="0">
                <a:solidFill>
                  <a:srgbClr val="00539F"/>
                </a:solidFill>
                <a:latin typeface="Latin Modern Math"/>
              </a:rPr>
              <a:t>Besprechung nach Aufgabe 4</a:t>
            </a:r>
            <a:endParaRPr lang="de-DE" sz="1100" spc="-1" dirty="0">
              <a:latin typeface="Latin Modern Math"/>
            </a:endParaRPr>
          </a:p>
        </p:txBody>
      </p:sp>
      <p:pic>
        <p:nvPicPr>
          <p:cNvPr id="116" name="object 4"/>
          <p:cNvPicPr/>
          <p:nvPr/>
        </p:nvPicPr>
        <p:blipFill>
          <a:blip r:embed="rId3"/>
          <a:stretch/>
        </p:blipFill>
        <p:spPr>
          <a:xfrm>
            <a:off x="4213080" y="3123000"/>
            <a:ext cx="270360" cy="270360"/>
          </a:xfrm>
          <a:prstGeom prst="rect">
            <a:avLst/>
          </a:prstGeom>
          <a:ln>
            <a:noFill/>
          </a:ln>
        </p:spPr>
      </p:pic>
      <p:pic>
        <p:nvPicPr>
          <p:cNvPr id="3" name="Grafik 2" descr="Ein Bild, das Text, ClipArt enthält.&#10;&#10;Automatisch generierte Beschreibung">
            <a:extLst>
              <a:ext uri="{FF2B5EF4-FFF2-40B4-BE49-F238E27FC236}">
                <a16:creationId xmlns:a16="http://schemas.microsoft.com/office/drawing/2014/main" id="{C1E02EC5-12C1-EACC-E9F4-52CF678074A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594" y="3211176"/>
            <a:ext cx="512530" cy="182184"/>
          </a:xfrm>
          <a:prstGeom prst="rect">
            <a:avLst/>
          </a:prstGeom>
        </p:spPr>
      </p:pic>
      <p:pic>
        <p:nvPicPr>
          <p:cNvPr id="4" name="Grafik 3">
            <a:extLst>
              <a:ext uri="{FF2B5EF4-FFF2-40B4-BE49-F238E27FC236}">
                <a16:creationId xmlns:a16="http://schemas.microsoft.com/office/drawing/2014/main" id="{F6CE171A-9C14-423F-A1E9-4FA65D42D568}"/>
              </a:ext>
            </a:extLst>
          </p:cNvPr>
          <p:cNvPicPr>
            <a:picLocks noChangeAspect="1"/>
          </p:cNvPicPr>
          <p:nvPr/>
        </p:nvPicPr>
        <p:blipFill rotWithShape="1">
          <a:blip r:embed="rId5">
            <a:extLst>
              <a:ext uri="{28A0092B-C50C-407E-A947-70E740481C1C}">
                <a14:useLocalDpi xmlns:a14="http://schemas.microsoft.com/office/drawing/2010/main" val="0"/>
              </a:ext>
            </a:extLst>
          </a:blip>
          <a:srcRect t="16939"/>
          <a:stretch/>
        </p:blipFill>
        <p:spPr>
          <a:xfrm>
            <a:off x="4" y="0"/>
            <a:ext cx="4610100" cy="2074460"/>
          </a:xfrm>
          <a:prstGeom prst="rect">
            <a:avLst/>
          </a:prstGeom>
        </p:spPr>
      </p:pic>
    </p:spTree>
    <p:extLst>
      <p:ext uri="{BB962C8B-B14F-4D97-AF65-F5344CB8AC3E}">
        <p14:creationId xmlns:p14="http://schemas.microsoft.com/office/powerpoint/2010/main" val="192000271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 name="CustomShape 1"/>
          <p:cNvSpPr/>
          <p:nvPr/>
        </p:nvSpPr>
        <p:spPr>
          <a:xfrm>
            <a:off x="95400" y="79920"/>
            <a:ext cx="4044240" cy="227803"/>
          </a:xfrm>
          <a:prstGeom prst="rect">
            <a:avLst/>
          </a:prstGeom>
          <a:noFill/>
          <a:ln>
            <a:noFill/>
          </a:ln>
        </p:spPr>
        <p:style>
          <a:lnRef idx="0">
            <a:scrgbClr r="0" g="0" b="0"/>
          </a:lnRef>
          <a:fillRef idx="0">
            <a:scrgbClr r="0" g="0" b="0"/>
          </a:fillRef>
          <a:effectRef idx="0">
            <a:scrgbClr r="0" g="0" b="0"/>
          </a:effectRef>
          <a:fontRef idx="minor"/>
        </p:style>
        <p:txBody>
          <a:bodyPr lIns="0" tIns="12240" rIns="0" bIns="0">
            <a:spAutoFit/>
          </a:bodyPr>
          <a:lstStyle/>
          <a:p>
            <a:pPr marL="12600">
              <a:lnSpc>
                <a:spcPct val="100000"/>
              </a:lnSpc>
              <a:spcBef>
                <a:spcPts val="96"/>
              </a:spcBef>
            </a:pPr>
            <a:r>
              <a:rPr lang="de-DE" sz="1400" b="0" strike="noStrike" spc="-35" dirty="0">
                <a:solidFill>
                  <a:srgbClr val="00539F"/>
                </a:solidFill>
                <a:latin typeface="Latin Modern Math"/>
                <a:ea typeface="DejaVu Sans"/>
              </a:rPr>
              <a:t>Modellierungskreislauf</a:t>
            </a:r>
            <a:endParaRPr lang="de-DE" sz="1400" b="0" strike="noStrike" spc="-1" dirty="0">
              <a:latin typeface="Arial"/>
            </a:endParaRPr>
          </a:p>
        </p:txBody>
      </p:sp>
      <p:sp>
        <p:nvSpPr>
          <p:cNvPr id="9" name="CustomShape 6">
            <a:extLst>
              <a:ext uri="{FF2B5EF4-FFF2-40B4-BE49-F238E27FC236}">
                <a16:creationId xmlns:a16="http://schemas.microsoft.com/office/drawing/2014/main" id="{5B18DC7F-F99E-1511-2D24-7697587E3A34}"/>
              </a:ext>
            </a:extLst>
          </p:cNvPr>
          <p:cNvSpPr/>
          <p:nvPr/>
        </p:nvSpPr>
        <p:spPr>
          <a:xfrm>
            <a:off x="432000" y="504000"/>
            <a:ext cx="3887280" cy="13694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oAutofit/>
          </a:bodyPr>
          <a:lstStyle/>
          <a:p>
            <a:pPr marL="279360" indent="-1089000">
              <a:lnSpc>
                <a:spcPct val="100000"/>
              </a:lnSpc>
              <a:spcBef>
                <a:spcPts val="6"/>
              </a:spcBef>
              <a:tabLst>
                <a:tab pos="0" algn="l"/>
              </a:tabLst>
            </a:pPr>
            <a:endParaRPr lang="de-DE" sz="1050" spc="-1" dirty="0"/>
          </a:p>
        </p:txBody>
      </p:sp>
      <p:sp>
        <p:nvSpPr>
          <p:cNvPr id="12" name="CustomShape 6">
            <a:extLst>
              <a:ext uri="{FF2B5EF4-FFF2-40B4-BE49-F238E27FC236}">
                <a16:creationId xmlns:a16="http://schemas.microsoft.com/office/drawing/2014/main" id="{840CE94A-1162-1D2B-B8E8-1B4F6825320B}"/>
              </a:ext>
            </a:extLst>
          </p:cNvPr>
          <p:cNvSpPr/>
          <p:nvPr/>
        </p:nvSpPr>
        <p:spPr>
          <a:xfrm>
            <a:off x="3266475" y="416348"/>
            <a:ext cx="882720" cy="350280"/>
          </a:xfrm>
          <a:prstGeom prst="rect">
            <a:avLst/>
          </a:prstGeom>
          <a:noFill/>
          <a:ln>
            <a:noFill/>
          </a:ln>
        </p:spPr>
        <p:style>
          <a:lnRef idx="0">
            <a:scrgbClr r="0" g="0" b="0"/>
          </a:lnRef>
          <a:fillRef idx="0">
            <a:scrgbClr r="0" g="0" b="0"/>
          </a:fillRef>
          <a:effectRef idx="0">
            <a:scrgbClr r="0" g="0" b="0"/>
          </a:effectRef>
          <a:fontRef idx="minor"/>
        </p:style>
        <p:txBody>
          <a:bodyPr wrap="square" lIns="0" tIns="19800" rIns="0" bIns="0">
            <a:spAutoFit/>
          </a:bodyPr>
          <a:lstStyle/>
          <a:p>
            <a:pPr marL="175320" indent="-162360">
              <a:lnSpc>
                <a:spcPts val="1301"/>
              </a:lnSpc>
              <a:spcBef>
                <a:spcPts val="156"/>
              </a:spcBef>
              <a:tabLst>
                <a:tab pos="0" algn="l"/>
              </a:tabLst>
            </a:pPr>
            <a:r>
              <a:rPr lang="de-DE" sz="1100" b="1" strike="noStrike" spc="26" dirty="0">
                <a:solidFill>
                  <a:srgbClr val="000000"/>
                </a:solidFill>
                <a:latin typeface="Latin Modern Math"/>
                <a:ea typeface="DejaVu Sans"/>
              </a:rPr>
              <a:t>V</a:t>
            </a:r>
            <a:r>
              <a:rPr lang="de-DE" sz="1100" b="1" strike="noStrike" spc="-41" dirty="0">
                <a:solidFill>
                  <a:srgbClr val="000000"/>
                </a:solidFill>
                <a:latin typeface="Latin Modern Math"/>
                <a:ea typeface="DejaVu Sans"/>
              </a:rPr>
              <a:t>erei</a:t>
            </a:r>
            <a:r>
              <a:rPr lang="de-DE" sz="1100" b="1" strike="noStrike" spc="-32" dirty="0">
                <a:solidFill>
                  <a:srgbClr val="000000"/>
                </a:solidFill>
                <a:latin typeface="Latin Modern Math"/>
                <a:ea typeface="DejaVu Sans"/>
              </a:rPr>
              <a:t>nfach</a:t>
            </a:r>
            <a:r>
              <a:rPr lang="de-DE" sz="1100" b="1" strike="noStrike" spc="-26" dirty="0">
                <a:solidFill>
                  <a:srgbClr val="000000"/>
                </a:solidFill>
                <a:latin typeface="Latin Modern Math"/>
                <a:ea typeface="DejaVu Sans"/>
              </a:rPr>
              <a:t>t</a:t>
            </a:r>
            <a:r>
              <a:rPr lang="de-DE" sz="1100" b="1" strike="noStrike" spc="-80" dirty="0">
                <a:solidFill>
                  <a:srgbClr val="000000"/>
                </a:solidFill>
                <a:latin typeface="Latin Modern Math"/>
                <a:ea typeface="DejaVu Sans"/>
              </a:rPr>
              <a:t>es  </a:t>
            </a:r>
            <a:r>
              <a:rPr lang="de-DE" sz="1100" b="1" strike="noStrike" spc="-41" dirty="0">
                <a:solidFill>
                  <a:srgbClr val="000000"/>
                </a:solidFill>
                <a:latin typeface="Latin Modern Math"/>
                <a:ea typeface="DejaVu Sans"/>
              </a:rPr>
              <a:t>Problem</a:t>
            </a:r>
            <a:endParaRPr lang="de-DE" sz="1100" b="0" strike="noStrike" spc="-1" dirty="0">
              <a:latin typeface="Arial"/>
            </a:endParaRPr>
          </a:p>
        </p:txBody>
      </p:sp>
      <p:grpSp>
        <p:nvGrpSpPr>
          <p:cNvPr id="13" name="Group 7">
            <a:extLst>
              <a:ext uri="{FF2B5EF4-FFF2-40B4-BE49-F238E27FC236}">
                <a16:creationId xmlns:a16="http://schemas.microsoft.com/office/drawing/2014/main" id="{B8917706-A288-279C-42FF-8536A4388DB2}"/>
              </a:ext>
            </a:extLst>
          </p:cNvPr>
          <p:cNvGrpSpPr/>
          <p:nvPr/>
        </p:nvGrpSpPr>
        <p:grpSpPr>
          <a:xfrm>
            <a:off x="2699280" y="680674"/>
            <a:ext cx="327960" cy="51840"/>
            <a:chOff x="2699280" y="768600"/>
            <a:chExt cx="327960" cy="51840"/>
          </a:xfrm>
        </p:grpSpPr>
        <p:sp>
          <p:nvSpPr>
            <p:cNvPr id="14" name="CustomShape 8">
              <a:extLst>
                <a:ext uri="{FF2B5EF4-FFF2-40B4-BE49-F238E27FC236}">
                  <a16:creationId xmlns:a16="http://schemas.microsoft.com/office/drawing/2014/main" id="{38DEB81C-CABA-D797-C4E1-178AFF3BC6AE}"/>
                </a:ext>
              </a:extLst>
            </p:cNvPr>
            <p:cNvSpPr/>
            <p:nvPr/>
          </p:nvSpPr>
          <p:spPr>
            <a:xfrm>
              <a:off x="2699280" y="794880"/>
              <a:ext cx="295200" cy="360"/>
            </a:xfrm>
            <a:custGeom>
              <a:avLst/>
              <a:gdLst/>
              <a:ahLst/>
              <a:cxnLst/>
              <a:rect l="l" t="t" r="r" b="b"/>
              <a:pathLst>
                <a:path w="295910">
                  <a:moveTo>
                    <a:pt x="0" y="0"/>
                  </a:moveTo>
                  <a:lnTo>
                    <a:pt x="295911" y="0"/>
                  </a:lnTo>
                </a:path>
              </a:pathLst>
            </a:custGeom>
            <a:noFill/>
            <a:ln w="10080">
              <a:solidFill>
                <a:srgbClr val="000000"/>
              </a:solidFill>
              <a:round/>
            </a:ln>
          </p:spPr>
          <p:style>
            <a:lnRef idx="0">
              <a:scrgbClr r="0" g="0" b="0"/>
            </a:lnRef>
            <a:fillRef idx="0">
              <a:scrgbClr r="0" g="0" b="0"/>
            </a:fillRef>
            <a:effectRef idx="0">
              <a:scrgbClr r="0" g="0" b="0"/>
            </a:effectRef>
            <a:fontRef idx="minor"/>
          </p:style>
        </p:sp>
        <p:sp>
          <p:nvSpPr>
            <p:cNvPr id="15" name="CustomShape 9">
              <a:extLst>
                <a:ext uri="{FF2B5EF4-FFF2-40B4-BE49-F238E27FC236}">
                  <a16:creationId xmlns:a16="http://schemas.microsoft.com/office/drawing/2014/main" id="{75EA9AD6-CA72-A42F-839E-E9952AA08B48}"/>
                </a:ext>
              </a:extLst>
            </p:cNvPr>
            <p:cNvSpPr/>
            <p:nvPr/>
          </p:nvSpPr>
          <p:spPr>
            <a:xfrm>
              <a:off x="2975400" y="768600"/>
              <a:ext cx="51840" cy="51840"/>
            </a:xfrm>
            <a:custGeom>
              <a:avLst/>
              <a:gdLst/>
              <a:ahLst/>
              <a:cxnLst/>
              <a:rect l="l" t="t" r="r" b="b"/>
              <a:pathLst>
                <a:path w="52705" h="52705">
                  <a:moveTo>
                    <a:pt x="0" y="0"/>
                  </a:moveTo>
                  <a:lnTo>
                    <a:pt x="19737" y="26316"/>
                  </a:lnTo>
                  <a:lnTo>
                    <a:pt x="0" y="52633"/>
                  </a:lnTo>
                  <a:lnTo>
                    <a:pt x="52634" y="26316"/>
                  </a:lnTo>
                  <a:lnTo>
                    <a:pt x="0" y="0"/>
                  </a:lnTo>
                  <a:close/>
                </a:path>
              </a:pathLst>
            </a:custGeom>
            <a:solidFill>
              <a:srgbClr val="000000"/>
            </a:solidFill>
            <a:ln>
              <a:noFill/>
            </a:ln>
          </p:spPr>
          <p:style>
            <a:lnRef idx="0">
              <a:scrgbClr r="0" g="0" b="0"/>
            </a:lnRef>
            <a:fillRef idx="0">
              <a:scrgbClr r="0" g="0" b="0"/>
            </a:fillRef>
            <a:effectRef idx="0">
              <a:scrgbClr r="0" g="0" b="0"/>
            </a:effectRef>
            <a:fontRef idx="minor"/>
          </p:style>
        </p:sp>
      </p:grpSp>
      <p:sp>
        <p:nvSpPr>
          <p:cNvPr id="16" name="CustomShape 10">
            <a:extLst>
              <a:ext uri="{FF2B5EF4-FFF2-40B4-BE49-F238E27FC236}">
                <a16:creationId xmlns:a16="http://schemas.microsoft.com/office/drawing/2014/main" id="{30D9E0AB-F190-5412-C9A8-53C45DE422BB}"/>
              </a:ext>
            </a:extLst>
          </p:cNvPr>
          <p:cNvSpPr/>
          <p:nvPr/>
        </p:nvSpPr>
        <p:spPr>
          <a:xfrm>
            <a:off x="1594326" y="589665"/>
            <a:ext cx="1194840" cy="181637"/>
          </a:xfrm>
          <a:prstGeom prst="rect">
            <a:avLst/>
          </a:prstGeom>
          <a:noFill/>
          <a:ln>
            <a:noFill/>
          </a:ln>
        </p:spPr>
        <p:style>
          <a:lnRef idx="0">
            <a:scrgbClr r="0" g="0" b="0"/>
          </a:lnRef>
          <a:fillRef idx="0">
            <a:scrgbClr r="0" g="0" b="0"/>
          </a:fillRef>
          <a:effectRef idx="0">
            <a:scrgbClr r="0" g="0" b="0"/>
          </a:effectRef>
          <a:fontRef idx="minor"/>
        </p:style>
        <p:txBody>
          <a:bodyPr lIns="0" tIns="12240" rIns="0" bIns="0">
            <a:spAutoFit/>
          </a:bodyPr>
          <a:lstStyle/>
          <a:p>
            <a:pPr marL="38160">
              <a:lnSpc>
                <a:spcPct val="100000"/>
              </a:lnSpc>
              <a:spcBef>
                <a:spcPts val="96"/>
              </a:spcBef>
              <a:tabLst>
                <a:tab pos="423720" algn="l"/>
              </a:tabLst>
            </a:pPr>
            <a:r>
              <a:rPr lang="de-DE" sz="1650" spc="-7" baseline="32000" dirty="0">
                <a:solidFill>
                  <a:srgbClr val="000000"/>
                </a:solidFill>
                <a:uFill>
                  <a:solidFill>
                    <a:srgbClr val="000000"/>
                  </a:solidFill>
                </a:uFill>
                <a:latin typeface="Times New Roman"/>
                <a:ea typeface="DejaVu Sans"/>
              </a:rPr>
              <a:t>	</a:t>
            </a:r>
            <a:r>
              <a:rPr lang="de-DE" sz="1650" b="0" strike="noStrike" spc="-256" baseline="32000" dirty="0">
                <a:solidFill>
                  <a:srgbClr val="000000"/>
                </a:solidFill>
                <a:latin typeface="Times New Roman"/>
                <a:ea typeface="DejaVu Sans"/>
              </a:rPr>
              <a:t> </a:t>
            </a:r>
            <a:r>
              <a:rPr lang="de-DE" sz="1100" b="0" strike="noStrike" spc="-75" dirty="0">
                <a:solidFill>
                  <a:srgbClr val="000000"/>
                </a:solidFill>
                <a:latin typeface="Latin Modern Math"/>
                <a:ea typeface="DejaVu Sans"/>
              </a:rPr>
              <a:t>vereinfachen</a:t>
            </a:r>
            <a:endParaRPr lang="de-DE" sz="1100" b="0" strike="noStrike" spc="-1" dirty="0">
              <a:latin typeface="Arial"/>
            </a:endParaRPr>
          </a:p>
        </p:txBody>
      </p:sp>
      <p:grpSp>
        <p:nvGrpSpPr>
          <p:cNvPr id="17" name="Group 11">
            <a:extLst>
              <a:ext uri="{FF2B5EF4-FFF2-40B4-BE49-F238E27FC236}">
                <a16:creationId xmlns:a16="http://schemas.microsoft.com/office/drawing/2014/main" id="{8F732FA6-1613-F0D2-E4FA-C28E55294B35}"/>
              </a:ext>
            </a:extLst>
          </p:cNvPr>
          <p:cNvGrpSpPr/>
          <p:nvPr/>
        </p:nvGrpSpPr>
        <p:grpSpPr>
          <a:xfrm>
            <a:off x="2699280" y="1872994"/>
            <a:ext cx="1555920" cy="1137600"/>
            <a:chOff x="2699280" y="1960920"/>
            <a:chExt cx="1555920" cy="1137600"/>
          </a:xfrm>
        </p:grpSpPr>
        <p:sp>
          <p:nvSpPr>
            <p:cNvPr id="18" name="CustomShape 12">
              <a:extLst>
                <a:ext uri="{FF2B5EF4-FFF2-40B4-BE49-F238E27FC236}">
                  <a16:creationId xmlns:a16="http://schemas.microsoft.com/office/drawing/2014/main" id="{E3ED11E9-ABCE-7129-89FB-71C5476D3BD0}"/>
                </a:ext>
              </a:extLst>
            </p:cNvPr>
            <p:cNvSpPr/>
            <p:nvPr/>
          </p:nvSpPr>
          <p:spPr>
            <a:xfrm>
              <a:off x="3067920" y="2450880"/>
              <a:ext cx="1187280" cy="647640"/>
            </a:xfrm>
            <a:custGeom>
              <a:avLst/>
              <a:gdLst/>
              <a:ahLst/>
              <a:cxnLst/>
              <a:rect l="l" t="t" r="r" b="b"/>
              <a:pathLst>
                <a:path w="1188085" h="648335">
                  <a:moveTo>
                    <a:pt x="0" y="521481"/>
                  </a:moveTo>
                  <a:lnTo>
                    <a:pt x="0" y="126526"/>
                  </a:lnTo>
                  <a:lnTo>
                    <a:pt x="9942" y="77276"/>
                  </a:lnTo>
                  <a:lnTo>
                    <a:pt x="37055" y="37058"/>
                  </a:lnTo>
                  <a:lnTo>
                    <a:pt x="77270" y="9942"/>
                  </a:lnTo>
                  <a:lnTo>
                    <a:pt x="126517" y="0"/>
                  </a:lnTo>
                  <a:lnTo>
                    <a:pt x="1061478" y="0"/>
                  </a:lnTo>
                  <a:lnTo>
                    <a:pt x="1110733" y="9942"/>
                  </a:lnTo>
                  <a:lnTo>
                    <a:pt x="1150951" y="37058"/>
                  </a:lnTo>
                  <a:lnTo>
                    <a:pt x="1178066" y="77276"/>
                  </a:lnTo>
                  <a:lnTo>
                    <a:pt x="1188008" y="126526"/>
                  </a:lnTo>
                  <a:lnTo>
                    <a:pt x="1188008" y="521481"/>
                  </a:lnTo>
                  <a:lnTo>
                    <a:pt x="1178066" y="570731"/>
                  </a:lnTo>
                  <a:lnTo>
                    <a:pt x="1150951" y="610950"/>
                  </a:lnTo>
                  <a:lnTo>
                    <a:pt x="1110733" y="638065"/>
                  </a:lnTo>
                  <a:lnTo>
                    <a:pt x="1061478" y="648008"/>
                  </a:lnTo>
                  <a:lnTo>
                    <a:pt x="126517" y="648008"/>
                  </a:lnTo>
                  <a:lnTo>
                    <a:pt x="77270" y="638065"/>
                  </a:lnTo>
                  <a:lnTo>
                    <a:pt x="37055" y="610950"/>
                  </a:lnTo>
                  <a:lnTo>
                    <a:pt x="9942" y="570731"/>
                  </a:lnTo>
                  <a:lnTo>
                    <a:pt x="0" y="521481"/>
                  </a:lnTo>
                  <a:close/>
                </a:path>
              </a:pathLst>
            </a:custGeom>
            <a:noFill/>
            <a:ln w="10080">
              <a:solidFill>
                <a:srgbClr val="000000"/>
              </a:solidFill>
              <a:round/>
            </a:ln>
          </p:spPr>
          <p:style>
            <a:lnRef idx="0">
              <a:scrgbClr r="0" g="0" b="0"/>
            </a:lnRef>
            <a:fillRef idx="0">
              <a:scrgbClr r="0" g="0" b="0"/>
            </a:fillRef>
            <a:effectRef idx="0">
              <a:scrgbClr r="0" g="0" b="0"/>
            </a:effectRef>
            <a:fontRef idx="minor"/>
          </p:style>
        </p:sp>
        <p:sp>
          <p:nvSpPr>
            <p:cNvPr id="19" name="CustomShape 13">
              <a:extLst>
                <a:ext uri="{FF2B5EF4-FFF2-40B4-BE49-F238E27FC236}">
                  <a16:creationId xmlns:a16="http://schemas.microsoft.com/office/drawing/2014/main" id="{35D1031B-B5B6-E53C-1F9C-2F2D7346310D}"/>
                </a:ext>
              </a:extLst>
            </p:cNvPr>
            <p:cNvSpPr/>
            <p:nvPr/>
          </p:nvSpPr>
          <p:spPr>
            <a:xfrm>
              <a:off x="3661920" y="1960920"/>
              <a:ext cx="360" cy="425880"/>
            </a:xfrm>
            <a:custGeom>
              <a:avLst/>
              <a:gdLst/>
              <a:ahLst/>
              <a:cxnLst/>
              <a:rect l="l" t="t" r="r" b="b"/>
              <a:pathLst>
                <a:path h="426719">
                  <a:moveTo>
                    <a:pt x="0" y="0"/>
                  </a:moveTo>
                  <a:lnTo>
                    <a:pt x="0" y="426331"/>
                  </a:lnTo>
                </a:path>
              </a:pathLst>
            </a:custGeom>
            <a:noFill/>
            <a:ln w="10080">
              <a:solidFill>
                <a:srgbClr val="000000"/>
              </a:solidFill>
              <a:round/>
            </a:ln>
          </p:spPr>
          <p:style>
            <a:lnRef idx="0">
              <a:scrgbClr r="0" g="0" b="0"/>
            </a:lnRef>
            <a:fillRef idx="0">
              <a:scrgbClr r="0" g="0" b="0"/>
            </a:fillRef>
            <a:effectRef idx="0">
              <a:scrgbClr r="0" g="0" b="0"/>
            </a:effectRef>
            <a:fontRef idx="minor"/>
          </p:style>
        </p:sp>
        <p:sp>
          <p:nvSpPr>
            <p:cNvPr id="20" name="CustomShape 14">
              <a:extLst>
                <a:ext uri="{FF2B5EF4-FFF2-40B4-BE49-F238E27FC236}">
                  <a16:creationId xmlns:a16="http://schemas.microsoft.com/office/drawing/2014/main" id="{431DBC9A-1001-3ECD-B39C-A6C61380F5DD}"/>
                </a:ext>
              </a:extLst>
            </p:cNvPr>
            <p:cNvSpPr/>
            <p:nvPr/>
          </p:nvSpPr>
          <p:spPr>
            <a:xfrm>
              <a:off x="3635640" y="2367360"/>
              <a:ext cx="51840" cy="51840"/>
            </a:xfrm>
            <a:custGeom>
              <a:avLst/>
              <a:gdLst/>
              <a:ahLst/>
              <a:cxnLst/>
              <a:rect l="l" t="t" r="r" b="b"/>
              <a:pathLst>
                <a:path w="52704" h="52705">
                  <a:moveTo>
                    <a:pt x="52633" y="0"/>
                  </a:moveTo>
                  <a:lnTo>
                    <a:pt x="26316" y="19737"/>
                  </a:lnTo>
                  <a:lnTo>
                    <a:pt x="0" y="0"/>
                  </a:lnTo>
                  <a:lnTo>
                    <a:pt x="26316" y="52634"/>
                  </a:lnTo>
                  <a:lnTo>
                    <a:pt x="52633" y="0"/>
                  </a:lnTo>
                  <a:close/>
                </a:path>
              </a:pathLst>
            </a:custGeom>
            <a:solidFill>
              <a:srgbClr val="000000"/>
            </a:solidFill>
            <a:ln>
              <a:noFill/>
            </a:ln>
          </p:spPr>
          <p:style>
            <a:lnRef idx="0">
              <a:scrgbClr r="0" g="0" b="0"/>
            </a:lnRef>
            <a:fillRef idx="0">
              <a:scrgbClr r="0" g="0" b="0"/>
            </a:fillRef>
            <a:effectRef idx="0">
              <a:scrgbClr r="0" g="0" b="0"/>
            </a:effectRef>
            <a:fontRef idx="minor"/>
          </p:style>
        </p:sp>
        <p:sp>
          <p:nvSpPr>
            <p:cNvPr id="21" name="CustomShape 15">
              <a:extLst>
                <a:ext uri="{FF2B5EF4-FFF2-40B4-BE49-F238E27FC236}">
                  <a16:creationId xmlns:a16="http://schemas.microsoft.com/office/drawing/2014/main" id="{76374047-D702-BC05-1768-2BC24EE424DF}"/>
                </a:ext>
              </a:extLst>
            </p:cNvPr>
            <p:cNvSpPr/>
            <p:nvPr/>
          </p:nvSpPr>
          <p:spPr>
            <a:xfrm>
              <a:off x="2699280" y="2774880"/>
              <a:ext cx="353520" cy="360"/>
            </a:xfrm>
            <a:custGeom>
              <a:avLst/>
              <a:gdLst/>
              <a:ahLst/>
              <a:cxnLst/>
              <a:rect l="l" t="t" r="r" b="b"/>
              <a:pathLst>
                <a:path w="354330">
                  <a:moveTo>
                    <a:pt x="0" y="0"/>
                  </a:moveTo>
                  <a:lnTo>
                    <a:pt x="354102" y="0"/>
                  </a:lnTo>
                </a:path>
              </a:pathLst>
            </a:custGeom>
            <a:noFill/>
            <a:ln w="10080">
              <a:solidFill>
                <a:srgbClr val="000000"/>
              </a:solidFill>
              <a:round/>
            </a:ln>
          </p:spPr>
          <p:style>
            <a:lnRef idx="0">
              <a:scrgbClr r="0" g="0" b="0"/>
            </a:lnRef>
            <a:fillRef idx="0">
              <a:scrgbClr r="0" g="0" b="0"/>
            </a:fillRef>
            <a:effectRef idx="0">
              <a:scrgbClr r="0" g="0" b="0"/>
            </a:effectRef>
            <a:fontRef idx="minor"/>
          </p:style>
        </p:sp>
      </p:grpSp>
      <p:sp>
        <p:nvSpPr>
          <p:cNvPr id="22" name="CustomShape 16">
            <a:extLst>
              <a:ext uri="{FF2B5EF4-FFF2-40B4-BE49-F238E27FC236}">
                <a16:creationId xmlns:a16="http://schemas.microsoft.com/office/drawing/2014/main" id="{6CEB9B9B-D4E6-5F7E-0F24-136EAEB3668C}"/>
              </a:ext>
            </a:extLst>
          </p:cNvPr>
          <p:cNvSpPr/>
          <p:nvPr/>
        </p:nvSpPr>
        <p:spPr>
          <a:xfrm>
            <a:off x="3661920" y="1036354"/>
            <a:ext cx="360" cy="484560"/>
          </a:xfrm>
          <a:custGeom>
            <a:avLst/>
            <a:gdLst/>
            <a:ahLst/>
            <a:cxnLst/>
            <a:rect l="l" t="t" r="r" b="b"/>
            <a:pathLst>
              <a:path h="485140">
                <a:moveTo>
                  <a:pt x="0" y="0"/>
                </a:moveTo>
                <a:lnTo>
                  <a:pt x="0" y="484548"/>
                </a:lnTo>
              </a:path>
            </a:pathLst>
          </a:custGeom>
          <a:noFill/>
          <a:ln w="10080">
            <a:solidFill>
              <a:srgbClr val="000000"/>
            </a:solidFill>
            <a:round/>
          </a:ln>
        </p:spPr>
        <p:style>
          <a:lnRef idx="0">
            <a:scrgbClr r="0" g="0" b="0"/>
          </a:lnRef>
          <a:fillRef idx="0">
            <a:scrgbClr r="0" g="0" b="0"/>
          </a:fillRef>
          <a:effectRef idx="0">
            <a:scrgbClr r="0" g="0" b="0"/>
          </a:effectRef>
          <a:fontRef idx="minor"/>
        </p:style>
      </p:sp>
      <p:sp>
        <p:nvSpPr>
          <p:cNvPr id="23" name="CustomShape 17">
            <a:extLst>
              <a:ext uri="{FF2B5EF4-FFF2-40B4-BE49-F238E27FC236}">
                <a16:creationId xmlns:a16="http://schemas.microsoft.com/office/drawing/2014/main" id="{8FE69313-F775-C414-A0EB-3DAECF2AF831}"/>
              </a:ext>
            </a:extLst>
          </p:cNvPr>
          <p:cNvSpPr/>
          <p:nvPr/>
        </p:nvSpPr>
        <p:spPr>
          <a:xfrm>
            <a:off x="3254040" y="1511194"/>
            <a:ext cx="815400" cy="350280"/>
          </a:xfrm>
          <a:prstGeom prst="rect">
            <a:avLst/>
          </a:prstGeom>
          <a:noFill/>
          <a:ln>
            <a:noFill/>
          </a:ln>
        </p:spPr>
        <p:style>
          <a:lnRef idx="0">
            <a:scrgbClr r="0" g="0" b="0"/>
          </a:lnRef>
          <a:fillRef idx="0">
            <a:scrgbClr r="0" g="0" b="0"/>
          </a:fillRef>
          <a:effectRef idx="0">
            <a:scrgbClr r="0" g="0" b="0"/>
          </a:effectRef>
          <a:fontRef idx="minor"/>
        </p:style>
        <p:txBody>
          <a:bodyPr lIns="0" tIns="19800" rIns="0" bIns="0">
            <a:spAutoFit/>
          </a:bodyPr>
          <a:lstStyle/>
          <a:p>
            <a:pPr marL="77400" indent="-64800">
              <a:lnSpc>
                <a:spcPts val="1301"/>
              </a:lnSpc>
              <a:spcBef>
                <a:spcPts val="156"/>
              </a:spcBef>
              <a:tabLst>
                <a:tab pos="0" algn="l"/>
              </a:tabLst>
            </a:pPr>
            <a:r>
              <a:rPr lang="de-DE" sz="1100" b="0" strike="noStrike" spc="-52" dirty="0">
                <a:solidFill>
                  <a:srgbClr val="000000"/>
                </a:solidFill>
                <a:latin typeface="Latin Modern Math"/>
                <a:ea typeface="DejaVu Sans"/>
              </a:rPr>
              <a:t>mathematisch  </a:t>
            </a:r>
            <a:r>
              <a:rPr lang="de-DE" sz="1100" b="0" strike="noStrike" spc="-75" dirty="0">
                <a:solidFill>
                  <a:srgbClr val="000000"/>
                </a:solidFill>
                <a:latin typeface="Latin Modern Math"/>
                <a:ea typeface="DejaVu Sans"/>
              </a:rPr>
              <a:t>beschreiben</a:t>
            </a:r>
            <a:endParaRPr lang="de-DE" sz="1100" b="0" strike="noStrike" spc="-1" dirty="0">
              <a:latin typeface="Arial"/>
            </a:endParaRPr>
          </a:p>
        </p:txBody>
      </p:sp>
      <p:grpSp>
        <p:nvGrpSpPr>
          <p:cNvPr id="24" name="Group 18">
            <a:extLst>
              <a:ext uri="{FF2B5EF4-FFF2-40B4-BE49-F238E27FC236}">
                <a16:creationId xmlns:a16="http://schemas.microsoft.com/office/drawing/2014/main" id="{C20BFF27-755E-E4BE-808F-DD69E863CE3B}"/>
              </a:ext>
            </a:extLst>
          </p:cNvPr>
          <p:cNvGrpSpPr/>
          <p:nvPr/>
        </p:nvGrpSpPr>
        <p:grpSpPr>
          <a:xfrm>
            <a:off x="367560" y="1973246"/>
            <a:ext cx="1555920" cy="1037348"/>
            <a:chOff x="367560" y="2061172"/>
            <a:chExt cx="1555920" cy="1037348"/>
          </a:xfrm>
        </p:grpSpPr>
        <p:sp>
          <p:nvSpPr>
            <p:cNvPr id="25" name="CustomShape 19">
              <a:extLst>
                <a:ext uri="{FF2B5EF4-FFF2-40B4-BE49-F238E27FC236}">
                  <a16:creationId xmlns:a16="http://schemas.microsoft.com/office/drawing/2014/main" id="{AC9F177A-B113-A4B5-6B16-B3CF6CEAA277}"/>
                </a:ext>
              </a:extLst>
            </p:cNvPr>
            <p:cNvSpPr/>
            <p:nvPr/>
          </p:nvSpPr>
          <p:spPr>
            <a:xfrm>
              <a:off x="367560" y="2450880"/>
              <a:ext cx="1187280" cy="647640"/>
            </a:xfrm>
            <a:custGeom>
              <a:avLst/>
              <a:gdLst/>
              <a:ahLst/>
              <a:cxnLst/>
              <a:rect l="l" t="t" r="r" b="b"/>
              <a:pathLst>
                <a:path w="1188085" h="648335">
                  <a:moveTo>
                    <a:pt x="0" y="521481"/>
                  </a:moveTo>
                  <a:lnTo>
                    <a:pt x="0" y="126526"/>
                  </a:lnTo>
                  <a:lnTo>
                    <a:pt x="9942" y="77276"/>
                  </a:lnTo>
                  <a:lnTo>
                    <a:pt x="37058" y="37058"/>
                  </a:lnTo>
                  <a:lnTo>
                    <a:pt x="77276" y="9942"/>
                  </a:lnTo>
                  <a:lnTo>
                    <a:pt x="126527" y="0"/>
                  </a:lnTo>
                  <a:lnTo>
                    <a:pt x="1061483" y="0"/>
                  </a:lnTo>
                  <a:lnTo>
                    <a:pt x="1110738" y="9942"/>
                  </a:lnTo>
                  <a:lnTo>
                    <a:pt x="1150956" y="37058"/>
                  </a:lnTo>
                  <a:lnTo>
                    <a:pt x="1178071" y="77276"/>
                  </a:lnTo>
                  <a:lnTo>
                    <a:pt x="1188013" y="126526"/>
                  </a:lnTo>
                  <a:lnTo>
                    <a:pt x="1188013" y="521481"/>
                  </a:lnTo>
                  <a:lnTo>
                    <a:pt x="1178071" y="570731"/>
                  </a:lnTo>
                  <a:lnTo>
                    <a:pt x="1150956" y="610950"/>
                  </a:lnTo>
                  <a:lnTo>
                    <a:pt x="1110738" y="638065"/>
                  </a:lnTo>
                  <a:lnTo>
                    <a:pt x="1061483" y="648008"/>
                  </a:lnTo>
                  <a:lnTo>
                    <a:pt x="126527" y="648008"/>
                  </a:lnTo>
                  <a:lnTo>
                    <a:pt x="77276" y="638065"/>
                  </a:lnTo>
                  <a:lnTo>
                    <a:pt x="37058" y="610950"/>
                  </a:lnTo>
                  <a:lnTo>
                    <a:pt x="9942" y="570731"/>
                  </a:lnTo>
                  <a:lnTo>
                    <a:pt x="0" y="521481"/>
                  </a:lnTo>
                  <a:close/>
                </a:path>
              </a:pathLst>
            </a:custGeom>
            <a:noFill/>
            <a:ln w="10080">
              <a:solidFill>
                <a:srgbClr val="000000"/>
              </a:solidFill>
              <a:round/>
            </a:ln>
          </p:spPr>
          <p:style>
            <a:lnRef idx="0">
              <a:scrgbClr r="0" g="0" b="0"/>
            </a:lnRef>
            <a:fillRef idx="0">
              <a:scrgbClr r="0" g="0" b="0"/>
            </a:fillRef>
            <a:effectRef idx="0">
              <a:scrgbClr r="0" g="0" b="0"/>
            </a:effectRef>
            <a:fontRef idx="minor"/>
          </p:style>
        </p:sp>
        <p:sp>
          <p:nvSpPr>
            <p:cNvPr id="26" name="CustomShape 20">
              <a:extLst>
                <a:ext uri="{FF2B5EF4-FFF2-40B4-BE49-F238E27FC236}">
                  <a16:creationId xmlns:a16="http://schemas.microsoft.com/office/drawing/2014/main" id="{A807D1D6-A13C-CA61-18C1-B8A1EE97B6F8}"/>
                </a:ext>
              </a:extLst>
            </p:cNvPr>
            <p:cNvSpPr/>
            <p:nvPr/>
          </p:nvSpPr>
          <p:spPr>
            <a:xfrm>
              <a:off x="1628280" y="2774880"/>
              <a:ext cx="295200" cy="360"/>
            </a:xfrm>
            <a:custGeom>
              <a:avLst/>
              <a:gdLst/>
              <a:ahLst/>
              <a:cxnLst/>
              <a:rect l="l" t="t" r="r" b="b"/>
              <a:pathLst>
                <a:path w="295910">
                  <a:moveTo>
                    <a:pt x="0" y="0"/>
                  </a:moveTo>
                  <a:lnTo>
                    <a:pt x="295897" y="0"/>
                  </a:lnTo>
                </a:path>
              </a:pathLst>
            </a:custGeom>
            <a:noFill/>
            <a:ln w="10080">
              <a:solidFill>
                <a:srgbClr val="000000"/>
              </a:solidFill>
              <a:round/>
            </a:ln>
          </p:spPr>
          <p:style>
            <a:lnRef idx="0">
              <a:scrgbClr r="0" g="0" b="0"/>
            </a:lnRef>
            <a:fillRef idx="0">
              <a:scrgbClr r="0" g="0" b="0"/>
            </a:fillRef>
            <a:effectRef idx="0">
              <a:scrgbClr r="0" g="0" b="0"/>
            </a:effectRef>
            <a:fontRef idx="minor"/>
          </p:style>
        </p:sp>
        <p:sp>
          <p:nvSpPr>
            <p:cNvPr id="27" name="CustomShape 21">
              <a:extLst>
                <a:ext uri="{FF2B5EF4-FFF2-40B4-BE49-F238E27FC236}">
                  <a16:creationId xmlns:a16="http://schemas.microsoft.com/office/drawing/2014/main" id="{6AE18DAE-CDD0-1BD3-59BC-2F5827D2344B}"/>
                </a:ext>
              </a:extLst>
            </p:cNvPr>
            <p:cNvSpPr/>
            <p:nvPr/>
          </p:nvSpPr>
          <p:spPr>
            <a:xfrm>
              <a:off x="1595520" y="2748600"/>
              <a:ext cx="51840" cy="51840"/>
            </a:xfrm>
            <a:custGeom>
              <a:avLst/>
              <a:gdLst/>
              <a:ahLst/>
              <a:cxnLst/>
              <a:rect l="l" t="t" r="r" b="b"/>
              <a:pathLst>
                <a:path w="52705" h="52705">
                  <a:moveTo>
                    <a:pt x="52634" y="52633"/>
                  </a:moveTo>
                  <a:lnTo>
                    <a:pt x="32896" y="26316"/>
                  </a:lnTo>
                  <a:lnTo>
                    <a:pt x="52634" y="0"/>
                  </a:lnTo>
                  <a:lnTo>
                    <a:pt x="0" y="26316"/>
                  </a:lnTo>
                  <a:lnTo>
                    <a:pt x="52634" y="52633"/>
                  </a:lnTo>
                  <a:close/>
                </a:path>
              </a:pathLst>
            </a:custGeom>
            <a:solidFill>
              <a:srgbClr val="000000"/>
            </a:solidFill>
            <a:ln>
              <a:noFill/>
            </a:ln>
          </p:spPr>
          <p:style>
            <a:lnRef idx="0">
              <a:scrgbClr r="0" g="0" b="0"/>
            </a:lnRef>
            <a:fillRef idx="0">
              <a:scrgbClr r="0" g="0" b="0"/>
            </a:fillRef>
            <a:effectRef idx="0">
              <a:scrgbClr r="0" g="0" b="0"/>
            </a:effectRef>
            <a:fontRef idx="minor"/>
          </p:style>
        </p:sp>
        <p:sp>
          <p:nvSpPr>
            <p:cNvPr id="28" name="CustomShape 22">
              <a:extLst>
                <a:ext uri="{FF2B5EF4-FFF2-40B4-BE49-F238E27FC236}">
                  <a16:creationId xmlns:a16="http://schemas.microsoft.com/office/drawing/2014/main" id="{CAC8360F-428C-1942-87A6-0EC1EC00AB81}"/>
                </a:ext>
              </a:extLst>
            </p:cNvPr>
            <p:cNvSpPr/>
            <p:nvPr/>
          </p:nvSpPr>
          <p:spPr>
            <a:xfrm flipH="1">
              <a:off x="915385" y="2061172"/>
              <a:ext cx="45719" cy="383588"/>
            </a:xfrm>
            <a:custGeom>
              <a:avLst/>
              <a:gdLst/>
              <a:ahLst/>
              <a:cxnLst/>
              <a:rect l="l" t="t" r="r" b="b"/>
              <a:pathLst>
                <a:path h="556260">
                  <a:moveTo>
                    <a:pt x="0" y="0"/>
                  </a:moveTo>
                  <a:lnTo>
                    <a:pt x="0" y="555984"/>
                  </a:lnTo>
                </a:path>
              </a:pathLst>
            </a:custGeom>
            <a:noFill/>
            <a:ln w="10080">
              <a:solidFill>
                <a:srgbClr val="000000"/>
              </a:solidFill>
              <a:round/>
            </a:ln>
          </p:spPr>
          <p:style>
            <a:lnRef idx="0">
              <a:scrgbClr r="0" g="0" b="0"/>
            </a:lnRef>
            <a:fillRef idx="0">
              <a:scrgbClr r="0" g="0" b="0"/>
            </a:fillRef>
            <a:effectRef idx="0">
              <a:scrgbClr r="0" g="0" b="0"/>
            </a:effectRef>
            <a:fontRef idx="minor"/>
          </p:style>
        </p:sp>
      </p:grpSp>
      <p:grpSp>
        <p:nvGrpSpPr>
          <p:cNvPr id="29" name="Group 23">
            <a:extLst>
              <a:ext uri="{FF2B5EF4-FFF2-40B4-BE49-F238E27FC236}">
                <a16:creationId xmlns:a16="http://schemas.microsoft.com/office/drawing/2014/main" id="{FE0BCAFF-2102-0D6C-2AF6-2DC117167B60}"/>
              </a:ext>
            </a:extLst>
          </p:cNvPr>
          <p:cNvGrpSpPr/>
          <p:nvPr/>
        </p:nvGrpSpPr>
        <p:grpSpPr>
          <a:xfrm>
            <a:off x="935280" y="1061554"/>
            <a:ext cx="51840" cy="530280"/>
            <a:chOff x="935280" y="1149480"/>
            <a:chExt cx="51840" cy="530280"/>
          </a:xfrm>
        </p:grpSpPr>
        <p:sp>
          <p:nvSpPr>
            <p:cNvPr id="30" name="CustomShape 24">
              <a:extLst>
                <a:ext uri="{FF2B5EF4-FFF2-40B4-BE49-F238E27FC236}">
                  <a16:creationId xmlns:a16="http://schemas.microsoft.com/office/drawing/2014/main" id="{48BC50F1-FBE6-F075-A401-B3F861DC87C2}"/>
                </a:ext>
              </a:extLst>
            </p:cNvPr>
            <p:cNvSpPr/>
            <p:nvPr/>
          </p:nvSpPr>
          <p:spPr>
            <a:xfrm>
              <a:off x="961920" y="1182600"/>
              <a:ext cx="360" cy="497160"/>
            </a:xfrm>
            <a:custGeom>
              <a:avLst/>
              <a:gdLst/>
              <a:ahLst/>
              <a:cxnLst/>
              <a:rect l="l" t="t" r="r" b="b"/>
              <a:pathLst>
                <a:path h="497839">
                  <a:moveTo>
                    <a:pt x="0" y="0"/>
                  </a:moveTo>
                  <a:lnTo>
                    <a:pt x="0" y="497790"/>
                  </a:lnTo>
                </a:path>
              </a:pathLst>
            </a:custGeom>
            <a:noFill/>
            <a:ln w="10080">
              <a:solidFill>
                <a:srgbClr val="000000"/>
              </a:solidFill>
              <a:round/>
            </a:ln>
          </p:spPr>
          <p:style>
            <a:lnRef idx="0">
              <a:scrgbClr r="0" g="0" b="0"/>
            </a:lnRef>
            <a:fillRef idx="0">
              <a:scrgbClr r="0" g="0" b="0"/>
            </a:fillRef>
            <a:effectRef idx="0">
              <a:scrgbClr r="0" g="0" b="0"/>
            </a:effectRef>
            <a:fontRef idx="minor"/>
          </p:style>
        </p:sp>
        <p:sp>
          <p:nvSpPr>
            <p:cNvPr id="31" name="CustomShape 25">
              <a:extLst>
                <a:ext uri="{FF2B5EF4-FFF2-40B4-BE49-F238E27FC236}">
                  <a16:creationId xmlns:a16="http://schemas.microsoft.com/office/drawing/2014/main" id="{CB0DC6A9-4788-90BE-74D8-CE64540F75C4}"/>
                </a:ext>
              </a:extLst>
            </p:cNvPr>
            <p:cNvSpPr/>
            <p:nvPr/>
          </p:nvSpPr>
          <p:spPr>
            <a:xfrm>
              <a:off x="935280" y="1149480"/>
              <a:ext cx="51840" cy="51840"/>
            </a:xfrm>
            <a:custGeom>
              <a:avLst/>
              <a:gdLst/>
              <a:ahLst/>
              <a:cxnLst/>
              <a:rect l="l" t="t" r="r" b="b"/>
              <a:pathLst>
                <a:path w="52705" h="52705">
                  <a:moveTo>
                    <a:pt x="0" y="52634"/>
                  </a:moveTo>
                  <a:lnTo>
                    <a:pt x="26316" y="32896"/>
                  </a:lnTo>
                  <a:lnTo>
                    <a:pt x="52633" y="52634"/>
                  </a:lnTo>
                  <a:lnTo>
                    <a:pt x="26316" y="0"/>
                  </a:lnTo>
                  <a:lnTo>
                    <a:pt x="0" y="52634"/>
                  </a:lnTo>
                  <a:close/>
                </a:path>
              </a:pathLst>
            </a:custGeom>
            <a:solidFill>
              <a:srgbClr val="000000"/>
            </a:solidFill>
            <a:ln>
              <a:noFill/>
            </a:ln>
          </p:spPr>
          <p:style>
            <a:lnRef idx="0">
              <a:scrgbClr r="0" g="0" b="0"/>
            </a:lnRef>
            <a:fillRef idx="0">
              <a:scrgbClr r="0" g="0" b="0"/>
            </a:fillRef>
            <a:effectRef idx="0">
              <a:scrgbClr r="0" g="0" b="0"/>
            </a:effectRef>
            <a:fontRef idx="minor"/>
          </p:style>
        </p:sp>
      </p:grpSp>
      <p:sp>
        <p:nvSpPr>
          <p:cNvPr id="32" name="CustomShape 26">
            <a:extLst>
              <a:ext uri="{FF2B5EF4-FFF2-40B4-BE49-F238E27FC236}">
                <a16:creationId xmlns:a16="http://schemas.microsoft.com/office/drawing/2014/main" id="{E0EC68E4-5763-D13C-C66D-9255B67AC64F}"/>
              </a:ext>
            </a:extLst>
          </p:cNvPr>
          <p:cNvSpPr/>
          <p:nvPr/>
        </p:nvSpPr>
        <p:spPr>
          <a:xfrm>
            <a:off x="486540" y="1577074"/>
            <a:ext cx="960900" cy="363738"/>
          </a:xfrm>
          <a:prstGeom prst="rect">
            <a:avLst/>
          </a:prstGeom>
          <a:noFill/>
          <a:ln>
            <a:noFill/>
          </a:ln>
        </p:spPr>
        <p:style>
          <a:lnRef idx="0">
            <a:scrgbClr r="0" g="0" b="0"/>
          </a:lnRef>
          <a:fillRef idx="0">
            <a:scrgbClr r="0" g="0" b="0"/>
          </a:fillRef>
          <a:effectRef idx="0">
            <a:scrgbClr r="0" g="0" b="0"/>
          </a:effectRef>
          <a:fontRef idx="minor"/>
        </p:style>
        <p:txBody>
          <a:bodyPr wrap="square" lIns="0" tIns="12240" rIns="0" bIns="0">
            <a:spAutoFit/>
          </a:bodyPr>
          <a:lstStyle/>
          <a:p>
            <a:pPr marL="12600" algn="ctr">
              <a:lnSpc>
                <a:spcPct val="100000"/>
              </a:lnSpc>
              <a:spcBef>
                <a:spcPts val="96"/>
              </a:spcBef>
            </a:pPr>
            <a:r>
              <a:rPr lang="de-DE" sz="1100" spc="-46" dirty="0">
                <a:solidFill>
                  <a:srgbClr val="000000"/>
                </a:solidFill>
                <a:latin typeface="Latin Modern Math"/>
                <a:ea typeface="DejaVu Sans"/>
              </a:rPr>
              <a:t>i</a:t>
            </a:r>
            <a:r>
              <a:rPr lang="de-DE" sz="1100" b="0" strike="noStrike" spc="-46" dirty="0">
                <a:solidFill>
                  <a:srgbClr val="000000"/>
                </a:solidFill>
                <a:latin typeface="Latin Modern Math"/>
                <a:ea typeface="DejaVu Sans"/>
              </a:rPr>
              <a:t>nterpretieren</a:t>
            </a:r>
          </a:p>
          <a:p>
            <a:pPr marL="12600" algn="ctr">
              <a:lnSpc>
                <a:spcPct val="100000"/>
              </a:lnSpc>
              <a:spcBef>
                <a:spcPts val="96"/>
              </a:spcBef>
            </a:pPr>
            <a:r>
              <a:rPr lang="de-DE" sz="1100" spc="-46" dirty="0">
                <a:solidFill>
                  <a:srgbClr val="FF0000"/>
                </a:solidFill>
                <a:latin typeface="Latin Modern Math"/>
              </a:rPr>
              <a:t>Verbesserungen?</a:t>
            </a:r>
            <a:endParaRPr lang="de-DE" sz="1100" b="0" strike="noStrike" spc="-1" dirty="0">
              <a:solidFill>
                <a:srgbClr val="FF0000"/>
              </a:solidFill>
              <a:latin typeface="Arial"/>
            </a:endParaRPr>
          </a:p>
        </p:txBody>
      </p:sp>
      <p:sp>
        <p:nvSpPr>
          <p:cNvPr id="33" name="CustomShape 28">
            <a:extLst>
              <a:ext uri="{FF2B5EF4-FFF2-40B4-BE49-F238E27FC236}">
                <a16:creationId xmlns:a16="http://schemas.microsoft.com/office/drawing/2014/main" id="{DEABB680-2113-DF98-7357-E20CBDA4B480}"/>
              </a:ext>
            </a:extLst>
          </p:cNvPr>
          <p:cNvSpPr/>
          <p:nvPr/>
        </p:nvSpPr>
        <p:spPr>
          <a:xfrm>
            <a:off x="503197" y="2371975"/>
            <a:ext cx="1000800" cy="368640"/>
          </a:xfrm>
          <a:prstGeom prst="rect">
            <a:avLst/>
          </a:prstGeom>
          <a:noFill/>
          <a:ln>
            <a:noFill/>
          </a:ln>
        </p:spPr>
        <p:style>
          <a:lnRef idx="0">
            <a:scrgbClr r="0" g="0" b="0"/>
          </a:lnRef>
          <a:fillRef idx="0">
            <a:scrgbClr r="0" g="0" b="0"/>
          </a:fillRef>
          <a:effectRef idx="0">
            <a:scrgbClr r="0" g="0" b="0"/>
          </a:effectRef>
          <a:fontRef idx="minor"/>
        </p:style>
        <p:txBody>
          <a:bodyPr lIns="0" tIns="38160" rIns="0" bIns="0">
            <a:spAutoFit/>
          </a:bodyPr>
          <a:lstStyle/>
          <a:p>
            <a:pPr marL="276120" indent="-263520">
              <a:lnSpc>
                <a:spcPts val="1301"/>
              </a:lnSpc>
              <a:spcBef>
                <a:spcPts val="300"/>
              </a:spcBef>
              <a:tabLst>
                <a:tab pos="0" algn="l"/>
              </a:tabLst>
            </a:pPr>
            <a:r>
              <a:rPr lang="de-DE" sz="1100" b="1" strike="noStrike" spc="-26" dirty="0">
                <a:solidFill>
                  <a:srgbClr val="000000"/>
                </a:solidFill>
                <a:latin typeface="Latin Modern Math"/>
                <a:ea typeface="DejaVu Sans"/>
              </a:rPr>
              <a:t>Mathematische  </a:t>
            </a:r>
            <a:r>
              <a:rPr lang="de-DE" sz="1100" b="1" strike="noStrike" spc="-80" dirty="0">
                <a:solidFill>
                  <a:srgbClr val="000000"/>
                </a:solidFill>
                <a:latin typeface="Latin Modern Math"/>
                <a:ea typeface="DejaVu Sans"/>
              </a:rPr>
              <a:t>Lösung</a:t>
            </a:r>
            <a:endParaRPr lang="de-DE" sz="1100" b="0" strike="noStrike" spc="-1" dirty="0">
              <a:latin typeface="Arial"/>
            </a:endParaRPr>
          </a:p>
        </p:txBody>
      </p:sp>
      <p:sp>
        <p:nvSpPr>
          <p:cNvPr id="34" name="CustomShape 29">
            <a:extLst>
              <a:ext uri="{FF2B5EF4-FFF2-40B4-BE49-F238E27FC236}">
                <a16:creationId xmlns:a16="http://schemas.microsoft.com/office/drawing/2014/main" id="{830B2DA4-D55A-0F6C-64AC-80E0AFB2078C}"/>
              </a:ext>
            </a:extLst>
          </p:cNvPr>
          <p:cNvSpPr/>
          <p:nvPr/>
        </p:nvSpPr>
        <p:spPr>
          <a:xfrm>
            <a:off x="3172948" y="2377714"/>
            <a:ext cx="1059840" cy="371957"/>
          </a:xfrm>
          <a:prstGeom prst="rect">
            <a:avLst/>
          </a:prstGeom>
          <a:noFill/>
          <a:ln>
            <a:noFill/>
          </a:ln>
        </p:spPr>
        <p:style>
          <a:lnRef idx="0">
            <a:scrgbClr r="0" g="0" b="0"/>
          </a:lnRef>
          <a:fillRef idx="0">
            <a:scrgbClr r="0" g="0" b="0"/>
          </a:fillRef>
          <a:effectRef idx="0">
            <a:scrgbClr r="0" g="0" b="0"/>
          </a:effectRef>
          <a:fontRef idx="minor"/>
        </p:style>
        <p:txBody>
          <a:bodyPr lIns="0" tIns="38160" rIns="0" bIns="0">
            <a:spAutoFit/>
          </a:bodyPr>
          <a:lstStyle/>
          <a:p>
            <a:pPr marL="311040" indent="-298440">
              <a:lnSpc>
                <a:spcPts val="1301"/>
              </a:lnSpc>
              <a:spcBef>
                <a:spcPts val="300"/>
              </a:spcBef>
              <a:tabLst>
                <a:tab pos="0" algn="l"/>
              </a:tabLst>
            </a:pPr>
            <a:r>
              <a:rPr lang="de-DE" sz="1100" b="1" strike="noStrike" spc="-35" dirty="0">
                <a:solidFill>
                  <a:srgbClr val="000000"/>
                </a:solidFill>
                <a:latin typeface="Latin Modern Math"/>
                <a:ea typeface="DejaVu Sans"/>
              </a:rPr>
              <a:t>Mathematisches  </a:t>
            </a:r>
            <a:r>
              <a:rPr lang="de-DE" sz="1100" b="1" strike="noStrike" spc="-12" dirty="0">
                <a:solidFill>
                  <a:srgbClr val="000000"/>
                </a:solidFill>
                <a:latin typeface="Latin Modern Math"/>
                <a:ea typeface="DejaVu Sans"/>
              </a:rPr>
              <a:t>Problem</a:t>
            </a:r>
            <a:endParaRPr lang="de-DE" sz="1100" b="0" strike="noStrike" spc="-1" dirty="0">
              <a:latin typeface="Arial"/>
            </a:endParaRPr>
          </a:p>
        </p:txBody>
      </p:sp>
      <p:sp>
        <p:nvSpPr>
          <p:cNvPr id="35" name="CustomShape 30">
            <a:extLst>
              <a:ext uri="{FF2B5EF4-FFF2-40B4-BE49-F238E27FC236}">
                <a16:creationId xmlns:a16="http://schemas.microsoft.com/office/drawing/2014/main" id="{A5115F9A-6DFC-AF59-401C-C158545C23E0}"/>
              </a:ext>
            </a:extLst>
          </p:cNvPr>
          <p:cNvSpPr/>
          <p:nvPr/>
        </p:nvSpPr>
        <p:spPr>
          <a:xfrm>
            <a:off x="1980464" y="2562034"/>
            <a:ext cx="705494" cy="203084"/>
          </a:xfrm>
          <a:prstGeom prst="rect">
            <a:avLst/>
          </a:prstGeom>
          <a:noFill/>
          <a:ln>
            <a:noFill/>
          </a:ln>
        </p:spPr>
        <p:style>
          <a:lnRef idx="0">
            <a:scrgbClr r="0" g="0" b="0"/>
          </a:lnRef>
          <a:fillRef idx="0">
            <a:scrgbClr r="0" g="0" b="0"/>
          </a:fillRef>
          <a:effectRef idx="0">
            <a:scrgbClr r="0" g="0" b="0"/>
          </a:effectRef>
          <a:fontRef idx="minor"/>
        </p:style>
        <p:txBody>
          <a:bodyPr wrap="square" lIns="0" tIns="33480" rIns="0" bIns="0">
            <a:spAutoFit/>
          </a:bodyPr>
          <a:lstStyle/>
          <a:p>
            <a:pPr marL="12600" algn="ctr">
              <a:lnSpc>
                <a:spcPct val="100000"/>
              </a:lnSpc>
              <a:spcBef>
                <a:spcPts val="264"/>
              </a:spcBef>
            </a:pPr>
            <a:r>
              <a:rPr lang="de-DE" sz="1100" b="0" spc="-41" dirty="0">
                <a:solidFill>
                  <a:srgbClr val="000000"/>
                </a:solidFill>
                <a:latin typeface="Latin Modern Math"/>
                <a:ea typeface="DejaVu Sans"/>
              </a:rPr>
              <a:t>berechnen</a:t>
            </a:r>
            <a:endParaRPr lang="de-DE" sz="1100" b="0" spc="-86" dirty="0">
              <a:solidFill>
                <a:srgbClr val="000000"/>
              </a:solidFill>
              <a:latin typeface="Latin Modern Math"/>
              <a:ea typeface="DejaVu Sans"/>
            </a:endParaRPr>
          </a:p>
        </p:txBody>
      </p:sp>
      <p:sp>
        <p:nvSpPr>
          <p:cNvPr id="36" name="Line 33">
            <a:extLst>
              <a:ext uri="{FF2B5EF4-FFF2-40B4-BE49-F238E27FC236}">
                <a16:creationId xmlns:a16="http://schemas.microsoft.com/office/drawing/2014/main" id="{C37B164F-8130-8C5E-D1C5-4F8623D709FD}"/>
              </a:ext>
            </a:extLst>
          </p:cNvPr>
          <p:cNvSpPr/>
          <p:nvPr/>
        </p:nvSpPr>
        <p:spPr>
          <a:xfrm>
            <a:off x="1555200" y="704074"/>
            <a:ext cx="388800" cy="0"/>
          </a:xfrm>
          <a:prstGeom prst="line">
            <a:avLst/>
          </a:prstGeom>
          <a:ln w="12600">
            <a:solidFill>
              <a:srgbClr val="000000"/>
            </a:solidFill>
            <a:round/>
          </a:ln>
        </p:spPr>
        <p:style>
          <a:lnRef idx="0">
            <a:scrgbClr r="0" g="0" b="0"/>
          </a:lnRef>
          <a:fillRef idx="0">
            <a:scrgbClr r="0" g="0" b="0"/>
          </a:fillRef>
          <a:effectRef idx="0">
            <a:scrgbClr r="0" g="0" b="0"/>
          </a:effectRef>
          <a:fontRef idx="minor"/>
        </p:style>
      </p:sp>
      <p:sp>
        <p:nvSpPr>
          <p:cNvPr id="37" name="CustomShape 12">
            <a:extLst>
              <a:ext uri="{FF2B5EF4-FFF2-40B4-BE49-F238E27FC236}">
                <a16:creationId xmlns:a16="http://schemas.microsoft.com/office/drawing/2014/main" id="{1FE835FA-DA4A-E53B-4655-D5759A50FE44}"/>
              </a:ext>
            </a:extLst>
          </p:cNvPr>
          <p:cNvSpPr/>
          <p:nvPr/>
        </p:nvSpPr>
        <p:spPr>
          <a:xfrm>
            <a:off x="3067920" y="404194"/>
            <a:ext cx="1187280" cy="647640"/>
          </a:xfrm>
          <a:custGeom>
            <a:avLst/>
            <a:gdLst/>
            <a:ahLst/>
            <a:cxnLst/>
            <a:rect l="l" t="t" r="r" b="b"/>
            <a:pathLst>
              <a:path w="1188085" h="648335">
                <a:moveTo>
                  <a:pt x="0" y="521481"/>
                </a:moveTo>
                <a:lnTo>
                  <a:pt x="0" y="126526"/>
                </a:lnTo>
                <a:lnTo>
                  <a:pt x="9942" y="77276"/>
                </a:lnTo>
                <a:lnTo>
                  <a:pt x="37055" y="37058"/>
                </a:lnTo>
                <a:lnTo>
                  <a:pt x="77270" y="9942"/>
                </a:lnTo>
                <a:lnTo>
                  <a:pt x="126517" y="0"/>
                </a:lnTo>
                <a:lnTo>
                  <a:pt x="1061478" y="0"/>
                </a:lnTo>
                <a:lnTo>
                  <a:pt x="1110733" y="9942"/>
                </a:lnTo>
                <a:lnTo>
                  <a:pt x="1150951" y="37058"/>
                </a:lnTo>
                <a:lnTo>
                  <a:pt x="1178066" y="77276"/>
                </a:lnTo>
                <a:lnTo>
                  <a:pt x="1188008" y="126526"/>
                </a:lnTo>
                <a:lnTo>
                  <a:pt x="1188008" y="521481"/>
                </a:lnTo>
                <a:lnTo>
                  <a:pt x="1178066" y="570731"/>
                </a:lnTo>
                <a:lnTo>
                  <a:pt x="1150951" y="610950"/>
                </a:lnTo>
                <a:lnTo>
                  <a:pt x="1110733" y="638065"/>
                </a:lnTo>
                <a:lnTo>
                  <a:pt x="1061478" y="648008"/>
                </a:lnTo>
                <a:lnTo>
                  <a:pt x="126517" y="648008"/>
                </a:lnTo>
                <a:lnTo>
                  <a:pt x="77270" y="638065"/>
                </a:lnTo>
                <a:lnTo>
                  <a:pt x="37055" y="610950"/>
                </a:lnTo>
                <a:lnTo>
                  <a:pt x="9942" y="570731"/>
                </a:lnTo>
                <a:lnTo>
                  <a:pt x="0" y="521481"/>
                </a:lnTo>
                <a:close/>
              </a:path>
            </a:pathLst>
          </a:custGeom>
          <a:noFill/>
          <a:ln w="10080">
            <a:solidFill>
              <a:srgbClr val="000000"/>
            </a:solidFill>
            <a:round/>
          </a:ln>
        </p:spPr>
        <p:style>
          <a:lnRef idx="0">
            <a:scrgbClr r="0" g="0" b="0"/>
          </a:lnRef>
          <a:fillRef idx="0">
            <a:scrgbClr r="0" g="0" b="0"/>
          </a:fillRef>
          <a:effectRef idx="0">
            <a:scrgbClr r="0" g="0" b="0"/>
          </a:effectRef>
          <a:fontRef idx="minor"/>
        </p:style>
      </p:sp>
      <p:sp>
        <p:nvSpPr>
          <p:cNvPr id="38" name="CustomShape 12">
            <a:extLst>
              <a:ext uri="{FF2B5EF4-FFF2-40B4-BE49-F238E27FC236}">
                <a16:creationId xmlns:a16="http://schemas.microsoft.com/office/drawing/2014/main" id="{8842A1D5-BDFD-2BFB-99EA-1042EA0750BB}"/>
              </a:ext>
            </a:extLst>
          </p:cNvPr>
          <p:cNvSpPr/>
          <p:nvPr/>
        </p:nvSpPr>
        <p:spPr>
          <a:xfrm>
            <a:off x="366660" y="404194"/>
            <a:ext cx="1187280" cy="647640"/>
          </a:xfrm>
          <a:custGeom>
            <a:avLst/>
            <a:gdLst/>
            <a:ahLst/>
            <a:cxnLst/>
            <a:rect l="l" t="t" r="r" b="b"/>
            <a:pathLst>
              <a:path w="1188085" h="648335">
                <a:moveTo>
                  <a:pt x="0" y="521481"/>
                </a:moveTo>
                <a:lnTo>
                  <a:pt x="0" y="126526"/>
                </a:lnTo>
                <a:lnTo>
                  <a:pt x="9942" y="77276"/>
                </a:lnTo>
                <a:lnTo>
                  <a:pt x="37055" y="37058"/>
                </a:lnTo>
                <a:lnTo>
                  <a:pt x="77270" y="9942"/>
                </a:lnTo>
                <a:lnTo>
                  <a:pt x="126517" y="0"/>
                </a:lnTo>
                <a:lnTo>
                  <a:pt x="1061478" y="0"/>
                </a:lnTo>
                <a:lnTo>
                  <a:pt x="1110733" y="9942"/>
                </a:lnTo>
                <a:lnTo>
                  <a:pt x="1150951" y="37058"/>
                </a:lnTo>
                <a:lnTo>
                  <a:pt x="1178066" y="77276"/>
                </a:lnTo>
                <a:lnTo>
                  <a:pt x="1188008" y="126526"/>
                </a:lnTo>
                <a:lnTo>
                  <a:pt x="1188008" y="521481"/>
                </a:lnTo>
                <a:lnTo>
                  <a:pt x="1178066" y="570731"/>
                </a:lnTo>
                <a:lnTo>
                  <a:pt x="1150951" y="610950"/>
                </a:lnTo>
                <a:lnTo>
                  <a:pt x="1110733" y="638065"/>
                </a:lnTo>
                <a:lnTo>
                  <a:pt x="1061478" y="648008"/>
                </a:lnTo>
                <a:lnTo>
                  <a:pt x="126517" y="648008"/>
                </a:lnTo>
                <a:lnTo>
                  <a:pt x="77270" y="638065"/>
                </a:lnTo>
                <a:lnTo>
                  <a:pt x="37055" y="610950"/>
                </a:lnTo>
                <a:lnTo>
                  <a:pt x="9942" y="570731"/>
                </a:lnTo>
                <a:lnTo>
                  <a:pt x="0" y="521481"/>
                </a:lnTo>
                <a:close/>
              </a:path>
            </a:pathLst>
          </a:custGeom>
          <a:noFill/>
          <a:ln w="10080">
            <a:solidFill>
              <a:srgbClr val="000000"/>
            </a:solidFill>
            <a:round/>
          </a:ln>
        </p:spPr>
        <p:style>
          <a:lnRef idx="0">
            <a:scrgbClr r="0" g="0" b="0"/>
          </a:lnRef>
          <a:fillRef idx="0">
            <a:scrgbClr r="0" g="0" b="0"/>
          </a:fillRef>
          <a:effectRef idx="0">
            <a:scrgbClr r="0" g="0" b="0"/>
          </a:effectRef>
          <a:fontRef idx="minor"/>
        </p:style>
      </p:sp>
      <p:sp>
        <p:nvSpPr>
          <p:cNvPr id="39" name="CustomShape 6">
            <a:extLst>
              <a:ext uri="{FF2B5EF4-FFF2-40B4-BE49-F238E27FC236}">
                <a16:creationId xmlns:a16="http://schemas.microsoft.com/office/drawing/2014/main" id="{F5D96013-C7B6-0E03-F479-1D51CAE8FBEA}"/>
              </a:ext>
            </a:extLst>
          </p:cNvPr>
          <p:cNvSpPr/>
          <p:nvPr/>
        </p:nvSpPr>
        <p:spPr>
          <a:xfrm>
            <a:off x="486540" y="442023"/>
            <a:ext cx="1000800" cy="179524"/>
          </a:xfrm>
          <a:prstGeom prst="rect">
            <a:avLst/>
          </a:prstGeom>
          <a:noFill/>
          <a:ln>
            <a:noFill/>
          </a:ln>
        </p:spPr>
        <p:style>
          <a:lnRef idx="0">
            <a:scrgbClr r="0" g="0" b="0"/>
          </a:lnRef>
          <a:fillRef idx="0">
            <a:scrgbClr r="0" g="0" b="0"/>
          </a:fillRef>
          <a:effectRef idx="0">
            <a:scrgbClr r="0" g="0" b="0"/>
          </a:effectRef>
          <a:fontRef idx="minor"/>
        </p:style>
        <p:txBody>
          <a:bodyPr wrap="square" lIns="0" tIns="19800" rIns="0" bIns="0">
            <a:spAutoFit/>
          </a:bodyPr>
          <a:lstStyle/>
          <a:p>
            <a:pPr marL="175320" indent="-162360" algn="ctr">
              <a:lnSpc>
                <a:spcPts val="1301"/>
              </a:lnSpc>
              <a:spcBef>
                <a:spcPts val="156"/>
              </a:spcBef>
              <a:tabLst>
                <a:tab pos="0" algn="l"/>
              </a:tabLst>
            </a:pPr>
            <a:r>
              <a:rPr lang="de-DE" sz="1050" b="1" strike="noStrike" spc="26" dirty="0">
                <a:solidFill>
                  <a:srgbClr val="000000"/>
                </a:solidFill>
                <a:latin typeface="Latin Modern Math"/>
                <a:ea typeface="DejaVu Sans"/>
              </a:rPr>
              <a:t>Reales</a:t>
            </a:r>
            <a:r>
              <a:rPr lang="de-DE" sz="1050" b="1" spc="-80" dirty="0">
                <a:solidFill>
                  <a:srgbClr val="000000"/>
                </a:solidFill>
                <a:latin typeface="Latin Modern Math"/>
                <a:ea typeface="DejaVu Sans"/>
              </a:rPr>
              <a:t> </a:t>
            </a:r>
            <a:r>
              <a:rPr lang="de-DE" sz="1050" b="1" strike="noStrike" spc="-41" dirty="0">
                <a:solidFill>
                  <a:srgbClr val="000000"/>
                </a:solidFill>
                <a:latin typeface="Latin Modern Math"/>
                <a:ea typeface="DejaVu Sans"/>
              </a:rPr>
              <a:t>Problem</a:t>
            </a:r>
            <a:endParaRPr lang="de-DE" sz="1050" b="0" strike="noStrike" spc="-1" dirty="0">
              <a:latin typeface="Arial"/>
            </a:endParaRPr>
          </a:p>
        </p:txBody>
      </p:sp>
      <p:sp>
        <p:nvSpPr>
          <p:cNvPr id="41" name="Textfeld 40">
            <a:extLst>
              <a:ext uri="{FF2B5EF4-FFF2-40B4-BE49-F238E27FC236}">
                <a16:creationId xmlns:a16="http://schemas.microsoft.com/office/drawing/2014/main" id="{740B830C-CED5-4800-8522-95B82D37FC1A}"/>
              </a:ext>
            </a:extLst>
          </p:cNvPr>
          <p:cNvSpPr txBox="1"/>
          <p:nvPr/>
        </p:nvSpPr>
        <p:spPr>
          <a:xfrm>
            <a:off x="2975400" y="2676223"/>
            <a:ext cx="1370160" cy="338554"/>
          </a:xfrm>
          <a:prstGeom prst="rect">
            <a:avLst/>
          </a:prstGeom>
          <a:noFill/>
        </p:spPr>
        <p:txBody>
          <a:bodyPr wrap="square" rtlCol="0">
            <a:spAutoFit/>
          </a:bodyPr>
          <a:lstStyle/>
          <a:p>
            <a:pPr algn="ctr"/>
            <a:r>
              <a:rPr lang="de-DE" sz="800" dirty="0">
                <a:solidFill>
                  <a:srgbClr val="319878"/>
                </a:solidFill>
              </a:rPr>
              <a:t>Ermitteln der Übergangs-wahrscheinlichkeiten</a:t>
            </a:r>
          </a:p>
        </p:txBody>
      </p:sp>
      <p:sp>
        <p:nvSpPr>
          <p:cNvPr id="42" name="Textfeld 41">
            <a:extLst>
              <a:ext uri="{FF2B5EF4-FFF2-40B4-BE49-F238E27FC236}">
                <a16:creationId xmlns:a16="http://schemas.microsoft.com/office/drawing/2014/main" id="{90E80041-05C4-4CC0-AFEC-BAA23B114DA1}"/>
              </a:ext>
            </a:extLst>
          </p:cNvPr>
          <p:cNvSpPr txBox="1"/>
          <p:nvPr/>
        </p:nvSpPr>
        <p:spPr>
          <a:xfrm>
            <a:off x="272238" y="2683681"/>
            <a:ext cx="1370160" cy="215444"/>
          </a:xfrm>
          <a:prstGeom prst="rect">
            <a:avLst/>
          </a:prstGeom>
          <a:noFill/>
        </p:spPr>
        <p:txBody>
          <a:bodyPr wrap="square" rtlCol="0">
            <a:spAutoFit/>
          </a:bodyPr>
          <a:lstStyle/>
          <a:p>
            <a:pPr algn="ctr"/>
            <a:r>
              <a:rPr lang="de-DE" sz="800" dirty="0">
                <a:solidFill>
                  <a:srgbClr val="319878"/>
                </a:solidFill>
              </a:rPr>
              <a:t>Übergangstabelle</a:t>
            </a:r>
          </a:p>
        </p:txBody>
      </p:sp>
      <p:sp>
        <p:nvSpPr>
          <p:cNvPr id="3" name="Bogen 2">
            <a:extLst>
              <a:ext uri="{FF2B5EF4-FFF2-40B4-BE49-F238E27FC236}">
                <a16:creationId xmlns:a16="http://schemas.microsoft.com/office/drawing/2014/main" id="{EC11FD68-DCB7-4454-9F04-E6E31F08C5F0}"/>
              </a:ext>
            </a:extLst>
          </p:cNvPr>
          <p:cNvSpPr/>
          <p:nvPr/>
        </p:nvSpPr>
        <p:spPr>
          <a:xfrm rot="5400000">
            <a:off x="510672" y="-124906"/>
            <a:ext cx="1948040" cy="1784841"/>
          </a:xfrm>
          <a:prstGeom prst="arc">
            <a:avLst/>
          </a:prstGeom>
          <a:noFill/>
          <a:ln>
            <a:solidFill>
              <a:srgbClr val="FF0000"/>
            </a:solidFill>
            <a:prstDash val="dash"/>
            <a:headEnd type="triangl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de-DE"/>
          </a:p>
        </p:txBody>
      </p:sp>
      <p:sp>
        <p:nvSpPr>
          <p:cNvPr id="43" name="Textfeld 42">
            <a:extLst>
              <a:ext uri="{FF2B5EF4-FFF2-40B4-BE49-F238E27FC236}">
                <a16:creationId xmlns:a16="http://schemas.microsoft.com/office/drawing/2014/main" id="{46604C59-6CA2-4AD5-BEE3-CEBF9A12EAE9}"/>
              </a:ext>
            </a:extLst>
          </p:cNvPr>
          <p:cNvSpPr txBox="1"/>
          <p:nvPr/>
        </p:nvSpPr>
        <p:spPr>
          <a:xfrm>
            <a:off x="283341" y="593088"/>
            <a:ext cx="1344939" cy="338554"/>
          </a:xfrm>
          <a:prstGeom prst="rect">
            <a:avLst/>
          </a:prstGeom>
          <a:noFill/>
        </p:spPr>
        <p:txBody>
          <a:bodyPr wrap="square" rtlCol="0">
            <a:spAutoFit/>
          </a:bodyPr>
          <a:lstStyle/>
          <a:p>
            <a:pPr algn="ctr"/>
            <a:r>
              <a:rPr lang="de-DE" sz="800" dirty="0">
                <a:solidFill>
                  <a:srgbClr val="319878"/>
                </a:solidFill>
              </a:rPr>
              <a:t>Wortvorschläge für mehrere Millionen Wörter</a:t>
            </a:r>
          </a:p>
        </p:txBody>
      </p:sp>
      <p:sp>
        <p:nvSpPr>
          <p:cNvPr id="44" name="Textfeld 43">
            <a:extLst>
              <a:ext uri="{FF2B5EF4-FFF2-40B4-BE49-F238E27FC236}">
                <a16:creationId xmlns:a16="http://schemas.microsoft.com/office/drawing/2014/main" id="{20496059-637C-4BD0-9450-B36D49E756C2}"/>
              </a:ext>
            </a:extLst>
          </p:cNvPr>
          <p:cNvSpPr txBox="1"/>
          <p:nvPr/>
        </p:nvSpPr>
        <p:spPr>
          <a:xfrm>
            <a:off x="2994480" y="706401"/>
            <a:ext cx="1351080" cy="338554"/>
          </a:xfrm>
          <a:prstGeom prst="rect">
            <a:avLst/>
          </a:prstGeom>
          <a:noFill/>
        </p:spPr>
        <p:txBody>
          <a:bodyPr wrap="square" rtlCol="0">
            <a:spAutoFit/>
          </a:bodyPr>
          <a:lstStyle/>
          <a:p>
            <a:pPr algn="ctr"/>
            <a:r>
              <a:rPr lang="de-DE" sz="800" dirty="0">
                <a:solidFill>
                  <a:srgbClr val="319878"/>
                </a:solidFill>
              </a:rPr>
              <a:t>Wortvorschläge für kleinen Beispieldatensatz</a:t>
            </a:r>
          </a:p>
        </p:txBody>
      </p:sp>
    </p:spTree>
    <p:extLst>
      <p:ext uri="{BB962C8B-B14F-4D97-AF65-F5344CB8AC3E}">
        <p14:creationId xmlns:p14="http://schemas.microsoft.com/office/powerpoint/2010/main" val="28156612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 name="CustomShape 1"/>
          <p:cNvSpPr/>
          <p:nvPr/>
        </p:nvSpPr>
        <p:spPr>
          <a:xfrm>
            <a:off x="95400" y="79920"/>
            <a:ext cx="4044240" cy="227803"/>
          </a:xfrm>
          <a:prstGeom prst="rect">
            <a:avLst/>
          </a:prstGeom>
          <a:noFill/>
          <a:ln>
            <a:noFill/>
          </a:ln>
        </p:spPr>
        <p:style>
          <a:lnRef idx="0">
            <a:scrgbClr r="0" g="0" b="0"/>
          </a:lnRef>
          <a:fillRef idx="0">
            <a:scrgbClr r="0" g="0" b="0"/>
          </a:fillRef>
          <a:effectRef idx="0">
            <a:scrgbClr r="0" g="0" b="0"/>
          </a:effectRef>
          <a:fontRef idx="minor"/>
        </p:style>
        <p:txBody>
          <a:bodyPr lIns="0" tIns="12240" rIns="0" bIns="0">
            <a:spAutoFit/>
          </a:bodyPr>
          <a:lstStyle/>
          <a:p>
            <a:pPr marL="12600">
              <a:lnSpc>
                <a:spcPct val="100000"/>
              </a:lnSpc>
              <a:spcBef>
                <a:spcPts val="96"/>
              </a:spcBef>
            </a:pPr>
            <a:r>
              <a:rPr lang="de-DE" sz="1400" spc="-35" dirty="0">
                <a:solidFill>
                  <a:srgbClr val="00539F"/>
                </a:solidFill>
                <a:latin typeface="Latin Modern Math"/>
              </a:rPr>
              <a:t>Ein erstes Sprachmodell</a:t>
            </a:r>
            <a:endParaRPr lang="de-DE" sz="1400" spc="-1" dirty="0"/>
          </a:p>
        </p:txBody>
      </p:sp>
      <p:sp>
        <p:nvSpPr>
          <p:cNvPr id="9" name="CustomShape 6">
            <a:extLst>
              <a:ext uri="{FF2B5EF4-FFF2-40B4-BE49-F238E27FC236}">
                <a16:creationId xmlns:a16="http://schemas.microsoft.com/office/drawing/2014/main" id="{5B18DC7F-F99E-1511-2D24-7697587E3A34}"/>
              </a:ext>
            </a:extLst>
          </p:cNvPr>
          <p:cNvSpPr/>
          <p:nvPr/>
        </p:nvSpPr>
        <p:spPr>
          <a:xfrm>
            <a:off x="432000" y="504000"/>
            <a:ext cx="3887280" cy="13694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oAutofit/>
          </a:bodyPr>
          <a:lstStyle/>
          <a:p>
            <a:pPr marL="279360" indent="-1089000">
              <a:lnSpc>
                <a:spcPct val="100000"/>
              </a:lnSpc>
              <a:spcBef>
                <a:spcPts val="6"/>
              </a:spcBef>
              <a:tabLst>
                <a:tab pos="0" algn="l"/>
              </a:tabLst>
            </a:pPr>
            <a:endParaRPr lang="de-DE" sz="1050" spc="-1" dirty="0"/>
          </a:p>
        </p:txBody>
      </p:sp>
      <p:sp>
        <p:nvSpPr>
          <p:cNvPr id="10" name="Untertitel 2">
            <a:extLst>
              <a:ext uri="{FF2B5EF4-FFF2-40B4-BE49-F238E27FC236}">
                <a16:creationId xmlns:a16="http://schemas.microsoft.com/office/drawing/2014/main" id="{0550847E-206A-F1A7-4406-4D6655315AF8}"/>
              </a:ext>
            </a:extLst>
          </p:cNvPr>
          <p:cNvSpPr txBox="1">
            <a:spLocks/>
          </p:cNvSpPr>
          <p:nvPr/>
        </p:nvSpPr>
        <p:spPr bwMode="auto">
          <a:xfrm>
            <a:off x="57600" y="751561"/>
            <a:ext cx="4460400" cy="225188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anchor="t" anchorCtr="0" compatLnSpc="1">
            <a:prstTxWarp prst="textNoShape">
              <a:avLst/>
            </a:prstTxWarp>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de-DE" sz="1200" b="1" dirty="0">
                <a:solidFill>
                  <a:srgbClr val="0054A0"/>
                </a:solidFill>
                <a:latin typeface="Latin Modern Math"/>
              </a:rPr>
              <a:t>Welche Probleme konntet ihr feststellen?</a:t>
            </a:r>
          </a:p>
          <a:p>
            <a:pPr marL="0" indent="0" algn="ctr">
              <a:buNone/>
            </a:pPr>
            <a:endParaRPr lang="de-DE" sz="1100" b="1" dirty="0">
              <a:solidFill>
                <a:srgbClr val="0054A0"/>
              </a:solidFill>
              <a:latin typeface="Latin Modern Math"/>
            </a:endParaRPr>
          </a:p>
          <a:p>
            <a:pPr>
              <a:buClr>
                <a:srgbClr val="00539F"/>
              </a:buClr>
            </a:pPr>
            <a:r>
              <a:rPr lang="de-DE" sz="1100" dirty="0">
                <a:solidFill>
                  <a:srgbClr val="000000"/>
                </a:solidFill>
                <a:latin typeface="Latin Modern Math"/>
              </a:rPr>
              <a:t>Für Wortvorgeschichten die nicht im Datensatz auftauchen, kann kein nächstes Wort vorgeschlagen werden.</a:t>
            </a:r>
          </a:p>
          <a:p>
            <a:pPr marL="0" indent="0">
              <a:lnSpc>
                <a:spcPct val="150000"/>
              </a:lnSpc>
              <a:buClr>
                <a:srgbClr val="00539F"/>
              </a:buClr>
              <a:buNone/>
            </a:pPr>
            <a:endParaRPr lang="de-DE" sz="1100" dirty="0">
              <a:solidFill>
                <a:srgbClr val="000000"/>
              </a:solidFill>
              <a:latin typeface="Latin Modern Math"/>
            </a:endParaRPr>
          </a:p>
          <a:p>
            <a:pPr marL="0" indent="0">
              <a:lnSpc>
                <a:spcPct val="100000"/>
              </a:lnSpc>
              <a:spcBef>
                <a:spcPts val="0"/>
              </a:spcBef>
              <a:buClr>
                <a:srgbClr val="00539F"/>
              </a:buClr>
              <a:buNone/>
            </a:pPr>
            <a:endParaRPr lang="de-DE" sz="1400" dirty="0">
              <a:solidFill>
                <a:srgbClr val="000000"/>
              </a:solidFill>
              <a:latin typeface="Latin Modern Math"/>
            </a:endParaRPr>
          </a:p>
          <a:p>
            <a:pPr>
              <a:buClr>
                <a:srgbClr val="00539F"/>
              </a:buClr>
            </a:pPr>
            <a:r>
              <a:rPr lang="de-DE" sz="1100" dirty="0">
                <a:solidFill>
                  <a:srgbClr val="000000"/>
                </a:solidFill>
                <a:latin typeface="Latin Modern Math"/>
              </a:rPr>
              <a:t>Die Wortvorschläge hängen nur vom vorherigen Wort ab und nicht vom erweiterten Satzkontext.</a:t>
            </a:r>
            <a:br>
              <a:rPr lang="de-DE" sz="700" spc="-7" dirty="0">
                <a:solidFill>
                  <a:srgbClr val="000000"/>
                </a:solidFill>
                <a:latin typeface="Latin Modern Math"/>
                <a:cs typeface="Arial" panose="020B0604020202020204" pitchFamily="34" charset="0"/>
              </a:rPr>
            </a:br>
            <a:endParaRPr lang="de-DE" sz="700" spc="-7" dirty="0">
              <a:solidFill>
                <a:srgbClr val="000000"/>
              </a:solidFill>
              <a:latin typeface="Latin Modern Math"/>
              <a:cs typeface="Arial" panose="020B0604020202020204" pitchFamily="34" charset="0"/>
            </a:endParaRPr>
          </a:p>
        </p:txBody>
      </p:sp>
    </p:spTree>
    <p:extLst>
      <p:ext uri="{BB962C8B-B14F-4D97-AF65-F5344CB8AC3E}">
        <p14:creationId xmlns:p14="http://schemas.microsoft.com/office/powerpoint/2010/main" val="38686592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 name="CustomShape 1"/>
          <p:cNvSpPr/>
          <p:nvPr/>
        </p:nvSpPr>
        <p:spPr>
          <a:xfrm>
            <a:off x="95400" y="79920"/>
            <a:ext cx="4044240" cy="227803"/>
          </a:xfrm>
          <a:prstGeom prst="rect">
            <a:avLst/>
          </a:prstGeom>
          <a:noFill/>
          <a:ln>
            <a:noFill/>
          </a:ln>
        </p:spPr>
        <p:style>
          <a:lnRef idx="0">
            <a:scrgbClr r="0" g="0" b="0"/>
          </a:lnRef>
          <a:fillRef idx="0">
            <a:scrgbClr r="0" g="0" b="0"/>
          </a:fillRef>
          <a:effectRef idx="0">
            <a:scrgbClr r="0" g="0" b="0"/>
          </a:effectRef>
          <a:fontRef idx="minor"/>
        </p:style>
        <p:txBody>
          <a:bodyPr lIns="0" tIns="12240" rIns="0" bIns="0">
            <a:spAutoFit/>
          </a:bodyPr>
          <a:lstStyle/>
          <a:p>
            <a:pPr marL="12600">
              <a:lnSpc>
                <a:spcPct val="100000"/>
              </a:lnSpc>
              <a:spcBef>
                <a:spcPts val="96"/>
              </a:spcBef>
            </a:pPr>
            <a:r>
              <a:rPr lang="de-DE" sz="1400" spc="-35" dirty="0">
                <a:solidFill>
                  <a:srgbClr val="00539F"/>
                </a:solidFill>
                <a:latin typeface="Latin Modern Math"/>
              </a:rPr>
              <a:t>Ein erstes Sprachmodell</a:t>
            </a:r>
            <a:endParaRPr lang="de-DE" sz="1400" spc="-1" dirty="0"/>
          </a:p>
        </p:txBody>
      </p:sp>
      <p:sp>
        <p:nvSpPr>
          <p:cNvPr id="9" name="CustomShape 6">
            <a:extLst>
              <a:ext uri="{FF2B5EF4-FFF2-40B4-BE49-F238E27FC236}">
                <a16:creationId xmlns:a16="http://schemas.microsoft.com/office/drawing/2014/main" id="{5B18DC7F-F99E-1511-2D24-7697587E3A34}"/>
              </a:ext>
            </a:extLst>
          </p:cNvPr>
          <p:cNvSpPr/>
          <p:nvPr/>
        </p:nvSpPr>
        <p:spPr>
          <a:xfrm>
            <a:off x="432000" y="504000"/>
            <a:ext cx="3887280" cy="13694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oAutofit/>
          </a:bodyPr>
          <a:lstStyle/>
          <a:p>
            <a:pPr marL="279360" indent="-1089000">
              <a:lnSpc>
                <a:spcPct val="100000"/>
              </a:lnSpc>
              <a:spcBef>
                <a:spcPts val="6"/>
              </a:spcBef>
              <a:tabLst>
                <a:tab pos="0" algn="l"/>
              </a:tabLst>
            </a:pPr>
            <a:endParaRPr lang="de-DE" sz="1050" spc="-1" dirty="0"/>
          </a:p>
        </p:txBody>
      </p:sp>
      <p:sp>
        <p:nvSpPr>
          <p:cNvPr id="10" name="Untertitel 2">
            <a:extLst>
              <a:ext uri="{FF2B5EF4-FFF2-40B4-BE49-F238E27FC236}">
                <a16:creationId xmlns:a16="http://schemas.microsoft.com/office/drawing/2014/main" id="{0550847E-206A-F1A7-4406-4D6655315AF8}"/>
              </a:ext>
            </a:extLst>
          </p:cNvPr>
          <p:cNvSpPr txBox="1">
            <a:spLocks/>
          </p:cNvSpPr>
          <p:nvPr/>
        </p:nvSpPr>
        <p:spPr bwMode="auto">
          <a:xfrm>
            <a:off x="57600" y="751561"/>
            <a:ext cx="4460400" cy="225188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anchor="t" anchorCtr="0" compatLnSpc="1">
            <a:prstTxWarp prst="textNoShape">
              <a:avLst/>
            </a:prstTxWarp>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de-DE" sz="1200" b="1" dirty="0">
                <a:solidFill>
                  <a:srgbClr val="0054A0"/>
                </a:solidFill>
                <a:latin typeface="Latin Modern Math"/>
              </a:rPr>
              <a:t>Welche Lösungsideen habt ihr?</a:t>
            </a:r>
          </a:p>
          <a:p>
            <a:pPr marL="0" indent="0" algn="ctr">
              <a:buNone/>
            </a:pPr>
            <a:endParaRPr lang="de-DE" sz="1100" b="1" dirty="0">
              <a:solidFill>
                <a:srgbClr val="0054A0"/>
              </a:solidFill>
              <a:latin typeface="Latin Modern Math"/>
            </a:endParaRPr>
          </a:p>
          <a:p>
            <a:pPr>
              <a:buClr>
                <a:srgbClr val="00539F"/>
              </a:buClr>
            </a:pPr>
            <a:r>
              <a:rPr lang="de-DE" sz="1100" dirty="0">
                <a:solidFill>
                  <a:srgbClr val="000000"/>
                </a:solidFill>
                <a:latin typeface="Latin Modern Math"/>
              </a:rPr>
              <a:t>Für Wortvorgeschichten die nicht im Datensatz auftauchen, kann kein nächstes Wort vorgeschlagen werden.</a:t>
            </a:r>
          </a:p>
          <a:p>
            <a:pPr lvl="1">
              <a:buClr>
                <a:srgbClr val="00539F"/>
              </a:buClr>
              <a:buFont typeface="Wingdings" panose="05000000000000000000" pitchFamily="2" charset="2"/>
              <a:buChar char="Ø"/>
            </a:pPr>
            <a:r>
              <a:rPr lang="de-DE" sz="1100" dirty="0">
                <a:solidFill>
                  <a:srgbClr val="000000"/>
                </a:solidFill>
                <a:latin typeface="Latin Modern Math"/>
              </a:rPr>
              <a:t>Nicht auf die Wortvorgeschichte achten und das global häufigste Wort vorschlagen.</a:t>
            </a:r>
          </a:p>
          <a:p>
            <a:pPr lvl="1">
              <a:buClr>
                <a:srgbClr val="00539F"/>
              </a:buClr>
              <a:buFont typeface="Wingdings" panose="05000000000000000000" pitchFamily="2" charset="2"/>
              <a:buChar char="Ø"/>
            </a:pPr>
            <a:r>
              <a:rPr lang="de-DE" sz="1100" dirty="0">
                <a:solidFill>
                  <a:srgbClr val="000000"/>
                </a:solidFill>
                <a:latin typeface="Latin Modern Math"/>
              </a:rPr>
              <a:t>Einen größeren Trainingsdatensatz verwenden.</a:t>
            </a:r>
          </a:p>
          <a:p>
            <a:pPr>
              <a:buClr>
                <a:srgbClr val="00539F"/>
              </a:buClr>
            </a:pPr>
            <a:r>
              <a:rPr lang="de-DE" sz="1100" dirty="0">
                <a:solidFill>
                  <a:srgbClr val="000000"/>
                </a:solidFill>
                <a:latin typeface="Latin Modern Math"/>
              </a:rPr>
              <a:t>Die Wortvorschläge hängen nur vom vorherigen Wort ab und nicht vom erweiterten Satzkontext.</a:t>
            </a:r>
          </a:p>
          <a:p>
            <a:pPr lvl="1">
              <a:buClr>
                <a:srgbClr val="00539F"/>
              </a:buClr>
              <a:buFont typeface="Wingdings" panose="05000000000000000000" pitchFamily="2" charset="2"/>
              <a:buChar char="Ø"/>
            </a:pPr>
            <a:r>
              <a:rPr lang="de-DE" sz="1100" dirty="0">
                <a:solidFill>
                  <a:srgbClr val="000000"/>
                </a:solidFill>
                <a:latin typeface="Latin Modern Math"/>
              </a:rPr>
              <a:t>Die Wortvorgeschichte erweitern.</a:t>
            </a:r>
            <a:br>
              <a:rPr lang="de-DE" sz="700" spc="-7" dirty="0">
                <a:solidFill>
                  <a:srgbClr val="000000"/>
                </a:solidFill>
                <a:latin typeface="Latin Modern Math"/>
                <a:cs typeface="Arial" panose="020B0604020202020204" pitchFamily="34" charset="0"/>
              </a:rPr>
            </a:br>
            <a:endParaRPr lang="de-DE" sz="700" spc="-7" dirty="0">
              <a:solidFill>
                <a:srgbClr val="000000"/>
              </a:solidFill>
              <a:latin typeface="Latin Modern Math"/>
              <a:cs typeface="Arial" panose="020B0604020202020204" pitchFamily="34" charset="0"/>
            </a:endParaRPr>
          </a:p>
        </p:txBody>
      </p:sp>
    </p:spTree>
    <p:extLst>
      <p:ext uri="{BB962C8B-B14F-4D97-AF65-F5344CB8AC3E}">
        <p14:creationId xmlns:p14="http://schemas.microsoft.com/office/powerpoint/2010/main" val="1591625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 name="CustomShape 1"/>
          <p:cNvSpPr/>
          <p:nvPr/>
        </p:nvSpPr>
        <p:spPr>
          <a:xfrm>
            <a:off x="95400" y="79920"/>
            <a:ext cx="4044240" cy="227803"/>
          </a:xfrm>
          <a:prstGeom prst="rect">
            <a:avLst/>
          </a:prstGeom>
          <a:noFill/>
          <a:ln>
            <a:noFill/>
          </a:ln>
        </p:spPr>
        <p:style>
          <a:lnRef idx="0">
            <a:scrgbClr r="0" g="0" b="0"/>
          </a:lnRef>
          <a:fillRef idx="0">
            <a:scrgbClr r="0" g="0" b="0"/>
          </a:fillRef>
          <a:effectRef idx="0">
            <a:scrgbClr r="0" g="0" b="0"/>
          </a:effectRef>
          <a:fontRef idx="minor"/>
        </p:style>
        <p:txBody>
          <a:bodyPr lIns="0" tIns="12240" rIns="0" bIns="0">
            <a:spAutoFit/>
          </a:bodyPr>
          <a:lstStyle/>
          <a:p>
            <a:pPr marL="12600">
              <a:lnSpc>
                <a:spcPct val="100000"/>
              </a:lnSpc>
              <a:spcBef>
                <a:spcPts val="96"/>
              </a:spcBef>
            </a:pPr>
            <a:r>
              <a:rPr lang="de-DE" sz="1400" spc="-35" dirty="0">
                <a:solidFill>
                  <a:srgbClr val="00539F"/>
                </a:solidFill>
                <a:latin typeface="Latin Modern Math"/>
              </a:rPr>
              <a:t>Kritische Diskussion</a:t>
            </a:r>
            <a:endParaRPr lang="de-DE" sz="1400" b="0" strike="noStrike" spc="-1" dirty="0">
              <a:latin typeface="Arial"/>
            </a:endParaRPr>
          </a:p>
        </p:txBody>
      </p:sp>
      <p:sp>
        <p:nvSpPr>
          <p:cNvPr id="2" name="Rechteck 1">
            <a:extLst>
              <a:ext uri="{FF2B5EF4-FFF2-40B4-BE49-F238E27FC236}">
                <a16:creationId xmlns:a16="http://schemas.microsoft.com/office/drawing/2014/main" id="{FD96CC3B-5C6D-4F7C-9D90-7740F846CB48}"/>
              </a:ext>
            </a:extLst>
          </p:cNvPr>
          <p:cNvSpPr/>
          <p:nvPr/>
        </p:nvSpPr>
        <p:spPr>
          <a:xfrm>
            <a:off x="313220" y="522825"/>
            <a:ext cx="3608449" cy="646331"/>
          </a:xfrm>
          <a:prstGeom prst="rect">
            <a:avLst/>
          </a:prstGeom>
        </p:spPr>
        <p:txBody>
          <a:bodyPr wrap="square">
            <a:spAutoFit/>
          </a:bodyPr>
          <a:lstStyle/>
          <a:p>
            <a:pPr algn="ctr">
              <a:buClr>
                <a:srgbClr val="00539F"/>
              </a:buClr>
            </a:pPr>
            <a:r>
              <a:rPr lang="de-DE" sz="1200" b="1" dirty="0">
                <a:solidFill>
                  <a:srgbClr val="0054A0"/>
                </a:solidFill>
                <a:latin typeface="Latin Modern Math"/>
              </a:rPr>
              <a:t>Wie beeinflussen Sprachmodelle unsere Gesellschaft? Welche Probleme können bei der Entwicklung oder bei der Nutzung auftreten?</a:t>
            </a:r>
          </a:p>
        </p:txBody>
      </p:sp>
      <p:pic>
        <p:nvPicPr>
          <p:cNvPr id="12" name="Grafik 11" descr="Kundenbewertung">
            <a:extLst>
              <a:ext uri="{FF2B5EF4-FFF2-40B4-BE49-F238E27FC236}">
                <a16:creationId xmlns:a16="http://schemas.microsoft.com/office/drawing/2014/main" id="{453F5987-96D4-4638-B176-54507B5F649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769277" y="816612"/>
            <a:ext cx="740725" cy="740725"/>
          </a:xfrm>
          <a:prstGeom prst="rect">
            <a:avLst/>
          </a:prstGeom>
        </p:spPr>
      </p:pic>
    </p:spTree>
    <p:extLst>
      <p:ext uri="{BB962C8B-B14F-4D97-AF65-F5344CB8AC3E}">
        <p14:creationId xmlns:p14="http://schemas.microsoft.com/office/powerpoint/2010/main" val="293900419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 name="CustomShape 1"/>
          <p:cNvSpPr/>
          <p:nvPr/>
        </p:nvSpPr>
        <p:spPr>
          <a:xfrm>
            <a:off x="95400" y="79920"/>
            <a:ext cx="4044240" cy="227803"/>
          </a:xfrm>
          <a:prstGeom prst="rect">
            <a:avLst/>
          </a:prstGeom>
          <a:noFill/>
          <a:ln>
            <a:noFill/>
          </a:ln>
        </p:spPr>
        <p:style>
          <a:lnRef idx="0">
            <a:scrgbClr r="0" g="0" b="0"/>
          </a:lnRef>
          <a:fillRef idx="0">
            <a:scrgbClr r="0" g="0" b="0"/>
          </a:fillRef>
          <a:effectRef idx="0">
            <a:scrgbClr r="0" g="0" b="0"/>
          </a:effectRef>
          <a:fontRef idx="minor"/>
        </p:style>
        <p:txBody>
          <a:bodyPr lIns="0" tIns="12240" rIns="0" bIns="0">
            <a:spAutoFit/>
          </a:bodyPr>
          <a:lstStyle/>
          <a:p>
            <a:pPr marL="12600">
              <a:lnSpc>
                <a:spcPct val="100000"/>
              </a:lnSpc>
              <a:spcBef>
                <a:spcPts val="96"/>
              </a:spcBef>
            </a:pPr>
            <a:r>
              <a:rPr lang="de-DE" sz="1400" spc="-35" dirty="0">
                <a:solidFill>
                  <a:srgbClr val="00539F"/>
                </a:solidFill>
                <a:latin typeface="Latin Modern Math"/>
              </a:rPr>
              <a:t>Kritische Diskussion</a:t>
            </a:r>
            <a:endParaRPr lang="de-DE" sz="1400" b="0" strike="noStrike" spc="-1" dirty="0">
              <a:latin typeface="Arial"/>
            </a:endParaRPr>
          </a:p>
        </p:txBody>
      </p:sp>
      <p:sp>
        <p:nvSpPr>
          <p:cNvPr id="10" name="Untertitel 2">
            <a:extLst>
              <a:ext uri="{FF2B5EF4-FFF2-40B4-BE49-F238E27FC236}">
                <a16:creationId xmlns:a16="http://schemas.microsoft.com/office/drawing/2014/main" id="{0550847E-206A-F1A7-4406-4D6655315AF8}"/>
              </a:ext>
            </a:extLst>
          </p:cNvPr>
          <p:cNvSpPr txBox="1">
            <a:spLocks/>
          </p:cNvSpPr>
          <p:nvPr/>
        </p:nvSpPr>
        <p:spPr bwMode="auto">
          <a:xfrm>
            <a:off x="95400" y="1288242"/>
            <a:ext cx="4460400" cy="1771479"/>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anchor="t" anchorCtr="0" compatLnSpc="1">
            <a:prstTxWarp prst="textNoShape">
              <a:avLst/>
            </a:prstTxWarp>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Clr>
                <a:srgbClr val="00539F"/>
              </a:buClr>
              <a:buNone/>
            </a:pPr>
            <a:endParaRPr lang="de-DE" sz="1050" b="1" dirty="0">
              <a:solidFill>
                <a:srgbClr val="00539F"/>
              </a:solidFill>
              <a:latin typeface="Latin Modern Math"/>
            </a:endParaRPr>
          </a:p>
          <a:p>
            <a:pPr>
              <a:buClr>
                <a:srgbClr val="00539F"/>
              </a:buClr>
            </a:pPr>
            <a:r>
              <a:rPr lang="de-DE" sz="1100" dirty="0" err="1">
                <a:solidFill>
                  <a:srgbClr val="000000"/>
                </a:solidFill>
                <a:latin typeface="Latin Modern Math"/>
              </a:rPr>
              <a:t>Beeinﬂussen</a:t>
            </a:r>
            <a:r>
              <a:rPr lang="de-DE" sz="1100" dirty="0">
                <a:solidFill>
                  <a:srgbClr val="000000"/>
                </a:solidFill>
                <a:latin typeface="Latin Modern Math"/>
              </a:rPr>
              <a:t> Texteingabesysteme das Schreibverhalten? In welcher Art? Ist die </a:t>
            </a:r>
            <a:r>
              <a:rPr lang="de-DE" sz="1100" dirty="0" err="1">
                <a:solidFill>
                  <a:srgbClr val="000000"/>
                </a:solidFill>
                <a:latin typeface="Latin Modern Math"/>
              </a:rPr>
              <a:t>Einﬂussnahme</a:t>
            </a:r>
            <a:r>
              <a:rPr lang="de-DE" sz="1100" dirty="0">
                <a:solidFill>
                  <a:srgbClr val="000000"/>
                </a:solidFill>
                <a:latin typeface="Latin Modern Math"/>
              </a:rPr>
              <a:t> den </a:t>
            </a:r>
            <a:r>
              <a:rPr lang="de-DE" sz="1100" dirty="0" err="1">
                <a:solidFill>
                  <a:srgbClr val="000000"/>
                </a:solidFill>
                <a:latin typeface="Latin Modern Math"/>
              </a:rPr>
              <a:t>Nutzer:innen</a:t>
            </a:r>
            <a:r>
              <a:rPr lang="de-DE" sz="1100" dirty="0">
                <a:solidFill>
                  <a:srgbClr val="000000"/>
                </a:solidFill>
                <a:latin typeface="Latin Modern Math"/>
              </a:rPr>
              <a:t> bewusst?</a:t>
            </a:r>
          </a:p>
          <a:p>
            <a:pPr>
              <a:buClr>
                <a:srgbClr val="00539F"/>
              </a:buClr>
            </a:pPr>
            <a:r>
              <a:rPr lang="de-DE" sz="1100" dirty="0">
                <a:solidFill>
                  <a:srgbClr val="000000"/>
                </a:solidFill>
                <a:latin typeface="Latin Modern Math"/>
              </a:rPr>
              <a:t>Wie viel Energieverbrauch darf für innovative Forschung an Sprachmodellen in Kauf genommen werden?</a:t>
            </a:r>
          </a:p>
          <a:p>
            <a:pPr>
              <a:buClr>
                <a:srgbClr val="00539F"/>
              </a:buClr>
            </a:pPr>
            <a:r>
              <a:rPr lang="de-DE" sz="1100" dirty="0">
                <a:solidFill>
                  <a:srgbClr val="000000"/>
                </a:solidFill>
                <a:latin typeface="Latin Modern Math"/>
              </a:rPr>
              <a:t>Können Assistenzsysteme Vorurteile verstärken und diskriminierend sein? Wie kann dagegen vorgegangen werden? Sollte dagegen vorgegangen werden?</a:t>
            </a:r>
          </a:p>
        </p:txBody>
      </p:sp>
      <p:sp>
        <p:nvSpPr>
          <p:cNvPr id="2" name="Rechteck 1">
            <a:extLst>
              <a:ext uri="{FF2B5EF4-FFF2-40B4-BE49-F238E27FC236}">
                <a16:creationId xmlns:a16="http://schemas.microsoft.com/office/drawing/2014/main" id="{FD96CC3B-5C6D-4F7C-9D90-7740F846CB48}"/>
              </a:ext>
            </a:extLst>
          </p:cNvPr>
          <p:cNvSpPr/>
          <p:nvPr/>
        </p:nvSpPr>
        <p:spPr>
          <a:xfrm>
            <a:off x="313220" y="522825"/>
            <a:ext cx="3608449" cy="646331"/>
          </a:xfrm>
          <a:prstGeom prst="rect">
            <a:avLst/>
          </a:prstGeom>
        </p:spPr>
        <p:txBody>
          <a:bodyPr wrap="square">
            <a:spAutoFit/>
          </a:bodyPr>
          <a:lstStyle/>
          <a:p>
            <a:pPr algn="ctr">
              <a:buClr>
                <a:srgbClr val="00539F"/>
              </a:buClr>
            </a:pPr>
            <a:r>
              <a:rPr lang="de-DE" sz="1200" b="1" dirty="0">
                <a:solidFill>
                  <a:srgbClr val="0054A0"/>
                </a:solidFill>
                <a:latin typeface="Latin Modern Math"/>
              </a:rPr>
              <a:t>Wie beeinflussen Sprachmodelle unsere Gesellschaft? Welche Probleme können bei der Entwicklung oder bei der Nutzung auftreten?</a:t>
            </a:r>
          </a:p>
        </p:txBody>
      </p:sp>
      <p:pic>
        <p:nvPicPr>
          <p:cNvPr id="12" name="Grafik 11" descr="Kundenbewertung">
            <a:extLst>
              <a:ext uri="{FF2B5EF4-FFF2-40B4-BE49-F238E27FC236}">
                <a16:creationId xmlns:a16="http://schemas.microsoft.com/office/drawing/2014/main" id="{453F5987-96D4-4638-B176-54507B5F649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769277" y="816612"/>
            <a:ext cx="740725" cy="740725"/>
          </a:xfrm>
          <a:prstGeom prst="rect">
            <a:avLst/>
          </a:prstGeom>
        </p:spPr>
      </p:pic>
    </p:spTree>
    <p:extLst>
      <p:ext uri="{BB962C8B-B14F-4D97-AF65-F5344CB8AC3E}">
        <p14:creationId xmlns:p14="http://schemas.microsoft.com/office/powerpoint/2010/main" val="302581469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 name="CustomShape 1"/>
          <p:cNvSpPr/>
          <p:nvPr/>
        </p:nvSpPr>
        <p:spPr>
          <a:xfrm>
            <a:off x="95400" y="79920"/>
            <a:ext cx="4044240" cy="227803"/>
          </a:xfrm>
          <a:prstGeom prst="rect">
            <a:avLst/>
          </a:prstGeom>
          <a:noFill/>
          <a:ln>
            <a:noFill/>
          </a:ln>
        </p:spPr>
        <p:style>
          <a:lnRef idx="0">
            <a:scrgbClr r="0" g="0" b="0"/>
          </a:lnRef>
          <a:fillRef idx="0">
            <a:scrgbClr r="0" g="0" b="0"/>
          </a:fillRef>
          <a:effectRef idx="0">
            <a:scrgbClr r="0" g="0" b="0"/>
          </a:effectRef>
          <a:fontRef idx="minor"/>
        </p:style>
        <p:txBody>
          <a:bodyPr lIns="0" tIns="12240" rIns="0" bIns="0">
            <a:spAutoFit/>
          </a:bodyPr>
          <a:lstStyle/>
          <a:p>
            <a:pPr marL="12600">
              <a:lnSpc>
                <a:spcPct val="100000"/>
              </a:lnSpc>
              <a:spcBef>
                <a:spcPts val="96"/>
              </a:spcBef>
            </a:pPr>
            <a:r>
              <a:rPr lang="de-DE" sz="1400" spc="-35" dirty="0">
                <a:solidFill>
                  <a:srgbClr val="00539F"/>
                </a:solidFill>
                <a:latin typeface="Latin Modern Math"/>
              </a:rPr>
              <a:t>Kritische Diskussion: Beeinﬂussung durch Assistenzsysteme</a:t>
            </a:r>
            <a:endParaRPr lang="de-DE" sz="1400" b="0" strike="noStrike" spc="-1" dirty="0">
              <a:latin typeface="Arial"/>
            </a:endParaRPr>
          </a:p>
        </p:txBody>
      </p:sp>
      <p:sp>
        <p:nvSpPr>
          <p:cNvPr id="9" name="CustomShape 6">
            <a:extLst>
              <a:ext uri="{FF2B5EF4-FFF2-40B4-BE49-F238E27FC236}">
                <a16:creationId xmlns:a16="http://schemas.microsoft.com/office/drawing/2014/main" id="{5B18DC7F-F99E-1511-2D24-7697587E3A34}"/>
              </a:ext>
            </a:extLst>
          </p:cNvPr>
          <p:cNvSpPr/>
          <p:nvPr/>
        </p:nvSpPr>
        <p:spPr>
          <a:xfrm>
            <a:off x="432000" y="504000"/>
            <a:ext cx="3887280" cy="13694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oAutofit/>
          </a:bodyPr>
          <a:lstStyle/>
          <a:p>
            <a:pPr marL="279360" indent="-1089000">
              <a:lnSpc>
                <a:spcPct val="100000"/>
              </a:lnSpc>
              <a:spcBef>
                <a:spcPts val="6"/>
              </a:spcBef>
              <a:tabLst>
                <a:tab pos="0" algn="l"/>
              </a:tabLst>
            </a:pPr>
            <a:endParaRPr lang="de-DE" sz="1050" spc="-1" dirty="0"/>
          </a:p>
        </p:txBody>
      </p:sp>
      <p:sp>
        <p:nvSpPr>
          <p:cNvPr id="10" name="Untertitel 2">
            <a:extLst>
              <a:ext uri="{FF2B5EF4-FFF2-40B4-BE49-F238E27FC236}">
                <a16:creationId xmlns:a16="http://schemas.microsoft.com/office/drawing/2014/main" id="{0550847E-206A-F1A7-4406-4D6655315AF8}"/>
              </a:ext>
            </a:extLst>
          </p:cNvPr>
          <p:cNvSpPr txBox="1">
            <a:spLocks/>
          </p:cNvSpPr>
          <p:nvPr/>
        </p:nvSpPr>
        <p:spPr bwMode="auto">
          <a:xfrm>
            <a:off x="95400" y="641013"/>
            <a:ext cx="4460400" cy="55380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anchor="t" anchorCtr="0" compatLnSpc="1">
            <a:prstTxWarp prst="textNoShape">
              <a:avLst/>
            </a:prstTxWarp>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Clr>
                <a:srgbClr val="00539F"/>
              </a:buClr>
              <a:buNone/>
            </a:pPr>
            <a:r>
              <a:rPr lang="de-DE" sz="1100" dirty="0">
                <a:solidFill>
                  <a:srgbClr val="00539F"/>
                </a:solidFill>
                <a:latin typeface="Latin Modern Math"/>
              </a:rPr>
              <a:t>Studie zum Einﬂuss von intelligenten Systemen am Beispiel von Restaurant Kritiken zeigt:</a:t>
            </a:r>
          </a:p>
          <a:p>
            <a:pPr marL="0" indent="0" algn="ctr">
              <a:buClr>
                <a:srgbClr val="00539F"/>
              </a:buClr>
              <a:buNone/>
            </a:pPr>
            <a:endParaRPr lang="de-DE" sz="1100" dirty="0">
              <a:solidFill>
                <a:srgbClr val="000000"/>
              </a:solidFill>
              <a:latin typeface="Latin Modern Math"/>
            </a:endParaRPr>
          </a:p>
        </p:txBody>
      </p:sp>
      <p:sp>
        <p:nvSpPr>
          <p:cNvPr id="11" name="Rechteck: abgerundete Ecken 10">
            <a:extLst>
              <a:ext uri="{FF2B5EF4-FFF2-40B4-BE49-F238E27FC236}">
                <a16:creationId xmlns:a16="http://schemas.microsoft.com/office/drawing/2014/main" id="{48A7DF94-F640-4FB5-850C-552E80253BC8}"/>
              </a:ext>
            </a:extLst>
          </p:cNvPr>
          <p:cNvSpPr/>
          <p:nvPr/>
        </p:nvSpPr>
        <p:spPr>
          <a:xfrm>
            <a:off x="181884" y="1335100"/>
            <a:ext cx="4287432" cy="1014883"/>
          </a:xfrm>
          <a:prstGeom prst="roundRect">
            <a:avLst/>
          </a:prstGeom>
          <a:noFill/>
          <a:ln w="9525">
            <a:solidFill>
              <a:schemeClr val="bg1">
                <a:lumMod val="6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2" name="Untertitel 2">
            <a:extLst>
              <a:ext uri="{FF2B5EF4-FFF2-40B4-BE49-F238E27FC236}">
                <a16:creationId xmlns:a16="http://schemas.microsoft.com/office/drawing/2014/main" id="{2F0A9C14-E147-47FD-A160-982978A93011}"/>
              </a:ext>
            </a:extLst>
          </p:cNvPr>
          <p:cNvSpPr txBox="1">
            <a:spLocks/>
          </p:cNvSpPr>
          <p:nvPr/>
        </p:nvSpPr>
        <p:spPr bwMode="auto">
          <a:xfrm>
            <a:off x="190800" y="1400321"/>
            <a:ext cx="4278516" cy="101488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anchor="t" anchorCtr="0" compatLnSpc="1">
            <a:prstTxWarp prst="textNoShape">
              <a:avLst/>
            </a:prstTxWarp>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50000"/>
              </a:lnSpc>
              <a:spcBef>
                <a:spcPts val="600"/>
              </a:spcBef>
              <a:buClr>
                <a:srgbClr val="00539F"/>
              </a:buClr>
              <a:buNone/>
            </a:pPr>
            <a:r>
              <a:rPr lang="de-DE" sz="1100" dirty="0">
                <a:solidFill>
                  <a:srgbClr val="000000"/>
                </a:solidFill>
                <a:latin typeface="Latin Modern Math"/>
              </a:rPr>
              <a:t>Personen, die mit positiv verzerrten Vorschlägen für die Texteingabe konfrontiert wurden, schreiben mehr positive Bewertungen als Personen, die negativ-verzerrte Vorschläge bekommen.</a:t>
            </a:r>
            <a:r>
              <a:rPr lang="de-DE" sz="1100" dirty="0">
                <a:solidFill>
                  <a:srgbClr val="000000"/>
                </a:solidFill>
                <a:latin typeface="Cambria Math" panose="02040503050406030204" pitchFamily="18" charset="0"/>
                <a:ea typeface="Cambria Math" panose="02040503050406030204" pitchFamily="18" charset="0"/>
              </a:rPr>
              <a:t>¹</a:t>
            </a:r>
          </a:p>
        </p:txBody>
      </p:sp>
      <p:sp>
        <p:nvSpPr>
          <p:cNvPr id="2" name="Textfeld 1">
            <a:extLst>
              <a:ext uri="{FF2B5EF4-FFF2-40B4-BE49-F238E27FC236}">
                <a16:creationId xmlns:a16="http://schemas.microsoft.com/office/drawing/2014/main" id="{CD1F561E-1BF2-4407-9E68-D30223669329}"/>
              </a:ext>
            </a:extLst>
          </p:cNvPr>
          <p:cNvSpPr txBox="1"/>
          <p:nvPr/>
        </p:nvSpPr>
        <p:spPr>
          <a:xfrm>
            <a:off x="95400" y="2902383"/>
            <a:ext cx="4460400" cy="307777"/>
          </a:xfrm>
          <a:prstGeom prst="rect">
            <a:avLst/>
          </a:prstGeom>
          <a:noFill/>
        </p:spPr>
        <p:txBody>
          <a:bodyPr wrap="square" rtlCol="0">
            <a:spAutoFit/>
          </a:bodyPr>
          <a:lstStyle/>
          <a:p>
            <a:pPr>
              <a:buClr>
                <a:srgbClr val="00539F"/>
              </a:buClr>
            </a:pPr>
            <a:r>
              <a:rPr lang="de-DE" sz="700" dirty="0">
                <a:solidFill>
                  <a:srgbClr val="000000"/>
                </a:solidFill>
                <a:ea typeface="Cambria Math" panose="02040503050406030204" pitchFamily="18" charset="0"/>
              </a:rPr>
              <a:t>¹</a:t>
            </a:r>
            <a:r>
              <a:rPr lang="en-US" sz="700" dirty="0">
                <a:solidFill>
                  <a:srgbClr val="000000"/>
                </a:solidFill>
                <a:ea typeface="Cambria Math" panose="02040503050406030204" pitchFamily="18" charset="0"/>
              </a:rPr>
              <a:t> K. C. Arnold, K. Chauncey, and K. </a:t>
            </a:r>
            <a:r>
              <a:rPr lang="en-US" sz="700" dirty="0" err="1">
                <a:solidFill>
                  <a:srgbClr val="000000"/>
                </a:solidFill>
                <a:ea typeface="Cambria Math" panose="02040503050406030204" pitchFamily="18" charset="0"/>
              </a:rPr>
              <a:t>Gajos</a:t>
            </a:r>
            <a:r>
              <a:rPr lang="en-US" sz="700" dirty="0">
                <a:solidFill>
                  <a:srgbClr val="000000"/>
                </a:solidFill>
                <a:ea typeface="Cambria Math" panose="02040503050406030204" pitchFamily="18" charset="0"/>
              </a:rPr>
              <a:t>. Sentiment Bias in Predictive Text Recommendations Results in Biased Writing. Proceedings of Graphics Interface 2018, S. 42 - 49,2018. </a:t>
            </a:r>
            <a:r>
              <a:rPr lang="en-US" sz="700" dirty="0" err="1">
                <a:solidFill>
                  <a:srgbClr val="000000"/>
                </a:solidFill>
                <a:ea typeface="Cambria Math" panose="02040503050406030204" pitchFamily="18" charset="0"/>
              </a:rPr>
              <a:t>doi</a:t>
            </a:r>
            <a:r>
              <a:rPr lang="en-US" sz="700" dirty="0">
                <a:solidFill>
                  <a:srgbClr val="000000"/>
                </a:solidFill>
                <a:ea typeface="Cambria Math" panose="02040503050406030204" pitchFamily="18" charset="0"/>
              </a:rPr>
              <a:t>: 10.20380/GI2018.07</a:t>
            </a:r>
            <a:endParaRPr lang="de-DE" sz="700" dirty="0">
              <a:solidFill>
                <a:srgbClr val="000000"/>
              </a:solidFill>
            </a:endParaRPr>
          </a:p>
        </p:txBody>
      </p:sp>
      <p:pic>
        <p:nvPicPr>
          <p:cNvPr id="4" name="Grafik 3" descr="Gedeck">
            <a:extLst>
              <a:ext uri="{FF2B5EF4-FFF2-40B4-BE49-F238E27FC236}">
                <a16:creationId xmlns:a16="http://schemas.microsoft.com/office/drawing/2014/main" id="{E58D429D-D5CB-4C87-B94A-2F7E4B46A61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554916" y="2071720"/>
            <a:ext cx="914400" cy="914400"/>
          </a:xfrm>
          <a:prstGeom prst="rect">
            <a:avLst/>
          </a:prstGeom>
        </p:spPr>
      </p:pic>
    </p:spTree>
    <p:extLst>
      <p:ext uri="{BB962C8B-B14F-4D97-AF65-F5344CB8AC3E}">
        <p14:creationId xmlns:p14="http://schemas.microsoft.com/office/powerpoint/2010/main" val="310960757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 name="CustomShape 1"/>
          <p:cNvSpPr/>
          <p:nvPr/>
        </p:nvSpPr>
        <p:spPr>
          <a:xfrm>
            <a:off x="95400" y="79920"/>
            <a:ext cx="4044240" cy="227803"/>
          </a:xfrm>
          <a:prstGeom prst="rect">
            <a:avLst/>
          </a:prstGeom>
          <a:noFill/>
          <a:ln>
            <a:noFill/>
          </a:ln>
        </p:spPr>
        <p:style>
          <a:lnRef idx="0">
            <a:scrgbClr r="0" g="0" b="0"/>
          </a:lnRef>
          <a:fillRef idx="0">
            <a:scrgbClr r="0" g="0" b="0"/>
          </a:fillRef>
          <a:effectRef idx="0">
            <a:scrgbClr r="0" g="0" b="0"/>
          </a:effectRef>
          <a:fontRef idx="minor"/>
        </p:style>
        <p:txBody>
          <a:bodyPr lIns="0" tIns="12240" rIns="0" bIns="0">
            <a:spAutoFit/>
          </a:bodyPr>
          <a:lstStyle/>
          <a:p>
            <a:pPr marL="12600">
              <a:lnSpc>
                <a:spcPct val="100000"/>
              </a:lnSpc>
              <a:spcBef>
                <a:spcPts val="96"/>
              </a:spcBef>
            </a:pPr>
            <a:r>
              <a:rPr lang="de-DE" sz="1400" spc="-35" dirty="0">
                <a:solidFill>
                  <a:srgbClr val="00539F"/>
                </a:solidFill>
                <a:latin typeface="Latin Modern Math"/>
              </a:rPr>
              <a:t>Kritische Diskussion: Ressourcenverbrauch</a:t>
            </a:r>
            <a:endParaRPr lang="de-DE" sz="1400" b="0" strike="noStrike" spc="-1" dirty="0">
              <a:latin typeface="Arial"/>
            </a:endParaRPr>
          </a:p>
        </p:txBody>
      </p:sp>
      <p:sp>
        <p:nvSpPr>
          <p:cNvPr id="11" name="Rechteck: abgerundete Ecken 10">
            <a:extLst>
              <a:ext uri="{FF2B5EF4-FFF2-40B4-BE49-F238E27FC236}">
                <a16:creationId xmlns:a16="http://schemas.microsoft.com/office/drawing/2014/main" id="{48A7DF94-F640-4FB5-850C-552E80253BC8}"/>
              </a:ext>
            </a:extLst>
          </p:cNvPr>
          <p:cNvSpPr/>
          <p:nvPr/>
        </p:nvSpPr>
        <p:spPr>
          <a:xfrm>
            <a:off x="181884" y="918958"/>
            <a:ext cx="4287432" cy="1208752"/>
          </a:xfrm>
          <a:prstGeom prst="roundRect">
            <a:avLst/>
          </a:prstGeom>
          <a:noFill/>
          <a:ln w="9525">
            <a:solidFill>
              <a:schemeClr val="bg1">
                <a:lumMod val="6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2" name="Untertitel 2">
            <a:extLst>
              <a:ext uri="{FF2B5EF4-FFF2-40B4-BE49-F238E27FC236}">
                <a16:creationId xmlns:a16="http://schemas.microsoft.com/office/drawing/2014/main" id="{2F0A9C14-E147-47FD-A160-982978A93011}"/>
              </a:ext>
            </a:extLst>
          </p:cNvPr>
          <p:cNvSpPr txBox="1">
            <a:spLocks/>
          </p:cNvSpPr>
          <p:nvPr/>
        </p:nvSpPr>
        <p:spPr bwMode="auto">
          <a:xfrm>
            <a:off x="190800" y="952112"/>
            <a:ext cx="4278516" cy="1208751"/>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anchor="t" anchorCtr="0" compatLnSpc="1">
            <a:prstTxWarp prst="textNoShape">
              <a:avLst/>
            </a:prstTxWarp>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50000"/>
              </a:lnSpc>
              <a:spcBef>
                <a:spcPts val="600"/>
              </a:spcBef>
              <a:buClr>
                <a:srgbClr val="00539F"/>
              </a:buClr>
              <a:buNone/>
            </a:pPr>
            <a:r>
              <a:rPr lang="de-DE" sz="1100" dirty="0">
                <a:solidFill>
                  <a:srgbClr val="000000"/>
                </a:solidFill>
                <a:latin typeface="Latin Modern Math"/>
              </a:rPr>
              <a:t>GPT-3, eines der bekanntesten und fortschrittlichsten Sprachmodelle, benötigt während eines einzigen Trainings schätzungsweise so viel Energie wie 126 Dänische Haushalte im Jahr und verbraucht dabei so viel CO2 wie eine Autofahrt über 700.000 Kilometer.</a:t>
            </a:r>
            <a:r>
              <a:rPr lang="de-DE" sz="1100" dirty="0">
                <a:solidFill>
                  <a:srgbClr val="000000"/>
                </a:solidFill>
                <a:latin typeface="Cambria Math" panose="02040503050406030204" pitchFamily="18" charset="0"/>
                <a:ea typeface="Cambria Math" panose="02040503050406030204" pitchFamily="18" charset="0"/>
              </a:rPr>
              <a:t>²</a:t>
            </a:r>
          </a:p>
        </p:txBody>
      </p:sp>
      <p:sp>
        <p:nvSpPr>
          <p:cNvPr id="2" name="Textfeld 1">
            <a:extLst>
              <a:ext uri="{FF2B5EF4-FFF2-40B4-BE49-F238E27FC236}">
                <a16:creationId xmlns:a16="http://schemas.microsoft.com/office/drawing/2014/main" id="{CD1F561E-1BF2-4407-9E68-D30223669329}"/>
              </a:ext>
            </a:extLst>
          </p:cNvPr>
          <p:cNvSpPr txBox="1"/>
          <p:nvPr/>
        </p:nvSpPr>
        <p:spPr>
          <a:xfrm>
            <a:off x="95400" y="2902383"/>
            <a:ext cx="4460400" cy="415498"/>
          </a:xfrm>
          <a:prstGeom prst="rect">
            <a:avLst/>
          </a:prstGeom>
          <a:noFill/>
        </p:spPr>
        <p:txBody>
          <a:bodyPr wrap="square" rtlCol="0">
            <a:spAutoFit/>
          </a:bodyPr>
          <a:lstStyle/>
          <a:p>
            <a:pPr>
              <a:buClr>
                <a:srgbClr val="00539F"/>
              </a:buClr>
            </a:pPr>
            <a:r>
              <a:rPr lang="de-DE" sz="700" dirty="0">
                <a:solidFill>
                  <a:srgbClr val="000000"/>
                </a:solidFill>
                <a:latin typeface="Cambria Math" panose="02040503050406030204" pitchFamily="18" charset="0"/>
                <a:ea typeface="Cambria Math" panose="02040503050406030204" pitchFamily="18" charset="0"/>
              </a:rPr>
              <a:t>²</a:t>
            </a:r>
            <a:r>
              <a:rPr lang="en-US" sz="700" dirty="0">
                <a:solidFill>
                  <a:srgbClr val="000000"/>
                </a:solidFill>
                <a:ea typeface="Cambria Math" panose="02040503050406030204" pitchFamily="18" charset="0"/>
              </a:rPr>
              <a:t>University of Copenhagen, Faculty of Science. Students develop tool to predict the carbon footprint of algorithms, 2020, https://science.ku.dk/english/press/news/2020/students-develop-tool-to-predict-the-carbon-footprint-of-algorithms/,[14.09.2021]</a:t>
            </a:r>
            <a:endParaRPr lang="de-DE" sz="700" dirty="0">
              <a:solidFill>
                <a:srgbClr val="000000"/>
              </a:solidFill>
            </a:endParaRPr>
          </a:p>
        </p:txBody>
      </p:sp>
      <p:pic>
        <p:nvPicPr>
          <p:cNvPr id="13" name="Grafik 12" descr="Ladender Akku">
            <a:extLst>
              <a:ext uri="{FF2B5EF4-FFF2-40B4-BE49-F238E27FC236}">
                <a16:creationId xmlns:a16="http://schemas.microsoft.com/office/drawing/2014/main" id="{D73F570E-324A-4DA7-B8DF-E17173E41EF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721710" y="1849110"/>
            <a:ext cx="706506" cy="706506"/>
          </a:xfrm>
          <a:prstGeom prst="rect">
            <a:avLst/>
          </a:prstGeom>
        </p:spPr>
      </p:pic>
    </p:spTree>
    <p:extLst>
      <p:ext uri="{BB962C8B-B14F-4D97-AF65-F5344CB8AC3E}">
        <p14:creationId xmlns:p14="http://schemas.microsoft.com/office/powerpoint/2010/main" val="174771305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 name="CustomShape 1"/>
          <p:cNvSpPr/>
          <p:nvPr/>
        </p:nvSpPr>
        <p:spPr>
          <a:xfrm>
            <a:off x="95400" y="79920"/>
            <a:ext cx="4223880" cy="227803"/>
          </a:xfrm>
          <a:prstGeom prst="rect">
            <a:avLst/>
          </a:prstGeom>
          <a:noFill/>
          <a:ln>
            <a:noFill/>
          </a:ln>
        </p:spPr>
        <p:style>
          <a:lnRef idx="0">
            <a:scrgbClr r="0" g="0" b="0"/>
          </a:lnRef>
          <a:fillRef idx="0">
            <a:scrgbClr r="0" g="0" b="0"/>
          </a:fillRef>
          <a:effectRef idx="0">
            <a:scrgbClr r="0" g="0" b="0"/>
          </a:effectRef>
          <a:fontRef idx="minor"/>
        </p:style>
        <p:txBody>
          <a:bodyPr wrap="square" lIns="0" tIns="12240" rIns="0" bIns="0">
            <a:spAutoFit/>
          </a:bodyPr>
          <a:lstStyle/>
          <a:p>
            <a:pPr marL="12600">
              <a:lnSpc>
                <a:spcPct val="100000"/>
              </a:lnSpc>
              <a:spcBef>
                <a:spcPts val="96"/>
              </a:spcBef>
            </a:pPr>
            <a:r>
              <a:rPr lang="de-DE" sz="1400" spc="-35" dirty="0">
                <a:solidFill>
                  <a:srgbClr val="00539F"/>
                </a:solidFill>
                <a:latin typeface="Latin Modern Math"/>
              </a:rPr>
              <a:t>Kritische Diskussion: Diskriminierung durch Assistenzsysteme</a:t>
            </a:r>
            <a:endParaRPr lang="de-DE" sz="1400" b="0" strike="noStrike" spc="-1" dirty="0">
              <a:latin typeface="Arial"/>
            </a:endParaRPr>
          </a:p>
        </p:txBody>
      </p:sp>
      <p:sp>
        <p:nvSpPr>
          <p:cNvPr id="9" name="CustomShape 6">
            <a:extLst>
              <a:ext uri="{FF2B5EF4-FFF2-40B4-BE49-F238E27FC236}">
                <a16:creationId xmlns:a16="http://schemas.microsoft.com/office/drawing/2014/main" id="{5B18DC7F-F99E-1511-2D24-7697587E3A34}"/>
              </a:ext>
            </a:extLst>
          </p:cNvPr>
          <p:cNvSpPr/>
          <p:nvPr/>
        </p:nvSpPr>
        <p:spPr>
          <a:xfrm>
            <a:off x="432000" y="504000"/>
            <a:ext cx="3887280" cy="13694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oAutofit/>
          </a:bodyPr>
          <a:lstStyle/>
          <a:p>
            <a:pPr marL="279360" indent="-1089000">
              <a:lnSpc>
                <a:spcPct val="100000"/>
              </a:lnSpc>
              <a:spcBef>
                <a:spcPts val="6"/>
              </a:spcBef>
              <a:tabLst>
                <a:tab pos="0" algn="l"/>
              </a:tabLst>
            </a:pPr>
            <a:endParaRPr lang="de-DE" sz="1050" spc="-1" dirty="0"/>
          </a:p>
        </p:txBody>
      </p:sp>
      <p:sp>
        <p:nvSpPr>
          <p:cNvPr id="11" name="Rechteck: abgerundete Ecken 10">
            <a:extLst>
              <a:ext uri="{FF2B5EF4-FFF2-40B4-BE49-F238E27FC236}">
                <a16:creationId xmlns:a16="http://schemas.microsoft.com/office/drawing/2014/main" id="{48A7DF94-F640-4FB5-850C-552E80253BC8}"/>
              </a:ext>
            </a:extLst>
          </p:cNvPr>
          <p:cNvSpPr/>
          <p:nvPr/>
        </p:nvSpPr>
        <p:spPr>
          <a:xfrm>
            <a:off x="181884" y="1002747"/>
            <a:ext cx="4287432" cy="1175320"/>
          </a:xfrm>
          <a:prstGeom prst="roundRect">
            <a:avLst/>
          </a:prstGeom>
          <a:noFill/>
          <a:ln w="9525">
            <a:solidFill>
              <a:schemeClr val="bg1">
                <a:lumMod val="6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2" name="Untertitel 2">
            <a:extLst>
              <a:ext uri="{FF2B5EF4-FFF2-40B4-BE49-F238E27FC236}">
                <a16:creationId xmlns:a16="http://schemas.microsoft.com/office/drawing/2014/main" id="{2F0A9C14-E147-47FD-A160-982978A93011}"/>
              </a:ext>
            </a:extLst>
          </p:cNvPr>
          <p:cNvSpPr txBox="1">
            <a:spLocks/>
          </p:cNvSpPr>
          <p:nvPr/>
        </p:nvSpPr>
        <p:spPr bwMode="auto">
          <a:xfrm>
            <a:off x="190800" y="1110888"/>
            <a:ext cx="4278516" cy="117423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anchor="t" anchorCtr="0" compatLnSpc="1">
            <a:prstTxWarp prst="textNoShape">
              <a:avLst/>
            </a:prstTxWarp>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50000"/>
              </a:lnSpc>
              <a:spcBef>
                <a:spcPts val="600"/>
              </a:spcBef>
              <a:buClr>
                <a:srgbClr val="00539F"/>
              </a:buClr>
              <a:buNone/>
            </a:pPr>
            <a:r>
              <a:rPr lang="de-DE" sz="1100" dirty="0">
                <a:solidFill>
                  <a:srgbClr val="000000"/>
                </a:solidFill>
                <a:latin typeface="Latin Modern Math"/>
              </a:rPr>
              <a:t>Der selbstlernende Chat Bot </a:t>
            </a:r>
            <a:r>
              <a:rPr lang="de-DE" sz="1100" dirty="0" err="1">
                <a:solidFill>
                  <a:srgbClr val="000000"/>
                </a:solidFill>
                <a:latin typeface="Latin Modern Math"/>
              </a:rPr>
              <a:t>Tay</a:t>
            </a:r>
            <a:r>
              <a:rPr lang="de-DE" sz="1100" dirty="0">
                <a:solidFill>
                  <a:srgbClr val="000000"/>
                </a:solidFill>
                <a:latin typeface="Latin Modern Math"/>
              </a:rPr>
              <a:t> von Microsoft wurde durch das Lernen mit Texten von Twitter Nutzern und Nutzerinnen mit diskriminierenden Inhalten konfrontiert und erzeugte dadurch rassistische, antisemitische und sexistische Antworten.</a:t>
            </a:r>
            <a:r>
              <a:rPr lang="de-DE" sz="1100" dirty="0">
                <a:solidFill>
                  <a:srgbClr val="000000"/>
                </a:solidFill>
                <a:latin typeface="Cambria Math" panose="02040503050406030204" pitchFamily="18" charset="0"/>
                <a:ea typeface="Cambria Math" panose="02040503050406030204" pitchFamily="18" charset="0"/>
              </a:rPr>
              <a:t>³</a:t>
            </a:r>
          </a:p>
        </p:txBody>
      </p:sp>
      <p:sp>
        <p:nvSpPr>
          <p:cNvPr id="2" name="Textfeld 1">
            <a:extLst>
              <a:ext uri="{FF2B5EF4-FFF2-40B4-BE49-F238E27FC236}">
                <a16:creationId xmlns:a16="http://schemas.microsoft.com/office/drawing/2014/main" id="{CD1F561E-1BF2-4407-9E68-D30223669329}"/>
              </a:ext>
            </a:extLst>
          </p:cNvPr>
          <p:cNvSpPr txBox="1"/>
          <p:nvPr/>
        </p:nvSpPr>
        <p:spPr>
          <a:xfrm>
            <a:off x="95400" y="2902383"/>
            <a:ext cx="4460400" cy="307777"/>
          </a:xfrm>
          <a:prstGeom prst="rect">
            <a:avLst/>
          </a:prstGeom>
          <a:noFill/>
        </p:spPr>
        <p:txBody>
          <a:bodyPr wrap="square" rtlCol="0">
            <a:spAutoFit/>
          </a:bodyPr>
          <a:lstStyle/>
          <a:p>
            <a:pPr>
              <a:buClr>
                <a:srgbClr val="00539F"/>
              </a:buClr>
            </a:pPr>
            <a:r>
              <a:rPr lang="de-DE" sz="700" dirty="0">
                <a:solidFill>
                  <a:srgbClr val="000000"/>
                </a:solidFill>
                <a:latin typeface="Cambria Math" panose="02040503050406030204" pitchFamily="18" charset="0"/>
                <a:ea typeface="Cambria Math" panose="02040503050406030204" pitchFamily="18" charset="0"/>
              </a:rPr>
              <a:t>³ </a:t>
            </a:r>
            <a:r>
              <a:rPr lang="en-US" sz="700" dirty="0">
                <a:solidFill>
                  <a:srgbClr val="000000"/>
                </a:solidFill>
                <a:ea typeface="Cambria Math" panose="02040503050406030204" pitchFamily="18" charset="0"/>
              </a:rPr>
              <a:t>K. C. Arnold, K. Chauncey, and K. </a:t>
            </a:r>
            <a:r>
              <a:rPr lang="en-US" sz="700" dirty="0" err="1">
                <a:solidFill>
                  <a:srgbClr val="000000"/>
                </a:solidFill>
                <a:ea typeface="Cambria Math" panose="02040503050406030204" pitchFamily="18" charset="0"/>
              </a:rPr>
              <a:t>Gajos</a:t>
            </a:r>
            <a:r>
              <a:rPr lang="en-US" sz="700" dirty="0">
                <a:solidFill>
                  <a:srgbClr val="000000"/>
                </a:solidFill>
                <a:ea typeface="Cambria Math" panose="02040503050406030204" pitchFamily="18" charset="0"/>
              </a:rPr>
              <a:t>. Sentiment Bias in Predictive Text Recommendations Results in Biased Writing. Proceedings of Graphics Interface 2018, S. 42 - 49,2018. </a:t>
            </a:r>
            <a:r>
              <a:rPr lang="en-US" sz="700" dirty="0" err="1">
                <a:solidFill>
                  <a:srgbClr val="000000"/>
                </a:solidFill>
                <a:ea typeface="Cambria Math" panose="02040503050406030204" pitchFamily="18" charset="0"/>
              </a:rPr>
              <a:t>doi</a:t>
            </a:r>
            <a:r>
              <a:rPr lang="en-US" sz="700" dirty="0">
                <a:solidFill>
                  <a:srgbClr val="000000"/>
                </a:solidFill>
                <a:ea typeface="Cambria Math" panose="02040503050406030204" pitchFamily="18" charset="0"/>
              </a:rPr>
              <a:t>: 10.20380/GI2018.07</a:t>
            </a:r>
            <a:endParaRPr lang="de-DE" sz="700" dirty="0">
              <a:solidFill>
                <a:srgbClr val="000000"/>
              </a:solidFill>
            </a:endParaRPr>
          </a:p>
        </p:txBody>
      </p:sp>
      <p:pic>
        <p:nvPicPr>
          <p:cNvPr id="5" name="Grafik 4" descr="Chat">
            <a:extLst>
              <a:ext uri="{FF2B5EF4-FFF2-40B4-BE49-F238E27FC236}">
                <a16:creationId xmlns:a16="http://schemas.microsoft.com/office/drawing/2014/main" id="{9D43A690-8C73-40B3-9456-487E1AD0B26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682440" y="1959938"/>
            <a:ext cx="835560" cy="835560"/>
          </a:xfrm>
          <a:prstGeom prst="rect">
            <a:avLst/>
          </a:prstGeom>
        </p:spPr>
      </p:pic>
    </p:spTree>
    <p:extLst>
      <p:ext uri="{BB962C8B-B14F-4D97-AF65-F5344CB8AC3E}">
        <p14:creationId xmlns:p14="http://schemas.microsoft.com/office/powerpoint/2010/main" val="90149879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 name="CustomShape 1"/>
          <p:cNvSpPr/>
          <p:nvPr/>
        </p:nvSpPr>
        <p:spPr>
          <a:xfrm>
            <a:off x="95400" y="79920"/>
            <a:ext cx="4044240" cy="227803"/>
          </a:xfrm>
          <a:prstGeom prst="rect">
            <a:avLst/>
          </a:prstGeom>
          <a:noFill/>
          <a:ln>
            <a:noFill/>
          </a:ln>
        </p:spPr>
        <p:style>
          <a:lnRef idx="0">
            <a:scrgbClr r="0" g="0" b="0"/>
          </a:lnRef>
          <a:fillRef idx="0">
            <a:scrgbClr r="0" g="0" b="0"/>
          </a:fillRef>
          <a:effectRef idx="0">
            <a:scrgbClr r="0" g="0" b="0"/>
          </a:effectRef>
          <a:fontRef idx="minor"/>
        </p:style>
        <p:txBody>
          <a:bodyPr lIns="0" tIns="12240" rIns="0" bIns="0">
            <a:spAutoFit/>
          </a:bodyPr>
          <a:lstStyle/>
          <a:p>
            <a:pPr marL="12600">
              <a:lnSpc>
                <a:spcPct val="100000"/>
              </a:lnSpc>
              <a:spcBef>
                <a:spcPts val="96"/>
              </a:spcBef>
            </a:pPr>
            <a:r>
              <a:rPr lang="de-DE" sz="1400" b="0" strike="noStrike" spc="-35" dirty="0">
                <a:solidFill>
                  <a:srgbClr val="00539F"/>
                </a:solidFill>
                <a:latin typeface="Latin Modern Math"/>
                <a:ea typeface="DejaVu Sans"/>
              </a:rPr>
              <a:t>Rückblick</a:t>
            </a:r>
            <a:endParaRPr lang="de-DE" sz="1400" b="0" strike="noStrike" spc="-1" dirty="0">
              <a:latin typeface="Arial"/>
            </a:endParaRPr>
          </a:p>
        </p:txBody>
      </p:sp>
      <p:sp>
        <p:nvSpPr>
          <p:cNvPr id="10" name="Untertitel 2">
            <a:extLst>
              <a:ext uri="{FF2B5EF4-FFF2-40B4-BE49-F238E27FC236}">
                <a16:creationId xmlns:a16="http://schemas.microsoft.com/office/drawing/2014/main" id="{0550847E-206A-F1A7-4406-4D6655315AF8}"/>
              </a:ext>
            </a:extLst>
          </p:cNvPr>
          <p:cNvSpPr txBox="1">
            <a:spLocks/>
          </p:cNvSpPr>
          <p:nvPr/>
        </p:nvSpPr>
        <p:spPr bwMode="auto">
          <a:xfrm>
            <a:off x="57600" y="929556"/>
            <a:ext cx="3761059" cy="207389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anchor="t" anchorCtr="0" compatLnSpc="1">
            <a:prstTxWarp prst="textNoShape">
              <a:avLst/>
            </a:prstTxWarp>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de-DE" sz="1100" b="1" dirty="0">
                <a:solidFill>
                  <a:srgbClr val="000000"/>
                </a:solidFill>
                <a:latin typeface="Latin Modern Math"/>
              </a:rPr>
              <a:t>Ablauf:</a:t>
            </a:r>
          </a:p>
          <a:p>
            <a:pPr>
              <a:spcBef>
                <a:spcPts val="1200"/>
              </a:spcBef>
              <a:buClr>
                <a:srgbClr val="00539F"/>
              </a:buClr>
              <a:buFont typeface="+mj-lt"/>
              <a:buAutoNum type="arabicPeriod"/>
            </a:pPr>
            <a:r>
              <a:rPr lang="de-DE" sz="1100" dirty="0">
                <a:solidFill>
                  <a:srgbClr val="000000"/>
                </a:solidFill>
                <a:latin typeface="Latin Modern Math"/>
              </a:rPr>
              <a:t>Ein Sprachmodell auf einem kleinen Trainingsdatensatz entwickeln.</a:t>
            </a:r>
          </a:p>
          <a:p>
            <a:pPr>
              <a:spcBef>
                <a:spcPts val="1200"/>
              </a:spcBef>
              <a:buClr>
                <a:srgbClr val="00539F"/>
              </a:buClr>
              <a:buFont typeface="+mj-lt"/>
              <a:buAutoNum type="arabicPeriod"/>
            </a:pPr>
            <a:r>
              <a:rPr lang="de-DE" sz="1100" dirty="0">
                <a:solidFill>
                  <a:srgbClr val="000000"/>
                </a:solidFill>
                <a:latin typeface="Latin Modern Math"/>
              </a:rPr>
              <a:t>Die Erstellung des Sprachmodells automatisieren.</a:t>
            </a:r>
          </a:p>
          <a:p>
            <a:pPr>
              <a:spcBef>
                <a:spcPts val="1200"/>
              </a:spcBef>
              <a:buClr>
                <a:srgbClr val="00539F"/>
              </a:buClr>
              <a:buFont typeface="+mj-lt"/>
              <a:buAutoNum type="arabicPeriod"/>
            </a:pPr>
            <a:r>
              <a:rPr lang="de-DE" sz="1100" dirty="0">
                <a:solidFill>
                  <a:srgbClr val="000000"/>
                </a:solidFill>
                <a:latin typeface="Latin Modern Math"/>
              </a:rPr>
              <a:t>Das Sprachmodell erproben, seine Grenzen erkunden und Verbesserungsideen sammeln.</a:t>
            </a:r>
          </a:p>
          <a:p>
            <a:pPr>
              <a:spcBef>
                <a:spcPts val="1200"/>
              </a:spcBef>
              <a:buClr>
                <a:srgbClr val="00539F"/>
              </a:buClr>
              <a:buFont typeface="+mj-lt"/>
              <a:buAutoNum type="arabicPeriod"/>
            </a:pPr>
            <a:r>
              <a:rPr lang="de-DE" sz="1100" dirty="0">
                <a:solidFill>
                  <a:srgbClr val="000000"/>
                </a:solidFill>
                <a:latin typeface="Latin Modern Math"/>
              </a:rPr>
              <a:t>Kritisch reflektieren: Wie beeinflussen Sprachmodelle unsere Gesellschaft?</a:t>
            </a:r>
            <a:endParaRPr lang="de-DE" sz="1100" spc="-7" dirty="0">
              <a:solidFill>
                <a:srgbClr val="000000"/>
              </a:solidFill>
              <a:latin typeface="Latin Modern Math"/>
              <a:cs typeface="Arial" panose="020B0604020202020204" pitchFamily="34" charset="0"/>
            </a:endParaRPr>
          </a:p>
        </p:txBody>
      </p:sp>
      <p:pic>
        <p:nvPicPr>
          <p:cNvPr id="14" name="Grafik 13" descr="Daumen-hoch-Zeichen">
            <a:extLst>
              <a:ext uri="{FF2B5EF4-FFF2-40B4-BE49-F238E27FC236}">
                <a16:creationId xmlns:a16="http://schemas.microsoft.com/office/drawing/2014/main" id="{FDEF8B64-38E2-4756-8FF1-CFCA5D8C4F68}"/>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760762" y="1981552"/>
            <a:ext cx="265571" cy="265571"/>
          </a:xfrm>
          <a:prstGeom prst="rect">
            <a:avLst/>
          </a:prstGeom>
        </p:spPr>
      </p:pic>
      <p:pic>
        <p:nvPicPr>
          <p:cNvPr id="20" name="Grafik 19" descr="Daumen-hoch-Zeichen">
            <a:extLst>
              <a:ext uri="{FF2B5EF4-FFF2-40B4-BE49-F238E27FC236}">
                <a16:creationId xmlns:a16="http://schemas.microsoft.com/office/drawing/2014/main" id="{ADCEA59B-56EA-4304-B6A7-E460CC005EAB}"/>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rot="10800000">
            <a:off x="4018310" y="2043385"/>
            <a:ext cx="265571" cy="265571"/>
          </a:xfrm>
          <a:prstGeom prst="rect">
            <a:avLst/>
          </a:prstGeom>
        </p:spPr>
      </p:pic>
      <p:pic>
        <p:nvPicPr>
          <p:cNvPr id="16" name="Grafik 15" descr="Präsentation mit Organigramm">
            <a:extLst>
              <a:ext uri="{FF2B5EF4-FFF2-40B4-BE49-F238E27FC236}">
                <a16:creationId xmlns:a16="http://schemas.microsoft.com/office/drawing/2014/main" id="{D2F993CC-A6B6-48CC-8A99-AC88E8B10B4B}"/>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3830407" y="1117508"/>
            <a:ext cx="399760" cy="399760"/>
          </a:xfrm>
          <a:prstGeom prst="rect">
            <a:avLst/>
          </a:prstGeom>
        </p:spPr>
      </p:pic>
      <p:pic>
        <p:nvPicPr>
          <p:cNvPr id="18" name="Grafik 17" descr="Kundenbewertung">
            <a:extLst>
              <a:ext uri="{FF2B5EF4-FFF2-40B4-BE49-F238E27FC236}">
                <a16:creationId xmlns:a16="http://schemas.microsoft.com/office/drawing/2014/main" id="{82F5B796-ACB8-4777-9D17-55813C018860}"/>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3830407" y="2468174"/>
            <a:ext cx="375805" cy="375805"/>
          </a:xfrm>
          <a:prstGeom prst="rect">
            <a:avLst/>
          </a:prstGeom>
        </p:spPr>
      </p:pic>
      <p:sp>
        <p:nvSpPr>
          <p:cNvPr id="11" name="Untertitel 2">
            <a:extLst>
              <a:ext uri="{FF2B5EF4-FFF2-40B4-BE49-F238E27FC236}">
                <a16:creationId xmlns:a16="http://schemas.microsoft.com/office/drawing/2014/main" id="{08465A10-37B1-4DEE-9A71-B3D9CFC56656}"/>
              </a:ext>
            </a:extLst>
          </p:cNvPr>
          <p:cNvSpPr txBox="1">
            <a:spLocks/>
          </p:cNvSpPr>
          <p:nvPr/>
        </p:nvSpPr>
        <p:spPr bwMode="auto">
          <a:xfrm>
            <a:off x="57600" y="547065"/>
            <a:ext cx="4120500" cy="437051"/>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anchor="t" anchorCtr="0" compatLnSpc="1">
            <a:prstTxWarp prst="textNoShape">
              <a:avLst/>
            </a:prstTxWarp>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de-DE" sz="1100" b="1" dirty="0">
                <a:solidFill>
                  <a:srgbClr val="000000"/>
                </a:solidFill>
                <a:latin typeface="Latin Modern Math"/>
              </a:rPr>
              <a:t>Ziel: Entwicklung eines eigenen Sprachmodells zur Wortvorhersage!</a:t>
            </a:r>
          </a:p>
        </p:txBody>
      </p:sp>
      <p:pic>
        <p:nvPicPr>
          <p:cNvPr id="3" name="Grafik 2" descr="Entscheidungsdiagramm">
            <a:extLst>
              <a:ext uri="{FF2B5EF4-FFF2-40B4-BE49-F238E27FC236}">
                <a16:creationId xmlns:a16="http://schemas.microsoft.com/office/drawing/2014/main" id="{3636D9F9-A478-4C67-BB92-923DCA749D71}"/>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3899464" y="1582395"/>
            <a:ext cx="278636" cy="278636"/>
          </a:xfrm>
          <a:prstGeom prst="rect">
            <a:avLst/>
          </a:prstGeom>
        </p:spPr>
      </p:pic>
      <p:pic>
        <p:nvPicPr>
          <p:cNvPr id="12" name="Grafik 11" descr="Häkchen">
            <a:extLst>
              <a:ext uri="{FF2B5EF4-FFF2-40B4-BE49-F238E27FC236}">
                <a16:creationId xmlns:a16="http://schemas.microsoft.com/office/drawing/2014/main" id="{F5C814FA-0B0E-4A06-827A-D2936F9D0279}"/>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3911372" y="2706339"/>
            <a:ext cx="549362" cy="549362"/>
          </a:xfrm>
          <a:prstGeom prst="rect">
            <a:avLst/>
          </a:prstGeom>
        </p:spPr>
      </p:pic>
    </p:spTree>
    <p:extLst>
      <p:ext uri="{BB962C8B-B14F-4D97-AF65-F5344CB8AC3E}">
        <p14:creationId xmlns:p14="http://schemas.microsoft.com/office/powerpoint/2010/main" val="34169928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0">
                                            <p:txEl>
                                              <p:pRg st="2" end="2"/>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0">
                                            <p:txEl>
                                              <p:pRg st="3" end="3"/>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4"/>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0"/>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0">
                                            <p:txEl>
                                              <p:pRg st="4" end="4"/>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8"/>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0</TotalTime>
  <Words>1697</Words>
  <Application>Microsoft Office PowerPoint</Application>
  <PresentationFormat>Benutzerdefiniert</PresentationFormat>
  <Paragraphs>306</Paragraphs>
  <Slides>33</Slides>
  <Notes>33</Notes>
  <HiddenSlides>0</HiddenSlides>
  <MMClips>0</MMClips>
  <ScaleCrop>false</ScaleCrop>
  <HeadingPairs>
    <vt:vector size="6" baseType="variant">
      <vt:variant>
        <vt:lpstr>Verwendete Schriftarten</vt:lpstr>
      </vt:variant>
      <vt:variant>
        <vt:i4>10</vt:i4>
      </vt:variant>
      <vt:variant>
        <vt:lpstr>Design</vt:lpstr>
      </vt:variant>
      <vt:variant>
        <vt:i4>1</vt:i4>
      </vt:variant>
      <vt:variant>
        <vt:lpstr>Folientitel</vt:lpstr>
      </vt:variant>
      <vt:variant>
        <vt:i4>33</vt:i4>
      </vt:variant>
    </vt:vector>
  </HeadingPairs>
  <TitlesOfParts>
    <vt:vector size="44" baseType="lpstr">
      <vt:lpstr>Arial</vt:lpstr>
      <vt:lpstr>Calibri</vt:lpstr>
      <vt:lpstr>Cambria Math</vt:lpstr>
      <vt:lpstr>DejaVu Sans</vt:lpstr>
      <vt:lpstr>Latin Modern Math</vt:lpstr>
      <vt:lpstr>Microsoft Sans Serif</vt:lpstr>
      <vt:lpstr>Source Sans Pro</vt:lpstr>
      <vt:lpstr>Symbol</vt:lpstr>
      <vt:lpstr>Times New Roman</vt:lpstr>
      <vt:lpstr>Wingdings</vt:lpstr>
      <vt:lpstr>Office Theme</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Künstliche Intelligenz im Alltag: Wortvorschläge am Handy</dc:title>
  <dc:subject/>
  <dc:creator>Problemstellungsvortrag</dc:creator>
  <dc:description/>
  <cp:lastModifiedBy>Hofmann, Stephanie (SCC)</cp:lastModifiedBy>
  <cp:revision>219</cp:revision>
  <dcterms:created xsi:type="dcterms:W3CDTF">2022-05-14T10:04:56Z</dcterms:created>
  <dcterms:modified xsi:type="dcterms:W3CDTF">2024-01-19T10:52:40Z</dcterms:modified>
  <dc:language>de-DE</dc:languag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ppVersion">
    <vt:lpwstr>12.0000</vt:lpwstr>
  </property>
  <property fmtid="{D5CDD505-2E9C-101B-9397-08002B2CF9AE}" pid="3" name="Created">
    <vt:filetime>2020-08-17T00:00:00Z</vt:filetime>
  </property>
  <property fmtid="{D5CDD505-2E9C-101B-9397-08002B2CF9AE}" pid="4" name="Creator">
    <vt:lpwstr>LaTeX with Beamer class</vt:lpwstr>
  </property>
  <property fmtid="{D5CDD505-2E9C-101B-9397-08002B2CF9AE}" pid="5" name="HyperlinksChanged">
    <vt:bool>false</vt:bool>
  </property>
  <property fmtid="{D5CDD505-2E9C-101B-9397-08002B2CF9AE}" pid="6" name="LastSaved">
    <vt:filetime>2022-05-14T00:00:00Z</vt:filetime>
  </property>
  <property fmtid="{D5CDD505-2E9C-101B-9397-08002B2CF9AE}" pid="7" name="LinksUpToDate">
    <vt:bool>false</vt:bool>
  </property>
  <property fmtid="{D5CDD505-2E9C-101B-9397-08002B2CF9AE}" pid="8" name="PresentationFormat">
    <vt:lpwstr>On-screen Show (4:3)</vt:lpwstr>
  </property>
  <property fmtid="{D5CDD505-2E9C-101B-9397-08002B2CF9AE}" pid="9" name="ScaleCrop">
    <vt:bool>false</vt:bool>
  </property>
  <property fmtid="{D5CDD505-2E9C-101B-9397-08002B2CF9AE}" pid="10" name="ShareDoc">
    <vt:bool>false</vt:bool>
  </property>
</Properties>
</file>