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2"/>
  </p:notesMasterIdLst>
  <p:handoutMasterIdLst>
    <p:handoutMasterId r:id="rId103"/>
  </p:handoutMasterIdLst>
  <p:sldIdLst>
    <p:sldId id="264" r:id="rId5"/>
    <p:sldId id="334" r:id="rId6"/>
    <p:sldId id="328" r:id="rId7"/>
    <p:sldId id="329" r:id="rId8"/>
    <p:sldId id="356" r:id="rId9"/>
    <p:sldId id="331" r:id="rId10"/>
    <p:sldId id="357" r:id="rId11"/>
    <p:sldId id="358" r:id="rId12"/>
    <p:sldId id="359" r:id="rId13"/>
    <p:sldId id="415" r:id="rId14"/>
    <p:sldId id="443" r:id="rId15"/>
    <p:sldId id="447" r:id="rId16"/>
    <p:sldId id="444" r:id="rId17"/>
    <p:sldId id="445" r:id="rId18"/>
    <p:sldId id="391" r:id="rId19"/>
    <p:sldId id="451" r:id="rId20"/>
    <p:sldId id="452" r:id="rId21"/>
    <p:sldId id="453" r:id="rId22"/>
    <p:sldId id="454" r:id="rId23"/>
    <p:sldId id="446" r:id="rId24"/>
    <p:sldId id="368" r:id="rId25"/>
    <p:sldId id="370" r:id="rId26"/>
    <p:sldId id="366" r:id="rId27"/>
    <p:sldId id="406" r:id="rId28"/>
    <p:sldId id="330" r:id="rId29"/>
    <p:sldId id="340" r:id="rId30"/>
    <p:sldId id="407" r:id="rId31"/>
    <p:sldId id="408" r:id="rId32"/>
    <p:sldId id="409" r:id="rId33"/>
    <p:sldId id="410" r:id="rId34"/>
    <p:sldId id="411" r:id="rId35"/>
    <p:sldId id="412" r:id="rId36"/>
    <p:sldId id="413" r:id="rId37"/>
    <p:sldId id="414" r:id="rId38"/>
    <p:sldId id="394" r:id="rId39"/>
    <p:sldId id="395" r:id="rId40"/>
    <p:sldId id="396" r:id="rId41"/>
    <p:sldId id="360" r:id="rId42"/>
    <p:sldId id="448" r:id="rId43"/>
    <p:sldId id="449" r:id="rId44"/>
    <p:sldId id="450" r:id="rId45"/>
    <p:sldId id="367" r:id="rId46"/>
    <p:sldId id="398" r:id="rId47"/>
    <p:sldId id="399" r:id="rId48"/>
    <p:sldId id="401" r:id="rId49"/>
    <p:sldId id="400" r:id="rId50"/>
    <p:sldId id="402" r:id="rId51"/>
    <p:sldId id="403" r:id="rId52"/>
    <p:sldId id="404" r:id="rId53"/>
    <p:sldId id="369" r:id="rId54"/>
    <p:sldId id="373" r:id="rId55"/>
    <p:sldId id="372" r:id="rId56"/>
    <p:sldId id="374" r:id="rId57"/>
    <p:sldId id="375" r:id="rId58"/>
    <p:sldId id="417" r:id="rId59"/>
    <p:sldId id="418" r:id="rId60"/>
    <p:sldId id="419" r:id="rId61"/>
    <p:sldId id="420" r:id="rId62"/>
    <p:sldId id="421" r:id="rId63"/>
    <p:sldId id="422" r:id="rId64"/>
    <p:sldId id="423" r:id="rId65"/>
    <p:sldId id="424" r:id="rId66"/>
    <p:sldId id="425" r:id="rId67"/>
    <p:sldId id="426" r:id="rId68"/>
    <p:sldId id="427" r:id="rId69"/>
    <p:sldId id="428" r:id="rId70"/>
    <p:sldId id="429" r:id="rId71"/>
    <p:sldId id="430" r:id="rId72"/>
    <p:sldId id="431" r:id="rId73"/>
    <p:sldId id="432" r:id="rId74"/>
    <p:sldId id="433" r:id="rId75"/>
    <p:sldId id="434" r:id="rId76"/>
    <p:sldId id="435" r:id="rId77"/>
    <p:sldId id="436" r:id="rId78"/>
    <p:sldId id="441" r:id="rId79"/>
    <p:sldId id="442" r:id="rId80"/>
    <p:sldId id="437" r:id="rId81"/>
    <p:sldId id="438" r:id="rId82"/>
    <p:sldId id="440" r:id="rId83"/>
    <p:sldId id="416" r:id="rId84"/>
    <p:sldId id="376" r:id="rId85"/>
    <p:sldId id="377" r:id="rId86"/>
    <p:sldId id="389" r:id="rId87"/>
    <p:sldId id="337" r:id="rId88"/>
    <p:sldId id="378" r:id="rId89"/>
    <p:sldId id="387" r:id="rId90"/>
    <p:sldId id="379" r:id="rId91"/>
    <p:sldId id="380" r:id="rId92"/>
    <p:sldId id="381" r:id="rId93"/>
    <p:sldId id="405" r:id="rId94"/>
    <p:sldId id="382" r:id="rId95"/>
    <p:sldId id="383" r:id="rId96"/>
    <p:sldId id="385" r:id="rId97"/>
    <p:sldId id="386" r:id="rId98"/>
    <p:sldId id="397" r:id="rId99"/>
    <p:sldId id="272" r:id="rId100"/>
    <p:sldId id="384" r:id="rId10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78"/>
    <a:srgbClr val="82BE3C"/>
    <a:srgbClr val="FF99FF"/>
    <a:srgbClr val="50AAE6"/>
    <a:srgbClr val="5A6EB4"/>
    <a:srgbClr val="A01E28"/>
    <a:srgbClr val="A08232"/>
    <a:srgbClr val="DCA01E"/>
    <a:srgbClr val="FA8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0" autoAdjust="0"/>
    <p:restoredTop sz="95501" autoAdjust="0"/>
  </p:normalViewPr>
  <p:slideViewPr>
    <p:cSldViewPr showGuides="1">
      <p:cViewPr>
        <p:scale>
          <a:sx n="110" d="100"/>
          <a:sy n="110" d="100"/>
        </p:scale>
        <p:origin x="78" y="-210"/>
      </p:cViewPr>
      <p:guideLst>
        <p:guide orient="horz" pos="2160"/>
        <p:guide pos="2880"/>
      </p:guideLst>
    </p:cSldViewPr>
  </p:slideViewPr>
  <p:notesTextViewPr>
    <p:cViewPr>
      <p:scale>
        <a:sx n="100" d="100"/>
        <a:sy n="100" d="100"/>
      </p:scale>
      <p:origin x="0" y="0"/>
    </p:cViewPr>
  </p:notesTextViewPr>
  <p:notesViewPr>
    <p:cSldViewPr showGuide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bleStyles" Target="tableStyle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60775" y="468313"/>
            <a:ext cx="2759075" cy="279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vl1pPr>
          </a:lstStyle>
          <a:p>
            <a:pPr>
              <a:defRPr/>
            </a:pPr>
            <a:r>
              <a:rPr lang="de-DE" smtClean="0"/>
              <a:t>SCC-IOR</a:t>
            </a:r>
            <a:endParaRPr lang="de-DE" dirty="0"/>
          </a:p>
        </p:txBody>
      </p:sp>
      <p:sp>
        <p:nvSpPr>
          <p:cNvPr id="47111" name="Text Box 7"/>
          <p:cNvSpPr txBox="1">
            <a:spLocks noChangeArrowheads="1"/>
          </p:cNvSpPr>
          <p:nvPr/>
        </p:nvSpPr>
        <p:spPr bwMode="auto">
          <a:xfrm>
            <a:off x="541338" y="8532813"/>
            <a:ext cx="3103562" cy="220662"/>
          </a:xfrm>
          <a:prstGeom prst="rect">
            <a:avLst/>
          </a:prstGeom>
          <a:noFill/>
          <a:ln w="9525">
            <a:noFill/>
            <a:miter lim="800000"/>
            <a:headEnd/>
            <a:tailEnd/>
          </a:ln>
          <a:effectLst/>
        </p:spPr>
        <p:txBody>
          <a:bodyPr lIns="0" tIns="0" rIns="0" bIns="0">
            <a:spAutoFit/>
          </a:bodyPr>
          <a:lstStyle/>
          <a:p>
            <a:pPr>
              <a:lnSpc>
                <a:spcPct val="65000"/>
              </a:lnSpc>
              <a:spcBef>
                <a:spcPct val="50000"/>
              </a:spcBef>
            </a:pPr>
            <a:r>
              <a:rPr lang="de-DE" sz="800"/>
              <a:t>KIT – Universität des Landes Baden-Württemberg und </a:t>
            </a:r>
          </a:p>
          <a:p>
            <a:pPr>
              <a:lnSpc>
                <a:spcPct val="65000"/>
              </a:lnSpc>
              <a:spcBef>
                <a:spcPct val="50000"/>
              </a:spcBef>
            </a:pPr>
            <a:r>
              <a:rPr lang="de-DE" sz="800"/>
              <a:t>nationales Forschungszentrum in der Helmholtz-Gemeinschaft</a:t>
            </a:r>
          </a:p>
        </p:txBody>
      </p:sp>
      <p:pic>
        <p:nvPicPr>
          <p:cNvPr id="9223" name="Picture 11" descr="KIT-Logo-rgb_de"/>
          <p:cNvPicPr>
            <a:picLocks noChangeAspect="1" noChangeArrowheads="1"/>
          </p:cNvPicPr>
          <p:nvPr/>
        </p:nvPicPr>
        <p:blipFill>
          <a:blip r:embed="rId2" cstate="print"/>
          <a:srcRect/>
          <a:stretch>
            <a:fillRect/>
          </a:stretch>
        </p:blipFill>
        <p:spPr bwMode="auto">
          <a:xfrm>
            <a:off x="549275" y="188913"/>
            <a:ext cx="1008063" cy="465137"/>
          </a:xfrm>
          <a:prstGeom prst="rect">
            <a:avLst/>
          </a:prstGeom>
          <a:noFill/>
          <a:ln w="9525">
            <a:noFill/>
            <a:miter lim="800000"/>
            <a:headEnd/>
            <a:tailEnd/>
          </a:ln>
        </p:spPr>
      </p:pic>
    </p:spTree>
    <p:extLst>
      <p:ext uri="{BB962C8B-B14F-4D97-AF65-F5344CB8AC3E}">
        <p14:creationId xmlns:p14="http://schemas.microsoft.com/office/powerpoint/2010/main" val="62577751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de-DE" dirty="0" smtClean="0"/>
              <a:t>Verwaltungsseminar</a:t>
            </a:r>
            <a:endParaRPr lang="de-DE"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50661F2-D88B-4983-8EF9-97BBF0C8898A}" type="datetime1">
              <a:rPr lang="de-DE" smtClean="0"/>
              <a:t>14.05.2018</a:t>
            </a:fld>
            <a:endParaRPr lang="de-DE" dirty="0"/>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de-DE" smtClean="0"/>
              <a:t>SCC-IOR</a:t>
            </a:r>
            <a:endParaRPr lang="de-DE"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27DC3E-3A27-4D23-9336-3EAB36224A06}" type="slidenum">
              <a:rPr lang="de-DE"/>
              <a:pPr>
                <a:defRPr/>
              </a:pPr>
              <a:t>‹Nr.›</a:t>
            </a:fld>
            <a:endParaRPr lang="de-DE"/>
          </a:p>
        </p:txBody>
      </p:sp>
    </p:spTree>
    <p:extLst>
      <p:ext uri="{BB962C8B-B14F-4D97-AF65-F5344CB8AC3E}">
        <p14:creationId xmlns:p14="http://schemas.microsoft.com/office/powerpoint/2010/main" val="234517725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a:defRPr/>
            </a:pPr>
            <a:r>
              <a:rPr lang="de-DE" smtClean="0"/>
              <a:t>SCC-IOR</a:t>
            </a:r>
            <a:endParaRPr lang="de-DE" dirty="0"/>
          </a:p>
        </p:txBody>
      </p:sp>
      <p:sp>
        <p:nvSpPr>
          <p:cNvPr id="5" name="Foliennummernplatzhalter 4"/>
          <p:cNvSpPr>
            <a:spLocks noGrp="1"/>
          </p:cNvSpPr>
          <p:nvPr>
            <p:ph type="sldNum" sz="quarter" idx="11"/>
          </p:nvPr>
        </p:nvSpPr>
        <p:spPr/>
        <p:txBody>
          <a:bodyPr/>
          <a:lstStyle/>
          <a:p>
            <a:pPr>
              <a:defRPr/>
            </a:pPr>
            <a:fld id="{C527DC3E-3A27-4D23-9336-3EAB36224A06}" type="slidenum">
              <a:rPr lang="de-DE" smtClean="0"/>
              <a:pPr>
                <a:defRPr/>
              </a:pPr>
              <a:t>1</a:t>
            </a:fld>
            <a:endParaRPr lang="de-DE"/>
          </a:p>
        </p:txBody>
      </p:sp>
      <p:sp>
        <p:nvSpPr>
          <p:cNvPr id="6" name="Datumsplatzhalter 5"/>
          <p:cNvSpPr>
            <a:spLocks noGrp="1"/>
          </p:cNvSpPr>
          <p:nvPr>
            <p:ph type="dt" idx="12"/>
          </p:nvPr>
        </p:nvSpPr>
        <p:spPr/>
        <p:txBody>
          <a:bodyPr/>
          <a:lstStyle/>
          <a:p>
            <a:pPr>
              <a:defRPr/>
            </a:pPr>
            <a:fld id="{CDAEB337-0B4D-4001-A167-94F64E535857}" type="datetime1">
              <a:rPr lang="de-DE" smtClean="0"/>
              <a:t>14.05.2018</a:t>
            </a:fld>
            <a:endParaRPr lang="de-DE" dirty="0"/>
          </a:p>
        </p:txBody>
      </p:sp>
    </p:spTree>
    <p:extLst>
      <p:ext uri="{BB962C8B-B14F-4D97-AF65-F5344CB8AC3E}">
        <p14:creationId xmlns:p14="http://schemas.microsoft.com/office/powerpoint/2010/main" val="345434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a:defRPr/>
            </a:pPr>
            <a:r>
              <a:rPr lang="de-DE" smtClean="0"/>
              <a:t>SCC-IOR</a:t>
            </a:r>
            <a:endParaRPr lang="de-DE" dirty="0"/>
          </a:p>
        </p:txBody>
      </p:sp>
      <p:sp>
        <p:nvSpPr>
          <p:cNvPr id="5" name="Foliennummernplatzhalter 4"/>
          <p:cNvSpPr>
            <a:spLocks noGrp="1"/>
          </p:cNvSpPr>
          <p:nvPr>
            <p:ph type="sldNum" sz="quarter" idx="11"/>
          </p:nvPr>
        </p:nvSpPr>
        <p:spPr/>
        <p:txBody>
          <a:bodyPr/>
          <a:lstStyle/>
          <a:p>
            <a:pPr>
              <a:defRPr/>
            </a:pPr>
            <a:fld id="{C527DC3E-3A27-4D23-9336-3EAB36224A06}" type="slidenum">
              <a:rPr lang="de-DE" smtClean="0"/>
              <a:pPr>
                <a:defRPr/>
              </a:pPr>
              <a:t>49</a:t>
            </a:fld>
            <a:endParaRPr lang="de-DE"/>
          </a:p>
        </p:txBody>
      </p:sp>
      <p:sp>
        <p:nvSpPr>
          <p:cNvPr id="6" name="Datumsplatzhalter 5"/>
          <p:cNvSpPr>
            <a:spLocks noGrp="1"/>
          </p:cNvSpPr>
          <p:nvPr>
            <p:ph type="dt" idx="12"/>
          </p:nvPr>
        </p:nvSpPr>
        <p:spPr/>
        <p:txBody>
          <a:bodyPr/>
          <a:lstStyle/>
          <a:p>
            <a:pPr>
              <a:defRPr/>
            </a:pPr>
            <a:fld id="{DB0B9772-E563-420E-8FC1-B9C8D3178072}" type="datetime1">
              <a:rPr lang="de-DE" smtClean="0"/>
              <a:t>14.05.2018</a:t>
            </a:fld>
            <a:endParaRPr lang="de-DE" dirty="0"/>
          </a:p>
        </p:txBody>
      </p:sp>
    </p:spTree>
    <p:extLst>
      <p:ext uri="{BB962C8B-B14F-4D97-AF65-F5344CB8AC3E}">
        <p14:creationId xmlns:p14="http://schemas.microsoft.com/office/powerpoint/2010/main" val="425259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 name="Fußzeilenplatzhalter 3"/>
          <p:cNvSpPr>
            <a:spLocks noGrp="1"/>
          </p:cNvSpPr>
          <p:nvPr>
            <p:ph type="ftr" sz="quarter" idx="4"/>
          </p:nvPr>
        </p:nvSpPr>
        <p:spPr/>
        <p:txBody>
          <a:bodyPr/>
          <a:lstStyle/>
          <a:p>
            <a:pPr>
              <a:defRPr/>
            </a:pPr>
            <a:r>
              <a:rPr lang="de-DE" smtClean="0"/>
              <a:t>SCC-IOR</a:t>
            </a:r>
            <a:endParaRPr lang="de-DE" dirty="0"/>
          </a:p>
        </p:txBody>
      </p:sp>
      <p:sp>
        <p:nvSpPr>
          <p:cNvPr id="34821"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D370D1D-49C8-41DA-B48C-37DD4D39795B}" type="slidenum">
              <a:rPr lang="de-DE" altLang="de-DE"/>
              <a:pPr>
                <a:spcBef>
                  <a:spcPct val="0"/>
                </a:spcBef>
              </a:pPr>
              <a:t>2</a:t>
            </a:fld>
            <a:endParaRPr lang="de-DE" altLang="de-DE"/>
          </a:p>
        </p:txBody>
      </p:sp>
      <p:sp>
        <p:nvSpPr>
          <p:cNvPr id="2" name="Datumsplatzhalter 1"/>
          <p:cNvSpPr>
            <a:spLocks noGrp="1"/>
          </p:cNvSpPr>
          <p:nvPr>
            <p:ph type="dt" idx="10"/>
          </p:nvPr>
        </p:nvSpPr>
        <p:spPr/>
        <p:txBody>
          <a:bodyPr/>
          <a:lstStyle/>
          <a:p>
            <a:pPr>
              <a:defRPr/>
            </a:pPr>
            <a:fld id="{0A54687F-7F97-4A66-A03F-E4B16C32B918}" type="datetime1">
              <a:rPr lang="de-DE" smtClean="0"/>
              <a:t>14.05.2018</a:t>
            </a:fld>
            <a:endParaRPr lang="de-DE" dirty="0"/>
          </a:p>
        </p:txBody>
      </p:sp>
    </p:spTree>
    <p:extLst>
      <p:ext uri="{BB962C8B-B14F-4D97-AF65-F5344CB8AC3E}">
        <p14:creationId xmlns:p14="http://schemas.microsoft.com/office/powerpoint/2010/main" val="333330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 name="Fußzeilenplatzhalter 3"/>
          <p:cNvSpPr>
            <a:spLocks noGrp="1"/>
          </p:cNvSpPr>
          <p:nvPr>
            <p:ph type="ftr" sz="quarter" idx="4"/>
          </p:nvPr>
        </p:nvSpPr>
        <p:spPr/>
        <p:txBody>
          <a:bodyPr/>
          <a:lstStyle/>
          <a:p>
            <a:pPr>
              <a:defRPr/>
            </a:pPr>
            <a:r>
              <a:rPr lang="de-DE" smtClean="0"/>
              <a:t>SCC-IOR</a:t>
            </a:r>
            <a:endParaRPr lang="de-DE" dirty="0"/>
          </a:p>
        </p:txBody>
      </p:sp>
      <p:sp>
        <p:nvSpPr>
          <p:cNvPr id="34821"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D370D1D-49C8-41DA-B48C-37DD4D39795B}" type="slidenum">
              <a:rPr lang="de-DE" altLang="de-DE"/>
              <a:pPr>
                <a:spcBef>
                  <a:spcPct val="0"/>
                </a:spcBef>
              </a:pPr>
              <a:t>11</a:t>
            </a:fld>
            <a:endParaRPr lang="de-DE" altLang="de-DE"/>
          </a:p>
        </p:txBody>
      </p:sp>
    </p:spTree>
    <p:extLst>
      <p:ext uri="{BB962C8B-B14F-4D97-AF65-F5344CB8AC3E}">
        <p14:creationId xmlns:p14="http://schemas.microsoft.com/office/powerpoint/2010/main" val="331458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 name="Fußzeilenplatzhalter 3"/>
          <p:cNvSpPr>
            <a:spLocks noGrp="1"/>
          </p:cNvSpPr>
          <p:nvPr>
            <p:ph type="ftr" sz="quarter" idx="4"/>
          </p:nvPr>
        </p:nvSpPr>
        <p:spPr/>
        <p:txBody>
          <a:bodyPr/>
          <a:lstStyle/>
          <a:p>
            <a:pPr>
              <a:defRPr/>
            </a:pPr>
            <a:r>
              <a:rPr lang="de-DE" smtClean="0"/>
              <a:t>SCC-IOR</a:t>
            </a:r>
            <a:endParaRPr lang="de-DE" dirty="0"/>
          </a:p>
        </p:txBody>
      </p:sp>
      <p:sp>
        <p:nvSpPr>
          <p:cNvPr id="34821"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D370D1D-49C8-41DA-B48C-37DD4D39795B}" type="slidenum">
              <a:rPr lang="de-DE" altLang="de-DE"/>
              <a:pPr>
                <a:spcBef>
                  <a:spcPct val="0"/>
                </a:spcBef>
              </a:pPr>
              <a:t>12</a:t>
            </a:fld>
            <a:endParaRPr lang="de-DE" altLang="de-DE"/>
          </a:p>
        </p:txBody>
      </p:sp>
    </p:spTree>
    <p:extLst>
      <p:ext uri="{BB962C8B-B14F-4D97-AF65-F5344CB8AC3E}">
        <p14:creationId xmlns:p14="http://schemas.microsoft.com/office/powerpoint/2010/main" val="107593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 name="Fußzeilenplatzhalter 3"/>
          <p:cNvSpPr>
            <a:spLocks noGrp="1"/>
          </p:cNvSpPr>
          <p:nvPr>
            <p:ph type="ftr" sz="quarter" idx="4"/>
          </p:nvPr>
        </p:nvSpPr>
        <p:spPr/>
        <p:txBody>
          <a:bodyPr/>
          <a:lstStyle/>
          <a:p>
            <a:pPr>
              <a:defRPr/>
            </a:pPr>
            <a:r>
              <a:rPr lang="de-DE" smtClean="0"/>
              <a:t>SCC-IOR</a:t>
            </a:r>
            <a:endParaRPr lang="de-DE" dirty="0"/>
          </a:p>
        </p:txBody>
      </p:sp>
      <p:sp>
        <p:nvSpPr>
          <p:cNvPr id="34821"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D370D1D-49C8-41DA-B48C-37DD4D39795B}" type="slidenum">
              <a:rPr lang="de-DE" altLang="de-DE"/>
              <a:pPr>
                <a:spcBef>
                  <a:spcPct val="0"/>
                </a:spcBef>
              </a:pPr>
              <a:t>13</a:t>
            </a:fld>
            <a:endParaRPr lang="de-DE" altLang="de-DE"/>
          </a:p>
        </p:txBody>
      </p:sp>
    </p:spTree>
    <p:extLst>
      <p:ext uri="{BB962C8B-B14F-4D97-AF65-F5344CB8AC3E}">
        <p14:creationId xmlns:p14="http://schemas.microsoft.com/office/powerpoint/2010/main" val="407896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 name="Fußzeilenplatzhalter 3"/>
          <p:cNvSpPr>
            <a:spLocks noGrp="1"/>
          </p:cNvSpPr>
          <p:nvPr>
            <p:ph type="ftr" sz="quarter" idx="4"/>
          </p:nvPr>
        </p:nvSpPr>
        <p:spPr/>
        <p:txBody>
          <a:bodyPr/>
          <a:lstStyle/>
          <a:p>
            <a:pPr>
              <a:defRPr/>
            </a:pPr>
            <a:r>
              <a:rPr lang="de-DE" smtClean="0"/>
              <a:t>SCC-IOR</a:t>
            </a:r>
            <a:endParaRPr lang="de-DE" dirty="0"/>
          </a:p>
        </p:txBody>
      </p:sp>
      <p:sp>
        <p:nvSpPr>
          <p:cNvPr id="34821"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D370D1D-49C8-41DA-B48C-37DD4D39795B}" type="slidenum">
              <a:rPr lang="de-DE" altLang="de-DE"/>
              <a:pPr>
                <a:spcBef>
                  <a:spcPct val="0"/>
                </a:spcBef>
              </a:pPr>
              <a:t>14</a:t>
            </a:fld>
            <a:endParaRPr lang="de-DE" altLang="de-DE"/>
          </a:p>
        </p:txBody>
      </p:sp>
    </p:spTree>
    <p:extLst>
      <p:ext uri="{BB962C8B-B14F-4D97-AF65-F5344CB8AC3E}">
        <p14:creationId xmlns:p14="http://schemas.microsoft.com/office/powerpoint/2010/main" val="106908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 name="Fußzeilenplatzhalter 3"/>
          <p:cNvSpPr>
            <a:spLocks noGrp="1"/>
          </p:cNvSpPr>
          <p:nvPr>
            <p:ph type="ftr" sz="quarter" idx="4"/>
          </p:nvPr>
        </p:nvSpPr>
        <p:spPr/>
        <p:txBody>
          <a:bodyPr/>
          <a:lstStyle/>
          <a:p>
            <a:pPr>
              <a:defRPr/>
            </a:pPr>
            <a:r>
              <a:rPr lang="de-DE" smtClean="0"/>
              <a:t>SCC-IOR</a:t>
            </a:r>
            <a:endParaRPr lang="de-DE" dirty="0"/>
          </a:p>
        </p:txBody>
      </p:sp>
      <p:sp>
        <p:nvSpPr>
          <p:cNvPr id="34821"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D370D1D-49C8-41DA-B48C-37DD4D39795B}" type="slidenum">
              <a:rPr lang="de-DE" altLang="de-DE"/>
              <a:pPr>
                <a:spcBef>
                  <a:spcPct val="0"/>
                </a:spcBef>
              </a:pPr>
              <a:t>39</a:t>
            </a:fld>
            <a:endParaRPr lang="de-DE" altLang="de-DE"/>
          </a:p>
        </p:txBody>
      </p:sp>
    </p:spTree>
    <p:extLst>
      <p:ext uri="{BB962C8B-B14F-4D97-AF65-F5344CB8AC3E}">
        <p14:creationId xmlns:p14="http://schemas.microsoft.com/office/powerpoint/2010/main" val="479018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 name="Fußzeilenplatzhalter 3"/>
          <p:cNvSpPr>
            <a:spLocks noGrp="1"/>
          </p:cNvSpPr>
          <p:nvPr>
            <p:ph type="ftr" sz="quarter" idx="4"/>
          </p:nvPr>
        </p:nvSpPr>
        <p:spPr/>
        <p:txBody>
          <a:bodyPr/>
          <a:lstStyle/>
          <a:p>
            <a:pPr>
              <a:defRPr/>
            </a:pPr>
            <a:r>
              <a:rPr lang="de-DE" smtClean="0"/>
              <a:t>SCC-IOR</a:t>
            </a:r>
            <a:endParaRPr lang="de-DE" dirty="0"/>
          </a:p>
        </p:txBody>
      </p:sp>
      <p:sp>
        <p:nvSpPr>
          <p:cNvPr id="34821"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D370D1D-49C8-41DA-B48C-37DD4D39795B}" type="slidenum">
              <a:rPr lang="de-DE" altLang="de-DE"/>
              <a:pPr>
                <a:spcBef>
                  <a:spcPct val="0"/>
                </a:spcBef>
              </a:pPr>
              <a:t>40</a:t>
            </a:fld>
            <a:endParaRPr lang="de-DE" altLang="de-DE"/>
          </a:p>
        </p:txBody>
      </p:sp>
    </p:spTree>
    <p:extLst>
      <p:ext uri="{BB962C8B-B14F-4D97-AF65-F5344CB8AC3E}">
        <p14:creationId xmlns:p14="http://schemas.microsoft.com/office/powerpoint/2010/main" val="2865138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 name="Fußzeilenplatzhalter 3"/>
          <p:cNvSpPr>
            <a:spLocks noGrp="1"/>
          </p:cNvSpPr>
          <p:nvPr>
            <p:ph type="ftr" sz="quarter" idx="4"/>
          </p:nvPr>
        </p:nvSpPr>
        <p:spPr/>
        <p:txBody>
          <a:bodyPr/>
          <a:lstStyle/>
          <a:p>
            <a:pPr>
              <a:defRPr/>
            </a:pPr>
            <a:r>
              <a:rPr lang="de-DE" smtClean="0"/>
              <a:t>SCC-IOR</a:t>
            </a:r>
            <a:endParaRPr lang="de-DE" dirty="0"/>
          </a:p>
        </p:txBody>
      </p:sp>
      <p:sp>
        <p:nvSpPr>
          <p:cNvPr id="34821"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D370D1D-49C8-41DA-B48C-37DD4D39795B}" type="slidenum">
              <a:rPr lang="de-DE" altLang="de-DE"/>
              <a:pPr>
                <a:spcBef>
                  <a:spcPct val="0"/>
                </a:spcBef>
              </a:pPr>
              <a:t>41</a:t>
            </a:fld>
            <a:endParaRPr lang="de-DE" altLang="de-DE"/>
          </a:p>
        </p:txBody>
      </p:sp>
    </p:spTree>
    <p:extLst>
      <p:ext uri="{BB962C8B-B14F-4D97-AF65-F5344CB8AC3E}">
        <p14:creationId xmlns:p14="http://schemas.microsoft.com/office/powerpoint/2010/main" val="110139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6635" name="Picture 9" descr="II_rahmen_neu_titel"/>
          <p:cNvPicPr>
            <a:picLocks noChangeAspect="1" noChangeArrowheads="1"/>
          </p:cNvPicPr>
          <p:nvPr userDrawn="1"/>
        </p:nvPicPr>
        <p:blipFill>
          <a:blip r:embed="rId2" cstate="print"/>
          <a:srcRect/>
          <a:stretch>
            <a:fillRect/>
          </a:stretch>
        </p:blipFill>
        <p:spPr bwMode="auto">
          <a:xfrm>
            <a:off x="0" y="37260"/>
            <a:ext cx="9144000" cy="6870700"/>
          </a:xfrm>
          <a:prstGeom prst="rect">
            <a:avLst/>
          </a:prstGeom>
          <a:noFill/>
          <a:ln w="9525">
            <a:noFill/>
            <a:miter lim="800000"/>
            <a:headEnd/>
            <a:tailEnd/>
          </a:ln>
        </p:spPr>
      </p:pic>
      <p:sp>
        <p:nvSpPr>
          <p:cNvPr id="12" name="Text Box 14"/>
          <p:cNvSpPr txBox="1">
            <a:spLocks noChangeArrowheads="1"/>
          </p:cNvSpPr>
          <p:nvPr userDrawn="1"/>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de-DE" sz="800"/>
              <a:t>KIT – Universität des Landes Baden-Württemberg und</a:t>
            </a:r>
          </a:p>
          <a:p>
            <a:r>
              <a:rPr lang="de-DE" sz="800"/>
              <a:t>nationales Forschungszentrum in der Helmholtz-Gemeinschaft</a:t>
            </a:r>
          </a:p>
        </p:txBody>
      </p:sp>
      <p:sp>
        <p:nvSpPr>
          <p:cNvPr id="13" name="Text Box 21"/>
          <p:cNvSpPr txBox="1">
            <a:spLocks noChangeArrowheads="1"/>
          </p:cNvSpPr>
          <p:nvPr userDrawn="1"/>
        </p:nvSpPr>
        <p:spPr bwMode="auto">
          <a:xfrm>
            <a:off x="424112" y="3363237"/>
            <a:ext cx="763512" cy="215444"/>
          </a:xfrm>
          <a:prstGeom prst="rect">
            <a:avLst/>
          </a:prstGeom>
          <a:noFill/>
          <a:ln w="9525">
            <a:noFill/>
            <a:miter lim="800000"/>
            <a:headEnd/>
            <a:tailEnd/>
          </a:ln>
          <a:effectLst/>
        </p:spPr>
        <p:txBody>
          <a:bodyPr wrap="square" lIns="0" tIns="0" rIns="0" bIns="0" anchor="ctr">
            <a:spAutoFit/>
          </a:bodyPr>
          <a:lstStyle/>
          <a:p>
            <a:pPr>
              <a:defRPr/>
            </a:pPr>
            <a:r>
              <a:rPr lang="de-DE" sz="1400" dirty="0" smtClean="0">
                <a:solidFill>
                  <a:schemeClr val="bg1"/>
                </a:solidFill>
              </a:rPr>
              <a:t>SCC-IOR</a:t>
            </a:r>
            <a:endParaRPr lang="de-DE" sz="1400" dirty="0">
              <a:solidFill>
                <a:schemeClr val="bg1"/>
              </a:solidFill>
            </a:endParaRPr>
          </a:p>
        </p:txBody>
      </p:sp>
      <p:sp>
        <p:nvSpPr>
          <p:cNvPr id="14" name="Text Box 14"/>
          <p:cNvSpPr txBox="1">
            <a:spLocks noChangeArrowheads="1"/>
          </p:cNvSpPr>
          <p:nvPr userDrawn="1"/>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defRPr/>
            </a:pPr>
            <a:r>
              <a:rPr lang="de-DE" sz="1600" b="1">
                <a:solidFill>
                  <a:schemeClr val="bg1"/>
                </a:solidFill>
              </a:rPr>
              <a:t>www.kit.edu</a:t>
            </a:r>
          </a:p>
        </p:txBody>
      </p:sp>
      <p:pic>
        <p:nvPicPr>
          <p:cNvPr id="26639" name="Picture 11" descr="KIT-Logo-rgb_de"/>
          <p:cNvPicPr>
            <a:picLocks noChangeAspect="1" noChangeArrowheads="1"/>
          </p:cNvPicPr>
          <p:nvPr userDrawn="1"/>
        </p:nvPicPr>
        <p:blipFill>
          <a:blip r:embed="rId3" cstate="print"/>
          <a:srcRect/>
          <a:stretch>
            <a:fillRect/>
          </a:stretch>
        </p:blipFill>
        <p:spPr bwMode="auto">
          <a:xfrm>
            <a:off x="395288" y="333375"/>
            <a:ext cx="1619250" cy="747713"/>
          </a:xfrm>
          <a:prstGeom prst="rect">
            <a:avLst/>
          </a:prstGeom>
          <a:noFill/>
          <a:ln w="9525">
            <a:noFill/>
            <a:miter lim="800000"/>
            <a:headEnd/>
            <a:tailEnd/>
          </a:ln>
        </p:spPr>
      </p:pic>
      <p:pic>
        <p:nvPicPr>
          <p:cNvPr id="1026" name="Picture 2" descr="Etiketten drucken aus SAP® ist ganz einfach."/>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31840" y="3861048"/>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ntranet.kit.edu/img/kit_logo_de_farbe_positiv.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9552" y="4423766"/>
            <a:ext cx="2226022" cy="101768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telecomlead.com/admin/newses/sap-logo.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300192" y="3828214"/>
            <a:ext cx="2232248" cy="2224831"/>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userDrawn="1"/>
        </p:nvPicPr>
        <p:blipFill>
          <a:blip r:embed="rId7"/>
          <a:stretch>
            <a:fillRect/>
          </a:stretch>
        </p:blipFill>
        <p:spPr>
          <a:xfrm>
            <a:off x="2373456" y="333375"/>
            <a:ext cx="6192096" cy="62367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ln/>
        </p:spPr>
        <p:txBody>
          <a:bodyPr/>
          <a:lstStyle>
            <a:lvl1pPr>
              <a:defRPr/>
            </a:lvl1pPr>
          </a:lstStyle>
          <a:p>
            <a:pPr>
              <a:lnSpc>
                <a:spcPct val="90000"/>
              </a:lnSpc>
            </a:pPr>
            <a:r>
              <a:rPr lang="de-DE" smtClean="0"/>
              <a:t>SRM Grundlagenschulung für Neueinsteiger (Newcomer) </a:t>
            </a:r>
            <a:endParaRPr lang="de-DE" sz="800" dirty="0" smtClean="0"/>
          </a:p>
        </p:txBody>
      </p:sp>
      <p:sp>
        <p:nvSpPr>
          <p:cNvPr id="6" name="Datumsplatzhalter 10"/>
          <p:cNvSpPr>
            <a:spLocks noGrp="1"/>
          </p:cNvSpPr>
          <p:nvPr>
            <p:ph type="dt" sz="half" idx="11"/>
          </p:nvPr>
        </p:nvSpPr>
        <p:spPr>
          <a:xfrm>
            <a:off x="612000" y="6444000"/>
            <a:ext cx="86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76A8B9DB-ADA9-40F1-9C06-51F97C423B94}" type="datetime1">
              <a:rPr lang="de-DE" smtClean="0"/>
              <a:t>14.05.2018</a:t>
            </a:fld>
            <a:endParaRPr lang="de-D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ln/>
        </p:spPr>
        <p:txBody>
          <a:bodyPr/>
          <a:lstStyle>
            <a:lvl1pPr>
              <a:defRPr/>
            </a:lvl1pPr>
          </a:lstStyle>
          <a:p>
            <a:pPr>
              <a:lnSpc>
                <a:spcPct val="90000"/>
              </a:lnSpc>
            </a:pPr>
            <a:r>
              <a:rPr lang="de-DE" smtClean="0"/>
              <a:t>SRM Grundlagenschulung für Neueinsteiger (Newcomer) </a:t>
            </a:r>
            <a:endParaRPr lang="de-DE" dirty="0"/>
          </a:p>
        </p:txBody>
      </p:sp>
      <p:sp>
        <p:nvSpPr>
          <p:cNvPr id="6"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7BE06094-AE68-4AD8-B4D6-EF6EC922AA26}" type="datetime1">
              <a:rPr lang="de-DE" smtClean="0"/>
              <a:t>14.05.2018</a:t>
            </a:fld>
            <a:endParaRPr lang="de-D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lnSpc>
                <a:spcPct val="90000"/>
              </a:lnSpc>
            </a:pPr>
            <a:r>
              <a:rPr lang="de-DE" smtClean="0"/>
              <a:t>SRM Grundlagenschulung für Neueinsteiger (Newcomer) </a:t>
            </a:r>
            <a:endParaRPr lang="de-DE" sz="800" dirty="0" smtClean="0"/>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9227F74B-4DE2-46B9-8CA3-CCB99808185B}" type="datetime1">
              <a:rPr lang="de-DE" smtClean="0"/>
              <a:t>14.05.2018</a:t>
            </a:fld>
            <a:endParaRPr lang="de-DE"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lnSpc>
                <a:spcPct val="90000"/>
              </a:lnSpc>
            </a:pPr>
            <a:r>
              <a:rPr lang="de-DE" smtClean="0"/>
              <a:t>SRM Grundlagenschulung für Neueinsteiger (Newcomer) </a:t>
            </a:r>
            <a:endParaRPr lang="de-DE" sz="800" dirty="0" smtClean="0"/>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E6B8F51D-51D7-4AD8-A517-F5D1CE4A2FD4}" type="datetime1">
              <a:rPr lang="de-DE" smtClean="0"/>
              <a:t>14.05.2018</a:t>
            </a:fld>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sz="900" b="0"/>
            </a:lvl1pPr>
          </a:lstStyle>
          <a:p>
            <a:pPr>
              <a:lnSpc>
                <a:spcPct val="90000"/>
              </a:lnSpc>
            </a:pPr>
            <a:r>
              <a:rPr lang="de-DE" smtClean="0"/>
              <a:t>SRM Grundlagenschulung für Neueinsteiger (Newcomer) </a:t>
            </a:r>
            <a:endParaRPr lang="de-DE" dirty="0"/>
          </a:p>
        </p:txBody>
      </p:sp>
      <p:sp>
        <p:nvSpPr>
          <p:cNvPr id="4" name="Datumsplatzhalter 3"/>
          <p:cNvSpPr>
            <a:spLocks noGrp="1"/>
          </p:cNvSpPr>
          <p:nvPr>
            <p:ph type="dt" sz="half" idx="11"/>
          </p:nvPr>
        </p:nvSpPr>
        <p:spPr/>
        <p:txBody>
          <a:bodyPr/>
          <a:lstStyle>
            <a:lvl1pPr>
              <a:defRPr/>
            </a:lvl1pPr>
          </a:lstStyle>
          <a:p>
            <a:fld id="{A7780ECA-D9F4-45C3-8D99-3FA3FBCCC9FA}" type="datetime1">
              <a:rPr lang="de-DE" smtClean="0"/>
              <a:t>14.05.2018</a:t>
            </a:fld>
            <a:endParaRPr lang="de-DE" dirty="0"/>
          </a:p>
        </p:txBody>
      </p:sp>
    </p:spTree>
    <p:extLst>
      <p:ext uri="{BB962C8B-B14F-4D97-AF65-F5344CB8AC3E}">
        <p14:creationId xmlns:p14="http://schemas.microsoft.com/office/powerpoint/2010/main" val="28081088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sz="900" b="0"/>
            </a:lvl1pPr>
          </a:lstStyle>
          <a:p>
            <a:pPr>
              <a:lnSpc>
                <a:spcPct val="90000"/>
              </a:lnSpc>
            </a:pPr>
            <a:r>
              <a:rPr lang="de-DE" smtClean="0"/>
              <a:t>SRM Grundlagenschulung für Neueinsteiger (Newcomer) </a:t>
            </a:r>
            <a:endParaRPr lang="de-DE" dirty="0"/>
          </a:p>
        </p:txBody>
      </p:sp>
      <p:sp>
        <p:nvSpPr>
          <p:cNvPr id="4" name="Datumsplatzhalter 3"/>
          <p:cNvSpPr>
            <a:spLocks noGrp="1"/>
          </p:cNvSpPr>
          <p:nvPr>
            <p:ph type="dt" sz="half" idx="11"/>
          </p:nvPr>
        </p:nvSpPr>
        <p:spPr/>
        <p:txBody>
          <a:bodyPr/>
          <a:lstStyle/>
          <a:p>
            <a:fld id="{1E55A30F-111B-4725-A44A-12F47DA93A12}" type="datetime1">
              <a:rPr lang="de-DE" smtClean="0"/>
              <a:t>14.05.2018</a:t>
            </a:fld>
            <a:endParaRPr lang="de-DE" dirty="0"/>
          </a:p>
        </p:txBody>
      </p:sp>
    </p:spTree>
    <p:extLst>
      <p:ext uri="{BB962C8B-B14F-4D97-AF65-F5344CB8AC3E}">
        <p14:creationId xmlns:p14="http://schemas.microsoft.com/office/powerpoint/2010/main" val="35253002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2"/>
          <p:cNvSpPr>
            <a:spLocks noGrp="1" noChangeArrowheads="1"/>
          </p:cNvSpPr>
          <p:nvPr>
            <p:ph type="ftr" sz="quarter" idx="10"/>
          </p:nvPr>
        </p:nvSpPr>
        <p:spPr>
          <a:ln/>
        </p:spPr>
        <p:txBody>
          <a:bodyPr/>
          <a:lstStyle>
            <a:lvl1pPr>
              <a:defRPr sz="900" b="0"/>
            </a:lvl1pPr>
          </a:lstStyle>
          <a:p>
            <a:pPr>
              <a:lnSpc>
                <a:spcPct val="90000"/>
              </a:lnSpc>
            </a:pPr>
            <a:r>
              <a:rPr lang="de-DE" smtClean="0"/>
              <a:t>SRM Grundlagenschulung für Neueinsteiger (Newcomer) </a:t>
            </a:r>
            <a:endParaRPr lang="de-DE" dirty="0"/>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0EE32701-18F9-4403-B55C-5783B11ED1C2}" type="datetime1">
              <a:rPr lang="de-DE" smtClean="0"/>
              <a:t>14.05.2018</a:t>
            </a:fld>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2"/>
          <p:cNvSpPr>
            <a:spLocks noGrp="1" noChangeArrowheads="1"/>
          </p:cNvSpPr>
          <p:nvPr>
            <p:ph type="ftr" sz="quarter" idx="10"/>
          </p:nvPr>
        </p:nvSpPr>
        <p:spPr>
          <a:ln/>
        </p:spPr>
        <p:txBody>
          <a:bodyPr/>
          <a:lstStyle>
            <a:lvl1pPr>
              <a:defRPr/>
            </a:lvl1pPr>
          </a:lstStyle>
          <a:p>
            <a:pPr>
              <a:lnSpc>
                <a:spcPct val="90000"/>
              </a:lnSpc>
            </a:pPr>
            <a:r>
              <a:rPr lang="de-DE" smtClean="0"/>
              <a:t>SRM Grundlagenschulung für Neueinsteiger (Newcomer) </a:t>
            </a:r>
            <a:endParaRPr lang="de-DE" dirty="0"/>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7641E9BD-669D-4D77-8A68-BD9EAD5285AD}" type="datetime1">
              <a:rPr lang="de-DE" smtClean="0"/>
              <a:t>14.05.2018</a:t>
            </a:fld>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10"/>
          </p:nvPr>
        </p:nvSpPr>
        <p:spPr>
          <a:ln/>
        </p:spPr>
        <p:txBody>
          <a:bodyPr/>
          <a:lstStyle>
            <a:lvl1pPr>
              <a:defRPr/>
            </a:lvl1pPr>
          </a:lstStyle>
          <a:p>
            <a:pPr>
              <a:lnSpc>
                <a:spcPct val="90000"/>
              </a:lnSpc>
            </a:pPr>
            <a:r>
              <a:rPr lang="de-DE" smtClean="0"/>
              <a:t>SRM Grundlagenschulung für Neueinsteiger (Newcomer) </a:t>
            </a:r>
            <a:endParaRPr lang="de-DE" dirty="0"/>
          </a:p>
        </p:txBody>
      </p:sp>
      <p:sp>
        <p:nvSpPr>
          <p:cNvPr id="6"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3A7989E8-E875-483E-A2C2-CC45289E9DC8}" type="datetime1">
              <a:rPr lang="de-DE" smtClean="0"/>
              <a:t>14.05.2018</a:t>
            </a:fld>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Grp="1" noChangeArrowheads="1"/>
          </p:cNvSpPr>
          <p:nvPr>
            <p:ph type="ftr" sz="quarter" idx="10"/>
          </p:nvPr>
        </p:nvSpPr>
        <p:spPr>
          <a:ln/>
        </p:spPr>
        <p:txBody>
          <a:bodyPr/>
          <a:lstStyle>
            <a:lvl1pPr>
              <a:defRPr/>
            </a:lvl1pPr>
          </a:lstStyle>
          <a:p>
            <a:pPr>
              <a:lnSpc>
                <a:spcPct val="90000"/>
              </a:lnSpc>
            </a:pPr>
            <a:r>
              <a:rPr lang="de-DE" smtClean="0"/>
              <a:t>SRM Grundlagenschulung für Neueinsteiger (Newcomer) </a:t>
            </a:r>
            <a:endParaRPr lang="de-DE" dirty="0"/>
          </a:p>
        </p:txBody>
      </p:sp>
      <p:sp>
        <p:nvSpPr>
          <p:cNvPr id="8"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C0699F64-15CF-45E4-8919-ABEB516AF477}" type="datetime1">
              <a:rPr lang="de-DE" smtClean="0"/>
              <a:t>14.05.2018</a:t>
            </a:fld>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ln/>
        </p:spPr>
        <p:txBody>
          <a:bodyPr/>
          <a:lstStyle>
            <a:lvl1pPr>
              <a:defRPr/>
            </a:lvl1pPr>
          </a:lstStyle>
          <a:p>
            <a:pPr>
              <a:lnSpc>
                <a:spcPct val="90000"/>
              </a:lnSpc>
            </a:pPr>
            <a:r>
              <a:rPr lang="de-DE" smtClean="0"/>
              <a:t>SRM Grundlagenschulung für Neueinsteiger (Newcomer) </a:t>
            </a:r>
            <a:endParaRPr lang="de-DE" dirty="0"/>
          </a:p>
        </p:txBody>
      </p:sp>
      <p:sp>
        <p:nvSpPr>
          <p:cNvPr id="4"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52DEE294-E7C5-4180-B0C1-91323371B78E}" type="datetime1">
              <a:rPr lang="de-DE" smtClean="0"/>
              <a:t>14.05.2018</a:t>
            </a:fld>
            <a:endParaRPr lang="de-DE"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lnSpc>
                <a:spcPct val="90000"/>
              </a:lnSpc>
            </a:pPr>
            <a:r>
              <a:rPr lang="de-DE" smtClean="0"/>
              <a:t>SRM Grundlagenschulung für Neueinsteiger (Newcomer) </a:t>
            </a:r>
            <a:endParaRPr lang="de-DE" dirty="0"/>
          </a:p>
        </p:txBody>
      </p:sp>
      <p:sp>
        <p:nvSpPr>
          <p:cNvPr id="3"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00ABF430-6D8C-41A5-A09A-FE578801079D}" type="datetime1">
              <a:rPr lang="de-DE" smtClean="0"/>
              <a:t>14.05.2018</a:t>
            </a:fld>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Folientitel durch klicken hinzufügen</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Karlsruhe Institute </a:t>
            </a:r>
            <a:r>
              <a:rPr lang="de-DE" dirty="0" err="1" smtClean="0"/>
              <a:t>of</a:t>
            </a:r>
            <a:r>
              <a:rPr lang="de-DE" dirty="0" smtClean="0"/>
              <a:t> Technology (KIT).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4" name="Text Box 10"/>
          <p:cNvSpPr txBox="1">
            <a:spLocks noChangeArrowheads="1"/>
          </p:cNvSpPr>
          <p:nvPr/>
        </p:nvSpPr>
        <p:spPr bwMode="auto">
          <a:xfrm>
            <a:off x="6011863" y="6453188"/>
            <a:ext cx="2736850" cy="360362"/>
          </a:xfrm>
          <a:prstGeom prst="rect">
            <a:avLst/>
          </a:prstGeom>
          <a:noFill/>
          <a:ln w="9525">
            <a:noFill/>
            <a:miter lim="800000"/>
            <a:headEnd/>
            <a:tailEnd/>
          </a:ln>
          <a:effectLst/>
        </p:spPr>
        <p:txBody>
          <a:bodyPr lIns="0" tIns="0" rIns="0" bIns="0"/>
          <a:lstStyle/>
          <a:p>
            <a:pPr algn="r">
              <a:spcBef>
                <a:spcPct val="50000"/>
              </a:spcBef>
              <a:defRPr/>
            </a:pPr>
            <a:r>
              <a:rPr lang="de-DE" sz="900" dirty="0" smtClean="0"/>
              <a:t>SCC-IOR</a:t>
            </a:r>
            <a:endParaRPr lang="de-DE" sz="900" dirty="0"/>
          </a:p>
        </p:txBody>
      </p:sp>
      <p:sp>
        <p:nvSpPr>
          <p:cNvPr id="1035" name="Text Box 11"/>
          <p:cNvSpPr txBox="1">
            <a:spLocks noChangeArrowheads="1"/>
          </p:cNvSpPr>
          <p:nvPr/>
        </p:nvSpPr>
        <p:spPr bwMode="auto">
          <a:xfrm>
            <a:off x="250825" y="6445250"/>
            <a:ext cx="325438" cy="215900"/>
          </a:xfrm>
          <a:prstGeom prst="rect">
            <a:avLst/>
          </a:prstGeom>
          <a:noFill/>
          <a:ln w="9525">
            <a:noFill/>
            <a:miter lim="800000"/>
            <a:headEnd/>
            <a:tailEnd/>
          </a:ln>
          <a:effectLst/>
        </p:spPr>
        <p:txBody>
          <a:bodyPr lIns="0" tIns="0" rIns="0" bIns="0"/>
          <a:lstStyle/>
          <a:p>
            <a:pPr>
              <a:spcBef>
                <a:spcPct val="50000"/>
              </a:spcBef>
              <a:defRPr/>
            </a:pPr>
            <a:fld id="{643774FD-E815-4B85-B421-6F4167BD583D}" type="slidenum">
              <a:rPr lang="de-DE" sz="900" b="1"/>
              <a:pPr>
                <a:spcBef>
                  <a:spcPct val="50000"/>
                </a:spcBef>
                <a:defRPr/>
              </a:pPr>
              <a:t>‹Nr.›</a:t>
            </a:fld>
            <a:endParaRPr lang="de-DE" sz="900" b="1" dirty="0"/>
          </a:p>
        </p:txBody>
      </p:sp>
      <p:pic>
        <p:nvPicPr>
          <p:cNvPr id="1032" name="Picture 13" descr="KIT-Logo-rgb_de"/>
          <p:cNvPicPr>
            <a:picLocks noChangeAspect="1" noChangeArrowheads="1"/>
          </p:cNvPicPr>
          <p:nvPr/>
        </p:nvPicPr>
        <p:blipFill>
          <a:blip r:embed="rId16" cstate="print"/>
          <a:srcRect/>
          <a:stretch>
            <a:fillRect/>
          </a:stretch>
        </p:blipFill>
        <p:spPr bwMode="auto">
          <a:xfrm>
            <a:off x="7667625" y="333375"/>
            <a:ext cx="1076325" cy="496888"/>
          </a:xfrm>
          <a:prstGeom prst="rect">
            <a:avLst/>
          </a:prstGeom>
          <a:noFill/>
          <a:ln w="9525">
            <a:noFill/>
            <a:miter lim="800000"/>
            <a:headEnd/>
            <a:tailEnd/>
          </a:ln>
        </p:spPr>
      </p:pic>
      <p:sp>
        <p:nvSpPr>
          <p:cNvPr id="1036" name="Rectangle 12"/>
          <p:cNvSpPr>
            <a:spLocks noGrp="1" noChangeArrowheads="1"/>
          </p:cNvSpPr>
          <p:nvPr>
            <p:ph type="ftr" sz="quarter" idx="3"/>
          </p:nvPr>
        </p:nvSpPr>
        <p:spPr bwMode="auto">
          <a:xfrm>
            <a:off x="1701800" y="6445250"/>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900" b="0"/>
            </a:lvl1pPr>
          </a:lstStyle>
          <a:p>
            <a:pPr>
              <a:lnSpc>
                <a:spcPct val="90000"/>
              </a:lnSpc>
            </a:pPr>
            <a:r>
              <a:rPr lang="de-DE" smtClean="0"/>
              <a:t>SRM Grundlagenschulung für Neueinsteiger (Newcomer) </a:t>
            </a:r>
            <a:endParaRPr lang="de-DE" dirty="0"/>
          </a:p>
        </p:txBody>
      </p:sp>
      <p:sp>
        <p:nvSpPr>
          <p:cNvPr id="11"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C35FB01A-D52B-4C29-8FE3-6534A10505C9}" type="datetime1">
              <a:rPr lang="de-DE" smtClean="0"/>
              <a:t>14.05.2018</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timing>
    <p:tnLst>
      <p:par>
        <p:cTn id="1" dur="indefinite" restart="never" nodeType="tmRoot"/>
      </p:par>
    </p:tnLst>
  </p:timing>
  <p:hf sldNum="0"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7"/>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18"/>
        </a:buBlip>
        <a:defRPr>
          <a:solidFill>
            <a:schemeClr val="tx1"/>
          </a:solidFill>
          <a:latin typeface="+mn-lt"/>
        </a:defRPr>
      </a:lvl2pPr>
      <a:lvl3pPr marL="1209675" indent="-276225" algn="l" rtl="0" eaLnBrk="1" fontAlgn="base" hangingPunct="1">
        <a:spcBef>
          <a:spcPct val="20000"/>
        </a:spcBef>
        <a:spcAft>
          <a:spcPct val="0"/>
        </a:spcAft>
        <a:buBlip>
          <a:blip r:embed="rId19"/>
        </a:buBlip>
        <a:defRPr sz="1600">
          <a:solidFill>
            <a:schemeClr val="tx1"/>
          </a:solidFill>
          <a:latin typeface="+mn-lt"/>
        </a:defRPr>
      </a:lvl3pPr>
      <a:lvl4pPr marL="1657350" indent="-276225" algn="l" rtl="0" eaLnBrk="1" fontAlgn="base" hangingPunct="1">
        <a:spcBef>
          <a:spcPct val="20000"/>
        </a:spcBef>
        <a:spcAft>
          <a:spcPct val="0"/>
        </a:spcAft>
        <a:buBlip>
          <a:blip r:embed="rId19"/>
        </a:buBlip>
        <a:defRPr sz="1600">
          <a:solidFill>
            <a:schemeClr val="tx1"/>
          </a:solidFill>
          <a:latin typeface="+mn-lt"/>
        </a:defRPr>
      </a:lvl4pPr>
      <a:lvl5pPr marL="2095500" indent="-276225" algn="l" rtl="0" eaLnBrk="1" fontAlgn="base" hangingPunct="1">
        <a:spcBef>
          <a:spcPct val="20000"/>
        </a:spcBef>
        <a:spcAft>
          <a:spcPct val="0"/>
        </a:spcAft>
        <a:buBlip>
          <a:blip r:embed="rId19"/>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20"/>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20"/>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20"/>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20"/>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www.scc.kit.edu/dienste/openvpn.php" TargetMode="External"/><Relationship Id="rId3" Type="http://schemas.openxmlformats.org/officeDocument/2006/relationships/image" Target="../media/image3.png"/><Relationship Id="rId7" Type="http://schemas.openxmlformats.org/officeDocument/2006/relationships/hyperlink" Target="http://www.scc.kit.edu/dienste/2fa-token.ph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hyperlink" Target="http://www.scc.kit.edu/dienste/2fa-token.php"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cid:image010.png@01D35960.D888E8E0" TargetMode="External"/><Relationship Id="rId4" Type="http://schemas.openxmlformats.org/officeDocument/2006/relationships/image" Target="../media/image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hyperlink" Target="http://www.orbit.kit.edu/205.php"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orbit.kit.ed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27.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orbit.kit.edu/205.php" TargetMode="Externa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apwp01.orbitsap.kit.edu:9060/irj/portal"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hyperlink" Target="https://sapwd01.orbitsap.kit.edu:9200/irj/portal" TargetMode="External"/><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42.gif"/><Relationship Id="rId4" Type="http://schemas.openxmlformats.org/officeDocument/2006/relationships/image" Target="cid:image032.png@01D35960.D888E8E0" TargetMode="External"/><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hyperlink" Target="http://www.scc.kit.edu/dienste/2fa-token.php"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cid:image010.png@01D35960.D888E8E0" TargetMode="External"/><Relationship Id="rId4" Type="http://schemas.openxmlformats.org/officeDocument/2006/relationships/image" Target="../media/image4.png"/><Relationship Id="rId9"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cid:image009.jpg@01CFC8E6.FDA18CD0" TargetMode="External"/><Relationship Id="rId7" Type="http://schemas.openxmlformats.org/officeDocument/2006/relationships/image" Target="../media/image47.png"/><Relationship Id="rId2"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cid:image044.png@01CFC8E3.9DDA8930"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mailto:Alexandra.Merz@kit.edu" TargetMode="External"/><Relationship Id="rId4" Type="http://schemas.openxmlformats.org/officeDocument/2006/relationships/hyperlink" Target="mailto:Thomas.Gorzitza@kit.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evm.kit.edu/downloads/Beschaffungsrichtlinie_BeRil_Fassung_vom_15.08.2016.pdf" TargetMode="Externa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www.fima.kit.edu/downloads/20090330DFGSchluesselkatalogab2009neu.pdf" TargetMode="External"/><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orbit.kit.edu/134.php" TargetMode="Externa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xml"/><Relationship Id="rId4" Type="http://schemas.openxmlformats.org/officeDocument/2006/relationships/image" Target="../media/image88.png"/></Relationships>
</file>

<file path=ppt/slides/_rels/slide7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7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4.xml"/><Relationship Id="rId5" Type="http://schemas.openxmlformats.org/officeDocument/2006/relationships/image" Target="../media/image100.png"/><Relationship Id="rId4" Type="http://schemas.openxmlformats.org/officeDocument/2006/relationships/image" Target="../media/image99.png"/></Relationships>
</file>

<file path=ppt/slides/_rels/slide8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http://www.orbit.kit.edu/205.php" TargetMode="External"/><Relationship Id="rId1" Type="http://schemas.openxmlformats.org/officeDocument/2006/relationships/slideLayout" Target="../slideLayouts/slideLayout4.xml"/><Relationship Id="rId4" Type="http://schemas.openxmlformats.org/officeDocument/2006/relationships/image" Target="../media/image10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hyperlink" Target="http://www.kit.edu/" TargetMode="External"/><Relationship Id="rId2" Type="http://schemas.openxmlformats.org/officeDocument/2006/relationships/hyperlink" Target="http://www.orbit.kit.edu/205.php" TargetMode="External"/><Relationship Id="rId1" Type="http://schemas.openxmlformats.org/officeDocument/2006/relationships/slideLayout" Target="../slideLayouts/slideLayout4.xml"/><Relationship Id="rId4" Type="http://schemas.openxmlformats.org/officeDocument/2006/relationships/hyperlink" Target="http://www.orbit.kit.edu/"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orbit.kit.edu/205.php" TargetMode="Externa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110.png"/><Relationship Id="rId4" Type="http://schemas.openxmlformats.org/officeDocument/2006/relationships/image" Target="../media/image109.png"/></Relationships>
</file>

<file path=ppt/slides/_rels/slide93.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4.xml"/><Relationship Id="rId6" Type="http://schemas.openxmlformats.org/officeDocument/2006/relationships/image" Target="../media/image115.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0.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hyperlink" Target="http://www.orbit.kit.edu/" TargetMode="External"/><Relationship Id="rId2" Type="http://schemas.openxmlformats.org/officeDocument/2006/relationships/hyperlink" Target="http://www.orbit.kit.edu/205.php" TargetMode="External"/><Relationship Id="rId1" Type="http://schemas.openxmlformats.org/officeDocument/2006/relationships/slideLayout" Target="../slideLayouts/slideLayout4.xml"/><Relationship Id="rId5" Type="http://schemas.openxmlformats.org/officeDocument/2006/relationships/image" Target="../media/image122.gif"/><Relationship Id="rId4" Type="http://schemas.openxmlformats.org/officeDocument/2006/relationships/image" Target="../media/image121.jpeg"/></Relationships>
</file>

<file path=ppt/slides/_rels/slide97.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hyperlink" Target="http://www.google.de/imgres?um=1&amp;sa=N&amp;biw=1138&amp;bih=684&amp;hl=de&amp;tbm=isch&amp;tbnid=fbU2jfDp4Tdb5M:&amp;imgrefurl=http://www.colourbox.de/vektor/darstellung-der-buroarbeiter-mit-einem-grosen-frage-vektor-1608596&amp;docid=i3FNC6gRbc8CpM&amp;imgurl=http://images.colourbox.com/thumb_COLOURBOX2217798.jpg&amp;w=240&amp;h=320&amp;ei=X7EVU42DL4jcsgaO9YHADA&amp;zoom=1&amp;iact=rc&amp;dur=453&amp;page=3&amp;start=38&amp;ndsp=21&amp;ved=0CNsBEK0DMCo"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ChangeArrowheads="1"/>
          </p:cNvSpPr>
          <p:nvPr/>
        </p:nvSpPr>
        <p:spPr bwMode="auto">
          <a:xfrm>
            <a:off x="539552" y="1340768"/>
            <a:ext cx="7776987" cy="1156047"/>
          </a:xfrm>
          <a:prstGeom prst="rect">
            <a:avLst/>
          </a:prstGeom>
          <a:noFill/>
          <a:ln w="9525">
            <a:noFill/>
            <a:miter lim="800000"/>
            <a:headEnd/>
            <a:tailEnd/>
          </a:ln>
        </p:spPr>
        <p:txBody>
          <a:bodyPr lIns="0" tIns="0" rIns="0" bIns="0" anchor="b"/>
          <a:lstStyle/>
          <a:p>
            <a:pPr algn="ctr">
              <a:lnSpc>
                <a:spcPct val="90000"/>
              </a:lnSpc>
            </a:pPr>
            <a:r>
              <a:rPr lang="de-DE" sz="2800" b="1" dirty="0" smtClean="0"/>
              <a:t>SAP-SRM Grundlagenschulung</a:t>
            </a:r>
          </a:p>
          <a:p>
            <a:pPr algn="ctr">
              <a:lnSpc>
                <a:spcPct val="90000"/>
              </a:lnSpc>
            </a:pPr>
            <a:r>
              <a:rPr lang="de-DE" sz="2800" b="1" dirty="0">
                <a:solidFill>
                  <a:srgbClr val="000000"/>
                </a:solidFill>
              </a:rPr>
              <a:t>vom </a:t>
            </a:r>
            <a:r>
              <a:rPr lang="de-DE" sz="2800" b="1" dirty="0" smtClean="0">
                <a:solidFill>
                  <a:srgbClr val="000000"/>
                </a:solidFill>
              </a:rPr>
              <a:t>26.02. </a:t>
            </a:r>
            <a:r>
              <a:rPr lang="de-DE" sz="2800" b="1" dirty="0">
                <a:solidFill>
                  <a:srgbClr val="000000"/>
                </a:solidFill>
              </a:rPr>
              <a:t>– </a:t>
            </a:r>
            <a:r>
              <a:rPr lang="de-DE" sz="2800" b="1" dirty="0" smtClean="0">
                <a:solidFill>
                  <a:srgbClr val="000000"/>
                </a:solidFill>
              </a:rPr>
              <a:t>02.03.2018</a:t>
            </a:r>
            <a:endParaRPr lang="de-DE" sz="2800" b="1" dirty="0">
              <a:solidFill>
                <a:srgbClr val="000000"/>
              </a:solidFill>
            </a:endParaRPr>
          </a:p>
          <a:p>
            <a:pPr algn="ctr">
              <a:lnSpc>
                <a:spcPct val="90000"/>
              </a:lnSpc>
            </a:pPr>
            <a:endParaRPr lang="de-DE" sz="1600" b="1" dirty="0" smtClean="0"/>
          </a:p>
        </p:txBody>
      </p:sp>
      <p:sp>
        <p:nvSpPr>
          <p:cNvPr id="30725" name="Rectangle 3"/>
          <p:cNvSpPr>
            <a:spLocks noChangeArrowheads="1"/>
          </p:cNvSpPr>
          <p:nvPr/>
        </p:nvSpPr>
        <p:spPr bwMode="auto">
          <a:xfrm>
            <a:off x="3042351" y="2708920"/>
            <a:ext cx="2987662" cy="359419"/>
          </a:xfrm>
          <a:prstGeom prst="rect">
            <a:avLst/>
          </a:prstGeom>
          <a:noFill/>
          <a:ln w="9525">
            <a:noFill/>
            <a:miter lim="800000"/>
            <a:headEnd/>
            <a:tailEnd/>
          </a:ln>
        </p:spPr>
        <p:txBody>
          <a:bodyPr lIns="0" tIns="0" rIns="0" bIns="0"/>
          <a:lstStyle/>
          <a:p>
            <a:endParaRPr lang="de-DE" sz="1600" b="1"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208" y="-121637"/>
            <a:ext cx="7560840" cy="864096"/>
          </a:xfrm>
        </p:spPr>
        <p:txBody>
          <a:bodyPr/>
          <a:lstStyle/>
          <a:p>
            <a:r>
              <a:rPr lang="de-DE" sz="2000" dirty="0"/>
              <a:t>Vorarbeiten (vor dem Anlegen des allersten </a:t>
            </a:r>
            <a:r>
              <a:rPr lang="de-DE" sz="2000" dirty="0" smtClean="0"/>
              <a:t>Einkaufswagens)</a:t>
            </a:r>
            <a:r>
              <a:rPr lang="de-DE" sz="2000" dirty="0"/>
              <a:t/>
            </a:r>
            <a:br>
              <a:rPr lang="de-DE" sz="2000" dirty="0"/>
            </a:br>
            <a:r>
              <a:rPr lang="de-DE" sz="2000" dirty="0" smtClean="0"/>
              <a:t>Schulungsunterlagen und Browsereinstellungen </a:t>
            </a:r>
            <a:endParaRPr lang="de-DE" sz="2000" dirty="0"/>
          </a:p>
        </p:txBody>
      </p:sp>
      <p:sp>
        <p:nvSpPr>
          <p:cNvPr id="4" name="Fußzeilenplatzhalter 3"/>
          <p:cNvSpPr>
            <a:spLocks noGrp="1"/>
          </p:cNvSpPr>
          <p:nvPr>
            <p:ph type="ftr" sz="quarter" idx="10"/>
          </p:nvPr>
        </p:nvSpPr>
        <p:spPr/>
        <p:txBody>
          <a:bodyPr/>
          <a:lstStyle/>
          <a:p>
            <a:r>
              <a:rPr lang="de-DE" smtClean="0"/>
              <a:t>SRM Grundlagenschulung für Neueinsteiger (Newcomer) </a:t>
            </a:r>
            <a:endParaRPr lang="de-DE" dirty="0"/>
          </a:p>
        </p:txBody>
      </p:sp>
      <p:sp>
        <p:nvSpPr>
          <p:cNvPr id="5" name="Datumsplatzhalter 4"/>
          <p:cNvSpPr>
            <a:spLocks noGrp="1"/>
          </p:cNvSpPr>
          <p:nvPr>
            <p:ph type="dt" sz="half" idx="2"/>
          </p:nvPr>
        </p:nvSpPr>
        <p:spPr/>
        <p:txBody>
          <a:bodyPr/>
          <a:lstStyle/>
          <a:p>
            <a:fld id="{E18FDBF0-C3EF-4A67-9890-C901494D3AA8}" type="datetime1">
              <a:rPr lang="de-DE" smtClean="0"/>
              <a:t>14.05.2018</a:t>
            </a:fld>
            <a:endParaRPr lang="de-DE" dirty="0"/>
          </a:p>
        </p:txBody>
      </p:sp>
      <p:sp>
        <p:nvSpPr>
          <p:cNvPr id="16" name="Inhaltsplatzhalter 2"/>
          <p:cNvSpPr>
            <a:spLocks noGrp="1"/>
          </p:cNvSpPr>
          <p:nvPr>
            <p:ph idx="1"/>
          </p:nvPr>
        </p:nvSpPr>
        <p:spPr>
          <a:xfrm>
            <a:off x="240719" y="742459"/>
            <a:ext cx="8892480" cy="5616624"/>
          </a:xfrm>
        </p:spPr>
        <p:txBody>
          <a:bodyPr/>
          <a:lstStyle/>
          <a:p>
            <a:pPr marL="933450" lvl="2" indent="0">
              <a:buNone/>
            </a:pPr>
            <a:endParaRPr lang="de-DE" sz="1400" dirty="0" smtClean="0"/>
          </a:p>
          <a:p>
            <a:pPr lvl="1"/>
            <a:r>
              <a:rPr lang="de-DE" b="1" dirty="0" smtClean="0"/>
              <a:t>Voreinstellungen</a:t>
            </a:r>
            <a:r>
              <a:rPr lang="de-DE" dirty="0" smtClean="0"/>
              <a:t> durchführen (Werte setzen)</a:t>
            </a:r>
          </a:p>
          <a:p>
            <a:pPr marL="476250" lvl="1" indent="0">
              <a:buNone/>
            </a:pPr>
            <a:endParaRPr lang="de-DE" sz="1600" dirty="0" smtClean="0"/>
          </a:p>
          <a:p>
            <a:pPr lvl="1"/>
            <a:r>
              <a:rPr lang="de-DE" dirty="0" smtClean="0"/>
              <a:t>Pflege der </a:t>
            </a:r>
            <a:r>
              <a:rPr lang="de-DE" b="1" dirty="0" smtClean="0"/>
              <a:t>Standard-Anlieferadresse</a:t>
            </a:r>
            <a:r>
              <a:rPr lang="de-DE" dirty="0" smtClean="0"/>
              <a:t> (nur für Wareneingang</a:t>
            </a:r>
            <a:r>
              <a:rPr lang="de-DE" b="1" dirty="0" smtClean="0"/>
              <a:t> </a:t>
            </a:r>
            <a:r>
              <a:rPr lang="de-DE" b="1" u="sng" dirty="0" smtClean="0"/>
              <a:t>ungleich </a:t>
            </a:r>
            <a:r>
              <a:rPr lang="de-DE" dirty="0"/>
              <a:t> </a:t>
            </a:r>
            <a:r>
              <a:rPr lang="de-DE" dirty="0" smtClean="0"/>
              <a:t>      KIT Campus Nord)</a:t>
            </a:r>
          </a:p>
          <a:p>
            <a:pPr marL="476250" lvl="1" indent="0">
              <a:buNone/>
            </a:pPr>
            <a:endParaRPr lang="de-DE" sz="1400" dirty="0" smtClean="0"/>
          </a:p>
          <a:p>
            <a:pPr marL="476250" lvl="1" indent="0">
              <a:buNone/>
            </a:pPr>
            <a:endParaRPr lang="de-DE" sz="800" dirty="0" smtClean="0"/>
          </a:p>
          <a:p>
            <a:pPr lvl="1"/>
            <a:r>
              <a:rPr lang="de-DE" dirty="0"/>
              <a:t> </a:t>
            </a:r>
            <a:r>
              <a:rPr lang="de-DE" dirty="0" smtClean="0"/>
              <a:t>Pflege der </a:t>
            </a:r>
            <a:r>
              <a:rPr lang="de-DE" b="1" dirty="0" smtClean="0"/>
              <a:t>Standard-Rechnungsadresse</a:t>
            </a:r>
            <a:r>
              <a:rPr lang="de-DE" dirty="0" smtClean="0"/>
              <a:t> </a:t>
            </a:r>
            <a:r>
              <a:rPr lang="de-DE" dirty="0"/>
              <a:t>(nur für Buchungskreis 1000 (KIT </a:t>
            </a:r>
            <a:r>
              <a:rPr lang="de-DE" b="1" dirty="0" smtClean="0"/>
              <a:t>     </a:t>
            </a:r>
            <a:r>
              <a:rPr lang="de-DE" dirty="0" smtClean="0"/>
              <a:t>Universitätsbereich)</a:t>
            </a:r>
          </a:p>
          <a:p>
            <a:pPr marL="476250" lvl="1" indent="0">
              <a:buNone/>
            </a:pPr>
            <a:endParaRPr lang="de-DE" sz="1600" dirty="0" smtClean="0"/>
          </a:p>
          <a:p>
            <a:pPr lvl="1"/>
            <a:r>
              <a:rPr lang="de-DE" b="1" dirty="0" smtClean="0"/>
              <a:t>W </a:t>
            </a:r>
            <a:r>
              <a:rPr lang="de-DE" b="1" dirty="0"/>
              <a:t>I C H T I G:</a:t>
            </a:r>
          </a:p>
          <a:p>
            <a:pPr marL="476250" lvl="1" indent="0">
              <a:buNone/>
            </a:pPr>
            <a:r>
              <a:rPr lang="de-DE" b="1" dirty="0"/>
              <a:t>     Erst nach diesen Vorarbeiten sollte man den ersten Einkaufswagen</a:t>
            </a:r>
          </a:p>
          <a:p>
            <a:pPr marL="476250" lvl="1" indent="0">
              <a:buNone/>
            </a:pPr>
            <a:r>
              <a:rPr lang="de-DE" b="1" dirty="0"/>
              <a:t>     anlegen !</a:t>
            </a:r>
          </a:p>
          <a:p>
            <a:pPr marL="476250" lvl="1" indent="0">
              <a:buNone/>
            </a:pPr>
            <a:endParaRPr lang="de-DE" sz="1600" dirty="0" smtClean="0"/>
          </a:p>
          <a:p>
            <a:pPr lvl="1"/>
            <a:r>
              <a:rPr lang="de-DE" b="1" dirty="0" smtClean="0"/>
              <a:t>Tipp: </a:t>
            </a:r>
          </a:p>
          <a:p>
            <a:pPr marL="476250" lvl="1" indent="0">
              <a:buNone/>
            </a:pPr>
            <a:r>
              <a:rPr lang="de-DE" b="1" dirty="0"/>
              <a:t> </a:t>
            </a:r>
            <a:r>
              <a:rPr lang="de-DE" b="1" dirty="0" smtClean="0"/>
              <a:t>     </a:t>
            </a:r>
            <a:r>
              <a:rPr lang="de-DE" dirty="0" smtClean="0"/>
              <a:t>Auch nachdem man bereits einige Einkaufswagen angelegt hat, sollte </a:t>
            </a:r>
          </a:p>
          <a:p>
            <a:pPr marL="476250" lvl="1" indent="0">
              <a:buNone/>
            </a:pPr>
            <a:r>
              <a:rPr lang="de-DE" dirty="0"/>
              <a:t> </a:t>
            </a:r>
            <a:r>
              <a:rPr lang="de-DE" dirty="0" smtClean="0"/>
              <a:t>    man diese Vorarbeiten ab und zu wieder dahingehend überprüfen, ob alle </a:t>
            </a:r>
          </a:p>
          <a:p>
            <a:pPr marL="476250" lvl="1" indent="0">
              <a:buNone/>
            </a:pPr>
            <a:r>
              <a:rPr lang="de-DE" dirty="0"/>
              <a:t> </a:t>
            </a:r>
            <a:r>
              <a:rPr lang="de-DE" dirty="0" smtClean="0"/>
              <a:t>    </a:t>
            </a:r>
            <a:r>
              <a:rPr lang="de-DE" dirty="0"/>
              <a:t>Werte </a:t>
            </a:r>
            <a:r>
              <a:rPr lang="de-DE" dirty="0" smtClean="0"/>
              <a:t>noch stimmen und ggf. diese nachkorrigieren !</a:t>
            </a:r>
            <a:endParaRPr lang="de-DE" dirty="0"/>
          </a:p>
          <a:p>
            <a:pPr marL="476250" lvl="1" indent="0">
              <a:buNone/>
            </a:pPr>
            <a:endParaRPr lang="de-DE" dirty="0" smtClean="0"/>
          </a:p>
          <a:p>
            <a:pPr marL="476250" lvl="1" indent="0">
              <a:buNone/>
            </a:pPr>
            <a:endParaRPr lang="de-DE" dirty="0" smtClean="0"/>
          </a:p>
          <a:p>
            <a:pPr marL="476250" lvl="1" indent="0">
              <a:buNone/>
            </a:pPr>
            <a:endParaRPr lang="de-DE" b="1" dirty="0"/>
          </a:p>
          <a:p>
            <a:pPr marL="476250" lvl="1" indent="0">
              <a:buNone/>
            </a:pPr>
            <a:r>
              <a:rPr lang="de-DE" dirty="0"/>
              <a:t> </a:t>
            </a:r>
            <a:endParaRPr lang="de-DE" dirty="0" smtClean="0"/>
          </a:p>
          <a:p>
            <a:pPr marL="476250" lvl="1" indent="0">
              <a:buNone/>
            </a:pPr>
            <a:endParaRPr lang="de-DE" dirty="0" smtClean="0"/>
          </a:p>
          <a:p>
            <a:pPr marL="933450" lvl="2" indent="0">
              <a:buNone/>
            </a:pPr>
            <a:endParaRPr lang="de-DE" dirty="0"/>
          </a:p>
          <a:p>
            <a:pPr marL="933450" lvl="2" indent="0">
              <a:buNone/>
            </a:pPr>
            <a:endParaRPr lang="de-DE" dirty="0" smtClean="0"/>
          </a:p>
          <a:p>
            <a:pPr marL="1381125" lvl="3" indent="0">
              <a:buNone/>
            </a:pPr>
            <a:r>
              <a:rPr lang="de-DE" dirty="0"/>
              <a:t> </a:t>
            </a:r>
            <a:r>
              <a:rPr lang="de-DE" dirty="0" smtClean="0"/>
              <a:t>     </a:t>
            </a:r>
            <a:endParaRPr lang="de-DE" dirty="0"/>
          </a:p>
          <a:p>
            <a:pPr lvl="1"/>
            <a:endParaRPr lang="de-DE" b="1" dirty="0" smtClean="0"/>
          </a:p>
          <a:p>
            <a:pPr marL="2286000" lvl="5" indent="0">
              <a:buNone/>
            </a:pPr>
            <a:endParaRPr lang="de-DE" sz="850" dirty="0"/>
          </a:p>
          <a:p>
            <a:pPr marL="1819275" lvl="4" indent="0">
              <a:buNone/>
            </a:pPr>
            <a:endParaRPr lang="de-DE" sz="1050" dirty="0"/>
          </a:p>
          <a:p>
            <a:pPr lvl="4"/>
            <a:endParaRPr lang="de-DE" sz="1050" dirty="0"/>
          </a:p>
          <a:p>
            <a:pPr marL="0" indent="0">
              <a:buNone/>
            </a:pPr>
            <a:endParaRPr lang="de-DE" sz="1800" dirty="0" smtClean="0"/>
          </a:p>
        </p:txBody>
      </p:sp>
    </p:spTree>
    <p:extLst>
      <p:ext uri="{BB962C8B-B14F-4D97-AF65-F5344CB8AC3E}">
        <p14:creationId xmlns:p14="http://schemas.microsoft.com/office/powerpoint/2010/main" val="828617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5"/>
          <p:cNvSpPr txBox="1">
            <a:spLocks/>
          </p:cNvSpPr>
          <p:nvPr/>
        </p:nvSpPr>
        <p:spPr>
          <a:xfrm>
            <a:off x="254938" y="-76434"/>
            <a:ext cx="8767155" cy="3970318"/>
          </a:xfrm>
          <a:prstGeom prst="rect">
            <a:avLst/>
          </a:prstGeom>
        </p:spPr>
        <p:txBody>
          <a:bodyPr wrap="square">
            <a:spAutoFit/>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lvl="0" indent="0">
              <a:buNone/>
            </a:pPr>
            <a:r>
              <a:rPr lang="de-DE" sz="1200" b="1" kern="0" dirty="0"/>
              <a:t> </a:t>
            </a:r>
            <a:r>
              <a:rPr lang="de-DE" sz="1200" b="1" kern="0" dirty="0" smtClean="0"/>
              <a:t>      </a:t>
            </a:r>
          </a:p>
          <a:p>
            <a:pPr marL="0" lvl="0" indent="0">
              <a:buNone/>
            </a:pPr>
            <a:r>
              <a:rPr lang="de-DE" sz="2400" b="1" kern="0" dirty="0" smtClean="0"/>
              <a:t>Im November 2017:</a:t>
            </a:r>
          </a:p>
          <a:p>
            <a:pPr marL="0" lvl="0" indent="0">
              <a:buNone/>
            </a:pPr>
            <a:endParaRPr lang="de-DE" sz="800" b="1" kern="0" dirty="0" smtClean="0"/>
          </a:p>
          <a:p>
            <a:pPr marL="0" lvl="0" indent="0">
              <a:buNone/>
            </a:pPr>
            <a:r>
              <a:rPr lang="de-DE" sz="1600" b="1" kern="0" dirty="0" smtClean="0"/>
              <a:t>Einführung zweier Neuerungen bzgl. der Anmeldung an das SAP System:</a:t>
            </a:r>
          </a:p>
          <a:p>
            <a:pPr marL="0" lvl="0" indent="0">
              <a:buNone/>
            </a:pPr>
            <a:endParaRPr lang="de-DE" sz="800" b="1" kern="0" dirty="0" smtClean="0"/>
          </a:p>
          <a:p>
            <a:pPr lvl="0"/>
            <a:endParaRPr lang="de-DE" sz="1200" b="1" u="sng" kern="0" dirty="0" smtClean="0"/>
          </a:p>
          <a:p>
            <a:pPr lvl="0"/>
            <a:r>
              <a:rPr lang="de-DE" sz="1200" b="1" u="sng" kern="0" dirty="0" smtClean="0"/>
              <a:t>Verbindliche</a:t>
            </a:r>
            <a:r>
              <a:rPr lang="de-DE" sz="1200" b="1" kern="0" dirty="0" smtClean="0"/>
              <a:t> Einführung der 2-Faktor </a:t>
            </a:r>
            <a:r>
              <a:rPr lang="de-DE" sz="1200" b="1" kern="0" dirty="0"/>
              <a:t>Authentifizierung  </a:t>
            </a:r>
            <a:r>
              <a:rPr lang="de-DE" sz="1200" b="1" kern="0" dirty="0" smtClean="0"/>
              <a:t>für </a:t>
            </a:r>
            <a:r>
              <a:rPr lang="de-DE" sz="1200" b="1" kern="0" dirty="0"/>
              <a:t>das Arbeiten im SRM </a:t>
            </a:r>
            <a:r>
              <a:rPr lang="de-DE" sz="1200" b="1" kern="0" dirty="0" smtClean="0"/>
              <a:t>System</a:t>
            </a:r>
          </a:p>
          <a:p>
            <a:pPr marL="0" lvl="0" indent="0">
              <a:buNone/>
            </a:pPr>
            <a:r>
              <a:rPr lang="de-DE" sz="1200" b="1" kern="0" dirty="0" smtClean="0"/>
              <a:t>        (</a:t>
            </a:r>
            <a:r>
              <a:rPr lang="de-DE" sz="1200" b="1" kern="0" dirty="0"/>
              <a:t>Anmeldung im SAP NetWeaver </a:t>
            </a:r>
            <a:r>
              <a:rPr lang="de-DE" sz="1200" b="1" kern="0" dirty="0" smtClean="0"/>
              <a:t>Portal mit KIT Account + Token)</a:t>
            </a:r>
          </a:p>
          <a:p>
            <a:pPr marL="0" lvl="0" indent="0">
              <a:buNone/>
            </a:pPr>
            <a:r>
              <a:rPr lang="de-DE" sz="1200" b="1" kern="0" dirty="0" smtClean="0"/>
              <a:t>        </a:t>
            </a:r>
            <a:r>
              <a:rPr lang="de-DE" sz="1000" b="1" dirty="0" smtClean="0"/>
              <a:t>Weitere </a:t>
            </a:r>
            <a:r>
              <a:rPr lang="de-DE" sz="1000" b="1" dirty="0"/>
              <a:t>Informationen </a:t>
            </a:r>
            <a:r>
              <a:rPr lang="de-DE" sz="1000" b="1" dirty="0" smtClean="0"/>
              <a:t>erhalten Sie unter </a:t>
            </a:r>
            <a:r>
              <a:rPr lang="de-DE" sz="1200" b="1" u="sng" dirty="0" smtClean="0">
                <a:hlinkClick r:id="rId7"/>
              </a:rPr>
              <a:t>http</a:t>
            </a:r>
            <a:r>
              <a:rPr lang="de-DE" sz="1200" b="1" u="sng" dirty="0">
                <a:hlinkClick r:id="rId7"/>
              </a:rPr>
              <a:t>://www.scc.kit.edu/dienste/2fa-token.php</a:t>
            </a:r>
            <a:endParaRPr lang="de-DE" sz="1200" b="1" dirty="0"/>
          </a:p>
          <a:p>
            <a:pPr marL="0" lvl="0" indent="0">
              <a:buNone/>
            </a:pPr>
            <a:endParaRPr lang="de-DE" sz="1200" b="1" kern="0" dirty="0"/>
          </a:p>
          <a:p>
            <a:pPr marL="0" lvl="0" indent="0">
              <a:buNone/>
            </a:pPr>
            <a:endParaRPr lang="de-DE" sz="1200" b="1" kern="0" dirty="0" smtClean="0"/>
          </a:p>
          <a:p>
            <a:pPr lvl="0"/>
            <a:r>
              <a:rPr lang="de-DE" sz="1200" b="1" kern="0" dirty="0" smtClean="0"/>
              <a:t>Open VPN Verbindung für Zugriffe auf </a:t>
            </a:r>
            <a:r>
              <a:rPr lang="de-DE" sz="1200" b="1" kern="0" dirty="0">
                <a:solidFill>
                  <a:srgbClr val="FF0000"/>
                </a:solidFill>
              </a:rPr>
              <a:t>SAP-GUI-Anwendung</a:t>
            </a:r>
            <a:r>
              <a:rPr lang="de-DE" sz="1200" b="1" kern="0" dirty="0"/>
              <a:t>, </a:t>
            </a:r>
            <a:r>
              <a:rPr lang="de-DE" sz="1200" b="1" kern="0" dirty="0" smtClean="0"/>
              <a:t>z.B</a:t>
            </a:r>
            <a:r>
              <a:rPr lang="de-DE" sz="1200" b="1" kern="0" dirty="0"/>
              <a:t>. für </a:t>
            </a:r>
            <a:r>
              <a:rPr lang="de-DE" sz="1200" b="1" kern="0" dirty="0">
                <a:solidFill>
                  <a:srgbClr val="FF0000"/>
                </a:solidFill>
              </a:rPr>
              <a:t>SAP-BW</a:t>
            </a:r>
            <a:r>
              <a:rPr lang="de-DE" sz="1200" b="1" kern="0" dirty="0"/>
              <a:t> und </a:t>
            </a:r>
            <a:r>
              <a:rPr lang="de-DE" sz="1200" b="1" kern="0" dirty="0">
                <a:solidFill>
                  <a:srgbClr val="FF0000"/>
                </a:solidFill>
              </a:rPr>
              <a:t>SAP </a:t>
            </a:r>
            <a:r>
              <a:rPr lang="de-DE" sz="1200" b="1" kern="0" dirty="0" smtClean="0">
                <a:solidFill>
                  <a:srgbClr val="FF0000"/>
                </a:solidFill>
              </a:rPr>
              <a:t>ERP</a:t>
            </a:r>
          </a:p>
          <a:p>
            <a:pPr marL="0" lvl="0" indent="0">
              <a:buNone/>
            </a:pPr>
            <a:r>
              <a:rPr lang="de-DE" sz="1200" b="1" kern="0" dirty="0"/>
              <a:t> </a:t>
            </a:r>
            <a:r>
              <a:rPr lang="de-DE" sz="1200" b="1" kern="0" dirty="0" smtClean="0"/>
              <a:t>       </a:t>
            </a:r>
            <a:r>
              <a:rPr lang="de-DE" sz="1000" b="1" dirty="0"/>
              <a:t>Weitere Informationen erhalten Sie unter </a:t>
            </a:r>
            <a:r>
              <a:rPr lang="de-DE" sz="1200" b="1" dirty="0">
                <a:hlinkClick r:id="rId8"/>
              </a:rPr>
              <a:t>http://</a:t>
            </a:r>
            <a:r>
              <a:rPr lang="de-DE" sz="1200" b="1" dirty="0" smtClean="0">
                <a:hlinkClick r:id="rId8"/>
              </a:rPr>
              <a:t>www.scc.kit.edu/dienste/openvpn.php</a:t>
            </a:r>
            <a:r>
              <a:rPr lang="de-DE" sz="1200" b="1" dirty="0" smtClean="0"/>
              <a:t> </a:t>
            </a:r>
            <a:endParaRPr lang="de-DE" sz="1200" b="1" dirty="0"/>
          </a:p>
          <a:p>
            <a:pPr marL="0" lvl="0" indent="0">
              <a:buNone/>
            </a:pPr>
            <a:endParaRPr lang="de-DE" sz="1200" b="1" kern="0" dirty="0" smtClean="0"/>
          </a:p>
          <a:p>
            <a:pPr marL="0" lvl="0" indent="0">
              <a:buNone/>
            </a:pPr>
            <a:endParaRPr lang="de-DE" sz="1200" b="1" kern="0" dirty="0" smtClean="0"/>
          </a:p>
          <a:p>
            <a:pPr marL="0" indent="0">
              <a:buNone/>
            </a:pPr>
            <a:endParaRPr lang="de-DE" sz="1200" b="1" kern="0" dirty="0"/>
          </a:p>
          <a:p>
            <a:pPr marL="0" lvl="0" indent="0">
              <a:buNone/>
            </a:pPr>
            <a:endParaRPr lang="de-DE" sz="1200" b="1" kern="0" dirty="0"/>
          </a:p>
        </p:txBody>
      </p:sp>
      <p:sp>
        <p:nvSpPr>
          <p:cNvPr id="9" name="Textfeld 8"/>
          <p:cNvSpPr txBox="1"/>
          <p:nvPr/>
        </p:nvSpPr>
        <p:spPr>
          <a:xfrm>
            <a:off x="390043" y="2908398"/>
            <a:ext cx="8496944" cy="646331"/>
          </a:xfrm>
          <a:prstGeom prst="rect">
            <a:avLst/>
          </a:prstGeom>
          <a:noFill/>
        </p:spPr>
        <p:txBody>
          <a:bodyPr wrap="square" rtlCol="0">
            <a:spAutoFit/>
          </a:bodyPr>
          <a:lstStyle/>
          <a:p>
            <a:endParaRPr lang="de-DE" sz="1200" dirty="0" smtClean="0"/>
          </a:p>
          <a:p>
            <a:r>
              <a:rPr lang="de-DE" sz="2400" b="1" dirty="0" smtClean="0"/>
              <a:t>Vielen Dank für Ihr Verständnis und Ihre Unterstützung !</a:t>
            </a:r>
          </a:p>
        </p:txBody>
      </p:sp>
      <p:sp>
        <p:nvSpPr>
          <p:cNvPr id="6" name="Textfeld 5"/>
          <p:cNvSpPr txBox="1"/>
          <p:nvPr/>
        </p:nvSpPr>
        <p:spPr>
          <a:xfrm>
            <a:off x="252122" y="4083504"/>
            <a:ext cx="8568350" cy="2062103"/>
          </a:xfrm>
          <a:prstGeom prst="rect">
            <a:avLst/>
          </a:prstGeom>
          <a:noFill/>
        </p:spPr>
        <p:txBody>
          <a:bodyPr wrap="square" rtlCol="0">
            <a:spAutoFit/>
          </a:bodyPr>
          <a:lstStyle/>
          <a:p>
            <a:endParaRPr lang="de-DE" sz="1200" dirty="0" smtClean="0"/>
          </a:p>
          <a:p>
            <a:r>
              <a:rPr lang="de-DE" sz="1400" b="1" u="sng" dirty="0" smtClean="0"/>
              <a:t>Sonstiges:</a:t>
            </a:r>
          </a:p>
          <a:p>
            <a:endParaRPr lang="de-DE" sz="1400" b="1" dirty="0"/>
          </a:p>
          <a:p>
            <a:r>
              <a:rPr lang="de-DE" sz="1400" b="1" dirty="0" smtClean="0"/>
              <a:t>Seit 01.02.2018: </a:t>
            </a:r>
          </a:p>
          <a:p>
            <a:endParaRPr lang="de-DE" sz="1400" b="1" dirty="0"/>
          </a:p>
          <a:p>
            <a:r>
              <a:rPr lang="de-DE" sz="1400" b="1" dirty="0"/>
              <a:t>GWG-Höchstgrenze von 150,01EUR auf </a:t>
            </a:r>
            <a:r>
              <a:rPr lang="de-DE" sz="1400" b="1" dirty="0">
                <a:solidFill>
                  <a:srgbClr val="FF0000"/>
                </a:solidFill>
              </a:rPr>
              <a:t>250 ,01 EUR </a:t>
            </a:r>
            <a:r>
              <a:rPr lang="de-DE" sz="1400" b="1" dirty="0"/>
              <a:t>geändert, d.h. erst bei einem Wert </a:t>
            </a:r>
            <a:endParaRPr lang="de-DE" sz="1400" b="1" dirty="0" smtClean="0"/>
          </a:p>
          <a:p>
            <a:r>
              <a:rPr lang="de-DE" sz="1400" b="1" dirty="0" smtClean="0"/>
              <a:t>von 250,01 EUR  </a:t>
            </a:r>
            <a:r>
              <a:rPr lang="de-DE" sz="1400" b="1" dirty="0"/>
              <a:t>wird wie bisher auf </a:t>
            </a:r>
            <a:r>
              <a:rPr lang="de-DE" sz="1400" b="1" dirty="0">
                <a:solidFill>
                  <a:srgbClr val="FF0000"/>
                </a:solidFill>
              </a:rPr>
              <a:t>Anlage </a:t>
            </a:r>
            <a:r>
              <a:rPr lang="de-DE" sz="1400" b="1" dirty="0" smtClean="0">
                <a:solidFill>
                  <a:srgbClr val="FF0000"/>
                </a:solidFill>
              </a:rPr>
              <a:t>inventarisiert</a:t>
            </a:r>
            <a:r>
              <a:rPr lang="de-DE" sz="1400" b="1" dirty="0">
                <a:solidFill>
                  <a:srgbClr val="FF0000"/>
                </a:solidFill>
              </a:rPr>
              <a:t> </a:t>
            </a:r>
            <a:r>
              <a:rPr lang="de-DE" sz="1400" b="1" dirty="0" smtClean="0"/>
              <a:t>(bei Freitextbestellungen im SRM bitte dazu eine Investitions-Produktkategorie wählen).</a:t>
            </a:r>
            <a:endParaRPr lang="de-DE" sz="1400" b="1" dirty="0"/>
          </a:p>
          <a:p>
            <a:endParaRPr lang="de-DE" b="1" dirty="0" smtClean="0"/>
          </a:p>
        </p:txBody>
      </p:sp>
    </p:spTree>
    <p:extLst>
      <p:ext uri="{BB962C8B-B14F-4D97-AF65-F5344CB8AC3E}">
        <p14:creationId xmlns:p14="http://schemas.microsoft.com/office/powerpoint/2010/main" val="613530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533399" y="1355130"/>
            <a:ext cx="6126833" cy="4745511"/>
          </a:xfrm>
          <a:prstGeom prst="rect">
            <a:avLst/>
          </a:prstGeom>
        </p:spPr>
      </p:pic>
      <p:sp>
        <p:nvSpPr>
          <p:cNvPr id="5" name="Inhaltsplatzhalter 5"/>
          <p:cNvSpPr txBox="1">
            <a:spLocks/>
          </p:cNvSpPr>
          <p:nvPr/>
        </p:nvSpPr>
        <p:spPr>
          <a:xfrm>
            <a:off x="254938" y="-76434"/>
            <a:ext cx="8767155" cy="1975926"/>
          </a:xfrm>
          <a:prstGeom prst="rect">
            <a:avLst/>
          </a:prstGeom>
        </p:spPr>
        <p:txBody>
          <a:bodyPr wrap="square">
            <a:spAutoFit/>
          </a:bodyPr>
          <a:lstStyle>
            <a:lvl1pPr marL="314325" indent="-314325" algn="l" rtl="0" eaLnBrk="1" fontAlgn="base" hangingPunct="1">
              <a:spcBef>
                <a:spcPct val="20000"/>
              </a:spcBef>
              <a:spcAft>
                <a:spcPct val="0"/>
              </a:spcAft>
              <a:buBlip>
                <a:blip r:embed="rId4"/>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5"/>
              </a:buBlip>
              <a:defRPr>
                <a:solidFill>
                  <a:schemeClr val="tx1"/>
                </a:solidFill>
                <a:latin typeface="+mn-lt"/>
              </a:defRPr>
            </a:lvl2pPr>
            <a:lvl3pPr marL="1209675" indent="-276225" algn="l" rtl="0" eaLnBrk="1" fontAlgn="base" hangingPunct="1">
              <a:spcBef>
                <a:spcPct val="20000"/>
              </a:spcBef>
              <a:spcAft>
                <a:spcPct val="0"/>
              </a:spcAft>
              <a:buBlip>
                <a:blip r:embed="rId6"/>
              </a:buBlip>
              <a:defRPr sz="1600">
                <a:solidFill>
                  <a:schemeClr val="tx1"/>
                </a:solidFill>
                <a:latin typeface="+mn-lt"/>
              </a:defRPr>
            </a:lvl3pPr>
            <a:lvl4pPr marL="1657350" indent="-276225" algn="l" rtl="0" eaLnBrk="1" fontAlgn="base" hangingPunct="1">
              <a:spcBef>
                <a:spcPct val="20000"/>
              </a:spcBef>
              <a:spcAft>
                <a:spcPct val="0"/>
              </a:spcAft>
              <a:buBlip>
                <a:blip r:embed="rId6"/>
              </a:buBlip>
              <a:defRPr sz="1600">
                <a:solidFill>
                  <a:schemeClr val="tx1"/>
                </a:solidFill>
                <a:latin typeface="+mn-lt"/>
              </a:defRPr>
            </a:lvl4pPr>
            <a:lvl5pPr marL="2095500" indent="-276225" algn="l" rtl="0" eaLnBrk="1" fontAlgn="base" hangingPunct="1">
              <a:spcBef>
                <a:spcPct val="20000"/>
              </a:spcBef>
              <a:spcAft>
                <a:spcPct val="0"/>
              </a:spcAft>
              <a:buBlip>
                <a:blip r:embed="rId6"/>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pPr marL="0" lvl="0" indent="0">
              <a:buNone/>
            </a:pPr>
            <a:r>
              <a:rPr lang="de-DE" sz="1200" b="1" kern="0" dirty="0"/>
              <a:t> </a:t>
            </a:r>
            <a:r>
              <a:rPr lang="de-DE" sz="1200" b="1" kern="0" dirty="0" smtClean="0"/>
              <a:t>      </a:t>
            </a:r>
          </a:p>
          <a:p>
            <a:pPr marL="0" lvl="0" indent="0">
              <a:buNone/>
            </a:pPr>
            <a:r>
              <a:rPr lang="de-DE" sz="2400" b="1" kern="0" dirty="0" smtClean="0"/>
              <a:t>Seit November 2017:</a:t>
            </a:r>
          </a:p>
          <a:p>
            <a:pPr marL="0" lvl="0" indent="0">
              <a:buNone/>
            </a:pPr>
            <a:endParaRPr lang="de-DE" sz="800" b="1" kern="0" dirty="0" smtClean="0"/>
          </a:p>
          <a:p>
            <a:pPr lvl="0"/>
            <a:r>
              <a:rPr lang="de-DE" sz="1200" b="1" u="sng" kern="0" dirty="0" smtClean="0"/>
              <a:t>Verbindliche</a:t>
            </a:r>
            <a:r>
              <a:rPr lang="de-DE" sz="1200" b="1" kern="0" dirty="0" smtClean="0"/>
              <a:t> Einführung der 2-Faktor </a:t>
            </a:r>
            <a:r>
              <a:rPr lang="de-DE" sz="1200" b="1" kern="0" dirty="0"/>
              <a:t>Authentifizierung  </a:t>
            </a:r>
            <a:r>
              <a:rPr lang="de-DE" sz="1200" b="1" kern="0" dirty="0" smtClean="0"/>
              <a:t>für </a:t>
            </a:r>
            <a:r>
              <a:rPr lang="de-DE" sz="1200" b="1" kern="0" dirty="0"/>
              <a:t>das Arbeiten im SRM System </a:t>
            </a:r>
            <a:endParaRPr lang="de-DE" sz="1200" b="1" kern="0" dirty="0" smtClean="0"/>
          </a:p>
          <a:p>
            <a:pPr marL="0" lvl="0" indent="0">
              <a:buNone/>
            </a:pPr>
            <a:r>
              <a:rPr lang="de-DE" sz="1200" b="1" kern="0" dirty="0"/>
              <a:t> </a:t>
            </a:r>
            <a:r>
              <a:rPr lang="de-DE" sz="1200" b="1" kern="0" dirty="0" smtClean="0"/>
              <a:t>       (</a:t>
            </a:r>
            <a:r>
              <a:rPr lang="de-DE" sz="1200" b="1" kern="0" dirty="0"/>
              <a:t>Anmeldung im SAP NetWeaver Portal</a:t>
            </a:r>
            <a:r>
              <a:rPr lang="de-DE" sz="1200" b="1" kern="0" dirty="0" smtClean="0"/>
              <a:t>)</a:t>
            </a:r>
          </a:p>
          <a:p>
            <a:pPr marL="0" lvl="0" indent="0">
              <a:buNone/>
            </a:pPr>
            <a:endParaRPr lang="de-DE" sz="1200" b="1" kern="0" dirty="0" smtClean="0"/>
          </a:p>
          <a:p>
            <a:pPr marL="0" indent="0">
              <a:buNone/>
            </a:pPr>
            <a:endParaRPr lang="de-DE" sz="1200" b="1" kern="0" dirty="0"/>
          </a:p>
          <a:p>
            <a:pPr marL="0" lvl="0" indent="0">
              <a:buNone/>
            </a:pPr>
            <a:endParaRPr lang="de-DE" sz="1200" b="1" kern="0" dirty="0"/>
          </a:p>
        </p:txBody>
      </p:sp>
      <p:sp>
        <p:nvSpPr>
          <p:cNvPr id="6" name="Rectangle 2"/>
          <p:cNvSpPr>
            <a:spLocks noChangeArrowheads="1"/>
          </p:cNvSpPr>
          <p:nvPr/>
        </p:nvSpPr>
        <p:spPr bwMode="auto">
          <a:xfrm>
            <a:off x="5436096" y="4005064"/>
            <a:ext cx="720080" cy="2399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Textfeld 8"/>
          <p:cNvSpPr txBox="1"/>
          <p:nvPr/>
        </p:nvSpPr>
        <p:spPr>
          <a:xfrm>
            <a:off x="6938693" y="1625608"/>
            <a:ext cx="1958123" cy="1754326"/>
          </a:xfrm>
          <a:prstGeom prst="rect">
            <a:avLst/>
          </a:prstGeom>
          <a:noFill/>
        </p:spPr>
        <p:txBody>
          <a:bodyPr wrap="square" rtlCol="0">
            <a:spAutoFit/>
          </a:bodyPr>
          <a:lstStyle/>
          <a:p>
            <a:endParaRPr lang="de-DE" sz="1200" dirty="0" smtClean="0"/>
          </a:p>
          <a:p>
            <a:r>
              <a:rPr lang="de-DE" sz="1200" dirty="0" smtClean="0"/>
              <a:t>Nach Klicken auf die Schaltfläche „</a:t>
            </a:r>
            <a:r>
              <a:rPr lang="de-DE" sz="1200" b="1" dirty="0" smtClean="0"/>
              <a:t>Fortsetzen</a:t>
            </a:r>
            <a:r>
              <a:rPr lang="de-DE" sz="1200" dirty="0" smtClean="0"/>
              <a:t>“ kommt man auf eine neue Anmeldemaske („</a:t>
            </a:r>
            <a:r>
              <a:rPr lang="de-DE" sz="1200" dirty="0" err="1" smtClean="0"/>
              <a:t>Shibboleth</a:t>
            </a:r>
            <a:r>
              <a:rPr lang="de-DE" sz="1200" dirty="0" smtClean="0"/>
              <a:t>“- 2-Faktor-Anmeldung (mit KIT-Account und Token-Nummer)</a:t>
            </a:r>
          </a:p>
        </p:txBody>
      </p:sp>
      <p:sp>
        <p:nvSpPr>
          <p:cNvPr id="4" name="Fußzeilenplatzhalter 3"/>
          <p:cNvSpPr>
            <a:spLocks noGrp="1"/>
          </p:cNvSpPr>
          <p:nvPr>
            <p:ph type="ftr" sz="quarter" idx="4294967295"/>
          </p:nvPr>
        </p:nvSpPr>
        <p:spPr/>
        <p:txBody>
          <a:bodyPr/>
          <a:lstStyle/>
          <a:p>
            <a:pPr>
              <a:lnSpc>
                <a:spcPct val="90000"/>
              </a:lnSpc>
            </a:pPr>
            <a:endParaRPr lang="de-DE" dirty="0"/>
          </a:p>
        </p:txBody>
      </p:sp>
    </p:spTree>
    <p:extLst>
      <p:ext uri="{BB962C8B-B14F-4D97-AF65-F5344CB8AC3E}">
        <p14:creationId xmlns:p14="http://schemas.microsoft.com/office/powerpoint/2010/main" val="4235014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539552" y="2276872"/>
            <a:ext cx="6484145" cy="3939571"/>
          </a:xfrm>
          <a:prstGeom prst="rect">
            <a:avLst/>
          </a:prstGeom>
        </p:spPr>
      </p:pic>
      <p:sp>
        <p:nvSpPr>
          <p:cNvPr id="5" name="Inhaltsplatzhalter 5"/>
          <p:cNvSpPr txBox="1">
            <a:spLocks/>
          </p:cNvSpPr>
          <p:nvPr/>
        </p:nvSpPr>
        <p:spPr>
          <a:xfrm>
            <a:off x="251520" y="22254"/>
            <a:ext cx="8767155" cy="1606594"/>
          </a:xfrm>
          <a:prstGeom prst="rect">
            <a:avLst/>
          </a:prstGeom>
        </p:spPr>
        <p:txBody>
          <a:bodyPr wrap="square">
            <a:spAutoFit/>
          </a:bodyPr>
          <a:lstStyle>
            <a:lvl1pPr marL="314325" indent="-314325" algn="l" rtl="0" eaLnBrk="1" fontAlgn="base" hangingPunct="1">
              <a:spcBef>
                <a:spcPct val="20000"/>
              </a:spcBef>
              <a:spcAft>
                <a:spcPct val="0"/>
              </a:spcAft>
              <a:buBlip>
                <a:blip r:embed="rId4"/>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5"/>
              </a:buBlip>
              <a:defRPr>
                <a:solidFill>
                  <a:schemeClr val="tx1"/>
                </a:solidFill>
                <a:latin typeface="+mn-lt"/>
              </a:defRPr>
            </a:lvl2pPr>
            <a:lvl3pPr marL="1209675" indent="-276225" algn="l" rtl="0" eaLnBrk="1" fontAlgn="base" hangingPunct="1">
              <a:spcBef>
                <a:spcPct val="20000"/>
              </a:spcBef>
              <a:spcAft>
                <a:spcPct val="0"/>
              </a:spcAft>
              <a:buBlip>
                <a:blip r:embed="rId6"/>
              </a:buBlip>
              <a:defRPr sz="1600">
                <a:solidFill>
                  <a:schemeClr val="tx1"/>
                </a:solidFill>
                <a:latin typeface="+mn-lt"/>
              </a:defRPr>
            </a:lvl3pPr>
            <a:lvl4pPr marL="1657350" indent="-276225" algn="l" rtl="0" eaLnBrk="1" fontAlgn="base" hangingPunct="1">
              <a:spcBef>
                <a:spcPct val="20000"/>
              </a:spcBef>
              <a:spcAft>
                <a:spcPct val="0"/>
              </a:spcAft>
              <a:buBlip>
                <a:blip r:embed="rId6"/>
              </a:buBlip>
              <a:defRPr sz="1600">
                <a:solidFill>
                  <a:schemeClr val="tx1"/>
                </a:solidFill>
                <a:latin typeface="+mn-lt"/>
              </a:defRPr>
            </a:lvl4pPr>
            <a:lvl5pPr marL="2095500" indent="-276225" algn="l" rtl="0" eaLnBrk="1" fontAlgn="base" hangingPunct="1">
              <a:spcBef>
                <a:spcPct val="20000"/>
              </a:spcBef>
              <a:spcAft>
                <a:spcPct val="0"/>
              </a:spcAft>
              <a:buBlip>
                <a:blip r:embed="rId6"/>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pPr marL="0" indent="0">
              <a:buNone/>
            </a:pPr>
            <a:endParaRPr lang="de-DE" sz="1200" b="1" kern="0" dirty="0"/>
          </a:p>
          <a:p>
            <a:pPr lvl="0"/>
            <a:r>
              <a:rPr lang="de-DE" sz="1200" b="1" kern="0" dirty="0"/>
              <a:t>2-Faktor Authentifizierung  auch relevant für das Arbeiten im SRM System </a:t>
            </a:r>
            <a:endParaRPr lang="de-DE" sz="1200" b="1" kern="0" dirty="0" smtClean="0"/>
          </a:p>
          <a:p>
            <a:pPr marL="0" lvl="0" indent="0">
              <a:buNone/>
            </a:pPr>
            <a:r>
              <a:rPr lang="de-DE" sz="1200" b="1" kern="0" dirty="0"/>
              <a:t> </a:t>
            </a:r>
            <a:r>
              <a:rPr lang="de-DE" sz="1200" b="1" kern="0" dirty="0" smtClean="0"/>
              <a:t>       (</a:t>
            </a:r>
            <a:r>
              <a:rPr lang="de-DE" sz="1200" b="1" kern="0" dirty="0"/>
              <a:t>Anmeldung im SAP NetWeaver Portal</a:t>
            </a:r>
            <a:r>
              <a:rPr lang="de-DE" sz="1200" b="1" kern="0" dirty="0" smtClean="0"/>
              <a:t>)</a:t>
            </a:r>
          </a:p>
          <a:p>
            <a:pPr marL="0" lvl="0" indent="0">
              <a:buNone/>
            </a:pPr>
            <a:r>
              <a:rPr lang="de-DE" sz="1200" kern="0" dirty="0"/>
              <a:t> </a:t>
            </a:r>
            <a:r>
              <a:rPr lang="de-DE" sz="1200" kern="0" dirty="0" smtClean="0"/>
              <a:t>       </a:t>
            </a:r>
            <a:r>
              <a:rPr lang="de-DE" sz="1200" kern="0" dirty="0" smtClean="0">
                <a:sym typeface="Wingdings" panose="05000000000000000000" pitchFamily="2" charset="2"/>
              </a:rPr>
              <a:t>B</a:t>
            </a:r>
            <a:r>
              <a:rPr lang="de-DE" sz="1200" kern="0" dirty="0" smtClean="0"/>
              <a:t>etrifft </a:t>
            </a:r>
            <a:r>
              <a:rPr lang="de-DE" sz="1200" b="1" kern="0" dirty="0"/>
              <a:t>alle SAP NetWeaver Portal-Anwendungen </a:t>
            </a:r>
            <a:r>
              <a:rPr lang="de-DE" sz="1200" kern="0" dirty="0"/>
              <a:t>wie z.B. </a:t>
            </a:r>
            <a:r>
              <a:rPr lang="de-DE" sz="1200" kern="0" dirty="0" err="1"/>
              <a:t>Employee</a:t>
            </a:r>
            <a:r>
              <a:rPr lang="de-DE" sz="1200" kern="0" dirty="0"/>
              <a:t> </a:t>
            </a:r>
            <a:r>
              <a:rPr lang="de-DE" sz="1200" kern="0" dirty="0" err="1"/>
              <a:t>Self</a:t>
            </a:r>
            <a:r>
              <a:rPr lang="de-DE" sz="1200" kern="0" dirty="0"/>
              <a:t> Service (ESS), Personentage</a:t>
            </a:r>
          </a:p>
          <a:p>
            <a:pPr marL="0" indent="0">
              <a:buNone/>
            </a:pPr>
            <a:r>
              <a:rPr lang="de-DE" sz="1200" kern="0" dirty="0"/>
              <a:t>        (betrifft nur den KIT-Großforschungsbereich), SAP Business Warehouse (BW) (Großforschungsbereich und ggf.</a:t>
            </a:r>
          </a:p>
          <a:p>
            <a:pPr marL="0" indent="0">
              <a:buNone/>
            </a:pPr>
            <a:r>
              <a:rPr lang="de-DE" sz="1200" kern="0" dirty="0"/>
              <a:t>        Universitätsbereich), SRM-System (Bestellungen), zukünftig: Gäste- und Partnerverwaltung (</a:t>
            </a:r>
            <a:r>
              <a:rPr lang="de-DE" sz="1200" kern="0" dirty="0" err="1"/>
              <a:t>GuP</a:t>
            </a:r>
            <a:r>
              <a:rPr lang="de-DE" sz="1200" kern="0" dirty="0"/>
              <a:t>) </a:t>
            </a:r>
            <a:endParaRPr lang="de-DE" sz="1200" b="1" kern="0" dirty="0"/>
          </a:p>
          <a:p>
            <a:pPr marL="0" lvl="0" indent="0">
              <a:buNone/>
            </a:pPr>
            <a:endParaRPr lang="de-DE" sz="1200" b="1" kern="0" dirty="0"/>
          </a:p>
        </p:txBody>
      </p:sp>
      <p:sp>
        <p:nvSpPr>
          <p:cNvPr id="10" name="Textfeld 9"/>
          <p:cNvSpPr txBox="1"/>
          <p:nvPr/>
        </p:nvSpPr>
        <p:spPr>
          <a:xfrm>
            <a:off x="323528" y="1433790"/>
            <a:ext cx="8208912" cy="646331"/>
          </a:xfrm>
          <a:prstGeom prst="rect">
            <a:avLst/>
          </a:prstGeom>
          <a:noFill/>
        </p:spPr>
        <p:txBody>
          <a:bodyPr wrap="square" rtlCol="0">
            <a:spAutoFit/>
          </a:bodyPr>
          <a:lstStyle/>
          <a:p>
            <a:endParaRPr lang="de-DE" sz="1200" dirty="0" smtClean="0"/>
          </a:p>
          <a:p>
            <a:pPr marL="228600" indent="-228600">
              <a:buFont typeface="+mj-lt"/>
              <a:buAutoNum type="arabicPeriod"/>
            </a:pPr>
            <a:r>
              <a:rPr lang="de-DE" sz="1200" dirty="0" smtClean="0"/>
              <a:t>Nach Klicken auf die Schaltfläche „</a:t>
            </a:r>
            <a:r>
              <a:rPr lang="de-DE" sz="1200" b="1" dirty="0" smtClean="0"/>
              <a:t>Fortsetzen</a:t>
            </a:r>
            <a:r>
              <a:rPr lang="de-DE" sz="1200" dirty="0" smtClean="0"/>
              <a:t>“ kommt man auf eine neue Anmeldemaske („</a:t>
            </a:r>
            <a:r>
              <a:rPr lang="de-DE" sz="1200" dirty="0" err="1" smtClean="0"/>
              <a:t>Shibboleth</a:t>
            </a:r>
            <a:r>
              <a:rPr lang="de-DE" sz="1200" dirty="0" smtClean="0"/>
              <a:t>“- 2-Faktor-Anmeldung (mit KIT-Account (Benutzerkennung und Passwort)  und  danach Eingabe der Token-Nummer) :</a:t>
            </a:r>
          </a:p>
        </p:txBody>
      </p:sp>
      <p:sp>
        <p:nvSpPr>
          <p:cNvPr id="6" name="Textfeld 5"/>
          <p:cNvSpPr txBox="1"/>
          <p:nvPr/>
        </p:nvSpPr>
        <p:spPr>
          <a:xfrm>
            <a:off x="7010163" y="2214882"/>
            <a:ext cx="1936854" cy="461665"/>
          </a:xfrm>
          <a:prstGeom prst="rect">
            <a:avLst/>
          </a:prstGeom>
          <a:noFill/>
        </p:spPr>
        <p:txBody>
          <a:bodyPr wrap="square" rtlCol="0">
            <a:spAutoFit/>
          </a:bodyPr>
          <a:lstStyle/>
          <a:p>
            <a:r>
              <a:rPr lang="de-DE" sz="1200" b="1" dirty="0" smtClean="0"/>
              <a:t>Beispiel eines (zeitbasierten) Tokens:</a:t>
            </a:r>
          </a:p>
        </p:txBody>
      </p:sp>
      <p:sp>
        <p:nvSpPr>
          <p:cNvPr id="8" name="Textfeld 7"/>
          <p:cNvSpPr txBox="1"/>
          <p:nvPr/>
        </p:nvSpPr>
        <p:spPr>
          <a:xfrm>
            <a:off x="7113924" y="3803321"/>
            <a:ext cx="1996437" cy="1508105"/>
          </a:xfrm>
          <a:prstGeom prst="rect">
            <a:avLst/>
          </a:prstGeom>
          <a:noFill/>
        </p:spPr>
        <p:txBody>
          <a:bodyPr wrap="square" rtlCol="0">
            <a:spAutoFit/>
          </a:bodyPr>
          <a:lstStyle/>
          <a:p>
            <a:r>
              <a:rPr lang="de-DE" sz="1200" b="1" dirty="0" smtClean="0"/>
              <a:t>Weitere Möglichkeiten:</a:t>
            </a:r>
          </a:p>
          <a:p>
            <a:endParaRPr lang="de-DE" sz="800" b="1" dirty="0" smtClean="0"/>
          </a:p>
          <a:p>
            <a:pPr marL="228600" indent="-228600">
              <a:buAutoNum type="arabicPeriod"/>
            </a:pPr>
            <a:r>
              <a:rPr lang="de-DE" sz="1200" b="1" dirty="0" smtClean="0"/>
              <a:t>TAN-Liste (auf my.scc.kit.edu/</a:t>
            </a:r>
            <a:r>
              <a:rPr lang="de-DE" sz="1200" b="1" dirty="0" err="1" smtClean="0"/>
              <a:t>token</a:t>
            </a:r>
            <a:r>
              <a:rPr lang="de-DE" sz="1200" b="1" dirty="0" smtClean="0"/>
              <a:t>)</a:t>
            </a:r>
          </a:p>
          <a:p>
            <a:r>
              <a:rPr lang="de-DE" sz="1200" b="1" dirty="0" smtClean="0"/>
              <a:t> </a:t>
            </a:r>
          </a:p>
          <a:p>
            <a:r>
              <a:rPr lang="de-DE" sz="1200" b="1" dirty="0" smtClean="0"/>
              <a:t>2. TAN-Generator per</a:t>
            </a:r>
          </a:p>
          <a:p>
            <a:r>
              <a:rPr lang="de-DE" sz="1200" b="1" dirty="0"/>
              <a:t> </a:t>
            </a:r>
            <a:r>
              <a:rPr lang="de-DE" sz="1200" b="1" dirty="0" smtClean="0"/>
              <a:t>   </a:t>
            </a:r>
            <a:r>
              <a:rPr lang="de-DE" sz="1200" b="1" dirty="0"/>
              <a:t>App auf Smartphone</a:t>
            </a:r>
          </a:p>
          <a:p>
            <a:endParaRPr lang="de-DE" sz="1200" dirty="0" smtClean="0"/>
          </a:p>
        </p:txBody>
      </p:sp>
      <p:sp>
        <p:nvSpPr>
          <p:cNvPr id="2" name="Fußzeilenplatzhalter 1"/>
          <p:cNvSpPr>
            <a:spLocks noGrp="1"/>
          </p:cNvSpPr>
          <p:nvPr>
            <p:ph type="ftr" sz="quarter" idx="4294967295"/>
          </p:nvPr>
        </p:nvSpPr>
        <p:spPr/>
        <p:txBody>
          <a:bodyPr/>
          <a:lstStyle/>
          <a:p>
            <a:pPr>
              <a:lnSpc>
                <a:spcPct val="90000"/>
              </a:lnSpc>
            </a:pPr>
            <a:endParaRPr lang="de-DE" dirty="0"/>
          </a:p>
        </p:txBody>
      </p:sp>
      <p:sp>
        <p:nvSpPr>
          <p:cNvPr id="7" name="Rectangle 2"/>
          <p:cNvSpPr>
            <a:spLocks noChangeArrowheads="1"/>
          </p:cNvSpPr>
          <p:nvPr/>
        </p:nvSpPr>
        <p:spPr bwMode="auto">
          <a:xfrm>
            <a:off x="827584" y="3710614"/>
            <a:ext cx="1728192" cy="86397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Textfeld 8"/>
          <p:cNvSpPr txBox="1">
            <a:spLocks noChangeArrowheads="1"/>
          </p:cNvSpPr>
          <p:nvPr/>
        </p:nvSpPr>
        <p:spPr bwMode="auto">
          <a:xfrm>
            <a:off x="1383778" y="3832602"/>
            <a:ext cx="1174691" cy="69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b="1" u="sng" dirty="0" smtClean="0">
                <a:latin typeface="Calibri" panose="020F0502020204030204" pitchFamily="34" charset="0"/>
              </a:rPr>
              <a:t>Faktor 1: </a:t>
            </a:r>
            <a:r>
              <a:rPr lang="de-DE" altLang="de-DE" sz="1400" b="1" dirty="0" smtClean="0">
                <a:solidFill>
                  <a:srgbClr val="FF0000"/>
                </a:solidFill>
                <a:latin typeface="Calibri" panose="020F0502020204030204" pitchFamily="34" charset="0"/>
              </a:rPr>
              <a:t>Eingeben des KIT-Accounts</a:t>
            </a:r>
            <a:endParaRPr kumimoji="0" lang="de-DE" altLang="de-DE"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smtClean="0">
                <a:ln>
                  <a:noFill/>
                </a:ln>
                <a:solidFill>
                  <a:srgbClr val="000000"/>
                </a:solidFill>
                <a:effectLst/>
                <a:latin typeface="Calibri" panose="020F0502020204030204" pitchFamily="34" charset="0"/>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3" name="Textfeld 8"/>
          <p:cNvSpPr txBox="1">
            <a:spLocks noChangeArrowheads="1"/>
          </p:cNvSpPr>
          <p:nvPr/>
        </p:nvSpPr>
        <p:spPr bwMode="auto">
          <a:xfrm>
            <a:off x="4211960" y="3772580"/>
            <a:ext cx="1796713" cy="90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b="1" dirty="0" smtClean="0">
                <a:solidFill>
                  <a:srgbClr val="FF0000"/>
                </a:solidFill>
                <a:latin typeface="Calibri" panose="020F0502020204030204" pitchFamily="34" charset="0"/>
              </a:rPr>
              <a:t>ggf. ohne Eingabe des KIT-Accounts (Windows Login als Faktor 1 verwenden) </a:t>
            </a:r>
            <a:endParaRPr kumimoji="0" lang="de-DE" altLang="de-DE"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smtClean="0">
                <a:ln>
                  <a:noFill/>
                </a:ln>
                <a:solidFill>
                  <a:srgbClr val="000000"/>
                </a:solidFill>
                <a:effectLst/>
                <a:latin typeface="Calibri" panose="020F0502020204030204" pitchFamily="34" charset="0"/>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7"/>
          <p:cNvSpPr>
            <a:spLocks noChangeArrowheads="1"/>
          </p:cNvSpPr>
          <p:nvPr/>
        </p:nvSpPr>
        <p:spPr bwMode="auto">
          <a:xfrm>
            <a:off x="2657674" y="4409737"/>
            <a:ext cx="1554286" cy="2952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Textfeld 8"/>
          <p:cNvSpPr txBox="1">
            <a:spLocks noChangeArrowheads="1"/>
          </p:cNvSpPr>
          <p:nvPr/>
        </p:nvSpPr>
        <p:spPr bwMode="auto">
          <a:xfrm>
            <a:off x="6253531" y="2944162"/>
            <a:ext cx="993908" cy="59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b="1" u="sng" dirty="0" smtClean="0">
                <a:latin typeface="Calibri" panose="020F0502020204030204" pitchFamily="34" charset="0"/>
              </a:rPr>
              <a:t>Faktor 2:</a:t>
            </a:r>
            <a:r>
              <a:rPr kumimoji="0" lang="de-DE" altLang="de-DE" sz="1400" b="1" i="0" u="sng" strike="noStrike" cap="none" normalizeH="0" baseline="0" dirty="0" smtClean="0">
                <a:ln>
                  <a:noFill/>
                </a:ln>
                <a:effectLst/>
                <a:latin typeface="Calibri" panose="020F0502020204030204" pitchFamily="34" charset="0"/>
              </a:rPr>
              <a:t> </a:t>
            </a:r>
            <a:r>
              <a:rPr kumimoji="0" lang="de-DE" altLang="de-DE" sz="1400" b="1" i="0" u="none" strike="noStrike" cap="none" normalizeH="0" baseline="0" dirty="0" smtClean="0">
                <a:ln>
                  <a:noFill/>
                </a:ln>
                <a:solidFill>
                  <a:srgbClr val="FF0000"/>
                </a:solidFill>
                <a:effectLst/>
                <a:latin typeface="Calibri" panose="020F0502020204030204" pitchFamily="34" charset="0"/>
              </a:rPr>
              <a:t>Eingabe der Token-Nummer:</a:t>
            </a:r>
            <a:endParaRPr kumimoji="0" lang="de-DE" altLang="de-DE"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smtClean="0">
                <a:ln>
                  <a:noFill/>
                </a:ln>
                <a:solidFill>
                  <a:srgbClr val="000000"/>
                </a:solidFill>
                <a:effectLst/>
                <a:latin typeface="Calibri" panose="020F0502020204030204" pitchFamily="34" charset="0"/>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7200329" y="2057018"/>
            <a:ext cx="6193872" cy="24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1" name="Rectangle 6"/>
          <p:cNvSpPr>
            <a:spLocks noChangeArrowheads="1"/>
          </p:cNvSpPr>
          <p:nvPr/>
        </p:nvSpPr>
        <p:spPr bwMode="auto">
          <a:xfrm>
            <a:off x="7649592" y="2514218"/>
            <a:ext cx="6193872" cy="24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7"/>
          <p:cNvSpPr>
            <a:spLocks noChangeArrowheads="1"/>
          </p:cNvSpPr>
          <p:nvPr/>
        </p:nvSpPr>
        <p:spPr bwMode="auto">
          <a:xfrm>
            <a:off x="7649592" y="4800217"/>
            <a:ext cx="61938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9" name="Rectangle 8"/>
          <p:cNvSpPr>
            <a:spLocks noChangeArrowheads="1"/>
          </p:cNvSpPr>
          <p:nvPr/>
        </p:nvSpPr>
        <p:spPr bwMode="auto">
          <a:xfrm>
            <a:off x="7649592" y="6257543"/>
            <a:ext cx="6193872" cy="24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26" name="Grafik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9348" y="2741521"/>
            <a:ext cx="1954134" cy="75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7252388" y="2925369"/>
            <a:ext cx="271940" cy="40442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Rectangle 4"/>
          <p:cNvSpPr>
            <a:spLocks noChangeArrowheads="1"/>
          </p:cNvSpPr>
          <p:nvPr/>
        </p:nvSpPr>
        <p:spPr bwMode="auto">
          <a:xfrm>
            <a:off x="7606319" y="2958838"/>
            <a:ext cx="710097" cy="26180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97293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5"/>
          <p:cNvSpPr txBox="1">
            <a:spLocks/>
          </p:cNvSpPr>
          <p:nvPr/>
        </p:nvSpPr>
        <p:spPr>
          <a:xfrm>
            <a:off x="58840" y="-48126"/>
            <a:ext cx="8767155" cy="1532727"/>
          </a:xfrm>
          <a:prstGeom prst="rect">
            <a:avLst/>
          </a:prstGeom>
        </p:spPr>
        <p:txBody>
          <a:bodyPr wrap="square">
            <a:spAutoFit/>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buNone/>
            </a:pPr>
            <a:endParaRPr lang="de-DE" sz="1200" b="1" kern="0" dirty="0"/>
          </a:p>
          <a:p>
            <a:pPr lvl="0"/>
            <a:r>
              <a:rPr lang="de-DE" sz="1200" b="1" kern="0" dirty="0"/>
              <a:t>2-Faktor Authentifizierung  auch relevant für das Arbeiten im SRM System </a:t>
            </a:r>
            <a:endParaRPr lang="de-DE" sz="1200" b="1" kern="0" dirty="0" smtClean="0"/>
          </a:p>
          <a:p>
            <a:pPr marL="0" lvl="0" indent="0">
              <a:buNone/>
            </a:pPr>
            <a:r>
              <a:rPr lang="de-DE" sz="1200" b="1" kern="0" dirty="0"/>
              <a:t> </a:t>
            </a:r>
            <a:r>
              <a:rPr lang="de-DE" sz="1200" b="1" kern="0" dirty="0" smtClean="0"/>
              <a:t>       (</a:t>
            </a:r>
            <a:r>
              <a:rPr lang="de-DE" sz="1200" b="1" kern="0" dirty="0"/>
              <a:t>Anmeldung im SAP NetWeaver Portal</a:t>
            </a:r>
            <a:r>
              <a:rPr lang="de-DE" sz="1200" b="1" kern="0" dirty="0" smtClean="0"/>
              <a:t>)</a:t>
            </a:r>
          </a:p>
          <a:p>
            <a:pPr marL="0" lvl="0" indent="0">
              <a:buNone/>
            </a:pPr>
            <a:r>
              <a:rPr lang="de-DE" sz="1200" kern="0" dirty="0"/>
              <a:t> </a:t>
            </a:r>
            <a:r>
              <a:rPr lang="de-DE" sz="1200" kern="0" dirty="0" smtClean="0"/>
              <a:t>       </a:t>
            </a:r>
            <a:r>
              <a:rPr lang="de-DE" sz="1200" kern="0" dirty="0" smtClean="0">
                <a:sym typeface="Wingdings" panose="05000000000000000000" pitchFamily="2" charset="2"/>
              </a:rPr>
              <a:t>B</a:t>
            </a:r>
            <a:r>
              <a:rPr lang="de-DE" sz="1200" kern="0" dirty="0" smtClean="0"/>
              <a:t>etrifft </a:t>
            </a:r>
            <a:r>
              <a:rPr lang="de-DE" sz="1200" b="1" kern="0" dirty="0"/>
              <a:t>alle SAP NetWeaver Portal-Anwendungen </a:t>
            </a:r>
            <a:r>
              <a:rPr lang="de-DE" sz="1200" kern="0" dirty="0"/>
              <a:t>wie z.B. </a:t>
            </a:r>
            <a:r>
              <a:rPr lang="de-DE" sz="1200" kern="0" dirty="0" err="1"/>
              <a:t>Employee</a:t>
            </a:r>
            <a:r>
              <a:rPr lang="de-DE" sz="1200" kern="0" dirty="0"/>
              <a:t> </a:t>
            </a:r>
            <a:r>
              <a:rPr lang="de-DE" sz="1200" kern="0" dirty="0" err="1"/>
              <a:t>Self</a:t>
            </a:r>
            <a:r>
              <a:rPr lang="de-DE" sz="1200" kern="0" dirty="0"/>
              <a:t> Service (ESS), Personentage</a:t>
            </a:r>
          </a:p>
          <a:p>
            <a:pPr marL="0" indent="0">
              <a:buNone/>
            </a:pPr>
            <a:r>
              <a:rPr lang="de-DE" sz="1200" kern="0" dirty="0"/>
              <a:t>        (betrifft nur den KIT-Großforschungsbereich), SAP Business Warehouse (BW) (Großforschungsbereich und ggf.</a:t>
            </a:r>
          </a:p>
          <a:p>
            <a:pPr marL="0" indent="0">
              <a:buNone/>
            </a:pPr>
            <a:r>
              <a:rPr lang="de-DE" sz="1200" kern="0" dirty="0"/>
              <a:t>        Universitätsbereich), SRM-System (Bestellungen), zukünftig: Gäste- und Partnerverwaltung (</a:t>
            </a:r>
            <a:r>
              <a:rPr lang="de-DE" sz="1200" kern="0" dirty="0" err="1"/>
              <a:t>GuP</a:t>
            </a:r>
            <a:r>
              <a:rPr lang="de-DE" sz="1200" kern="0" dirty="0"/>
              <a:t>) </a:t>
            </a:r>
            <a:endParaRPr lang="de-DE" sz="1200" b="1" kern="0" dirty="0"/>
          </a:p>
          <a:p>
            <a:pPr marL="0" lvl="0" indent="0">
              <a:buNone/>
            </a:pPr>
            <a:endParaRPr lang="de-DE" sz="800" b="1" kern="0" dirty="0"/>
          </a:p>
        </p:txBody>
      </p:sp>
      <p:sp>
        <p:nvSpPr>
          <p:cNvPr id="6" name="Textfeld 5"/>
          <p:cNvSpPr txBox="1"/>
          <p:nvPr/>
        </p:nvSpPr>
        <p:spPr>
          <a:xfrm>
            <a:off x="439019" y="1365051"/>
            <a:ext cx="7641759" cy="2154436"/>
          </a:xfrm>
          <a:prstGeom prst="rect">
            <a:avLst/>
          </a:prstGeom>
          <a:noFill/>
        </p:spPr>
        <p:txBody>
          <a:bodyPr wrap="square" rtlCol="0">
            <a:spAutoFit/>
          </a:bodyPr>
          <a:lstStyle/>
          <a:p>
            <a:r>
              <a:rPr lang="de-DE" sz="1200" b="1" dirty="0"/>
              <a:t>W I C H T I G </a:t>
            </a:r>
            <a:r>
              <a:rPr lang="de-DE" sz="1200" b="1" dirty="0" smtClean="0"/>
              <a:t>:</a:t>
            </a:r>
          </a:p>
          <a:p>
            <a:endParaRPr lang="de-DE" sz="800" b="1" dirty="0"/>
          </a:p>
          <a:p>
            <a:r>
              <a:rPr lang="de-DE" sz="1200" b="1" dirty="0" smtClean="0"/>
              <a:t>Das </a:t>
            </a:r>
            <a:r>
              <a:rPr lang="de-DE" sz="1200" b="1" dirty="0"/>
              <a:t>SCC </a:t>
            </a:r>
            <a:r>
              <a:rPr lang="de-DE" sz="1200" b="1" dirty="0" smtClean="0"/>
              <a:t>hat im </a:t>
            </a:r>
            <a:r>
              <a:rPr lang="de-DE" sz="1200" b="1" dirty="0"/>
              <a:t>N</a:t>
            </a:r>
            <a:r>
              <a:rPr lang="de-DE" sz="1200" b="1" dirty="0" smtClean="0"/>
              <a:t>ovember 2017  in der Einführungsphase die </a:t>
            </a:r>
            <a:r>
              <a:rPr lang="de-DE" sz="1200" b="1" dirty="0">
                <a:solidFill>
                  <a:srgbClr val="FF0000"/>
                </a:solidFill>
              </a:rPr>
              <a:t>(zunächst namenlose und daher nicht auf bestimmte Personen registrierte)</a:t>
            </a:r>
            <a:r>
              <a:rPr lang="de-DE" sz="1200" b="1" dirty="0"/>
              <a:t> </a:t>
            </a:r>
            <a:r>
              <a:rPr lang="de-DE" sz="1200" b="1" dirty="0" smtClean="0"/>
              <a:t>an alle Institute/Fakultäten Token ausgeliefert.</a:t>
            </a:r>
          </a:p>
          <a:p>
            <a:endParaRPr lang="de-DE" sz="800" b="1" dirty="0"/>
          </a:p>
          <a:p>
            <a:r>
              <a:rPr lang="de-DE" sz="1200" b="1" dirty="0"/>
              <a:t>Bitte besorgen Sie sich </a:t>
            </a:r>
            <a:r>
              <a:rPr lang="de-DE" sz="1200" b="1" dirty="0">
                <a:solidFill>
                  <a:srgbClr val="FF0000"/>
                </a:solidFill>
              </a:rPr>
              <a:t>rechtzeitig</a:t>
            </a:r>
            <a:r>
              <a:rPr lang="de-DE" sz="1200" b="1" dirty="0"/>
              <a:t> den Token </a:t>
            </a:r>
            <a:r>
              <a:rPr lang="de-DE" sz="1200" b="1" dirty="0" smtClean="0"/>
              <a:t>(Standorte siehe unten) und </a:t>
            </a:r>
            <a:r>
              <a:rPr lang="de-DE" sz="1200" b="1" dirty="0"/>
              <a:t>führen die </a:t>
            </a:r>
            <a:r>
              <a:rPr lang="de-DE" sz="1200" b="1" dirty="0">
                <a:solidFill>
                  <a:srgbClr val="FF0000"/>
                </a:solidFill>
              </a:rPr>
              <a:t>Registrierung</a:t>
            </a:r>
            <a:r>
              <a:rPr lang="de-DE" sz="1200" b="1" dirty="0"/>
              <a:t> </a:t>
            </a:r>
            <a:r>
              <a:rPr lang="de-DE" sz="1200" b="1" dirty="0" smtClean="0"/>
              <a:t>auf </a:t>
            </a:r>
            <a:r>
              <a:rPr lang="de-DE" sz="1200" dirty="0"/>
              <a:t>https://</a:t>
            </a:r>
            <a:r>
              <a:rPr lang="de-DE" sz="1200" dirty="0" smtClean="0"/>
              <a:t>my.scc.kit.edu/token/register</a:t>
            </a:r>
            <a:r>
              <a:rPr lang="de-DE" sz="1200" b="1" dirty="0" smtClean="0"/>
              <a:t> </a:t>
            </a:r>
            <a:r>
              <a:rPr lang="de-DE" sz="1200" b="1" dirty="0"/>
              <a:t>durch !</a:t>
            </a:r>
          </a:p>
          <a:p>
            <a:endParaRPr lang="de-DE" sz="1200" b="1" dirty="0" smtClean="0"/>
          </a:p>
          <a:p>
            <a:r>
              <a:rPr lang="de-DE" sz="1200" b="1" dirty="0" smtClean="0"/>
              <a:t>Weitere Informationen erhält man unter</a:t>
            </a:r>
          </a:p>
          <a:p>
            <a:r>
              <a:rPr lang="de-DE" u="sng" dirty="0">
                <a:hlinkClick r:id="rId7"/>
              </a:rPr>
              <a:t>http://www.scc.kit.edu/dienste/2fa-token.php</a:t>
            </a:r>
            <a:endParaRPr lang="de-DE" sz="1200" b="1" dirty="0" smtClean="0"/>
          </a:p>
          <a:p>
            <a:endParaRPr lang="de-DE" sz="1200" b="1" dirty="0"/>
          </a:p>
        </p:txBody>
      </p:sp>
      <p:sp>
        <p:nvSpPr>
          <p:cNvPr id="2" name="Fußzeilenplatzhalter 1"/>
          <p:cNvSpPr>
            <a:spLocks noGrp="1"/>
          </p:cNvSpPr>
          <p:nvPr>
            <p:ph type="ftr" sz="quarter" idx="4294967295"/>
          </p:nvPr>
        </p:nvSpPr>
        <p:spPr/>
        <p:txBody>
          <a:bodyPr/>
          <a:lstStyle/>
          <a:p>
            <a:pPr>
              <a:lnSpc>
                <a:spcPct val="90000"/>
              </a:lnSpc>
            </a:pPr>
            <a:endParaRPr lang="de-DE" dirty="0"/>
          </a:p>
        </p:txBody>
      </p:sp>
      <p:pic>
        <p:nvPicPr>
          <p:cNvPr id="10" name="Grafik 9"/>
          <p:cNvPicPr>
            <a:picLocks noChangeAspect="1"/>
          </p:cNvPicPr>
          <p:nvPr/>
        </p:nvPicPr>
        <p:blipFill>
          <a:blip r:embed="rId8"/>
          <a:stretch>
            <a:fillRect/>
          </a:stretch>
        </p:blipFill>
        <p:spPr>
          <a:xfrm>
            <a:off x="6640774" y="4005064"/>
            <a:ext cx="2397340" cy="936104"/>
          </a:xfrm>
          <a:prstGeom prst="rect">
            <a:avLst/>
          </a:prstGeom>
        </p:spPr>
      </p:pic>
      <p:pic>
        <p:nvPicPr>
          <p:cNvPr id="3075" name="Picture 3" descr="cid:image010.png@01D35960.D888E8E0"/>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58632" y="3709269"/>
            <a:ext cx="6028901"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ChangeArrowheads="1"/>
          </p:cNvSpPr>
          <p:nvPr/>
        </p:nvSpPr>
        <p:spPr bwMode="auto">
          <a:xfrm>
            <a:off x="458632" y="4897921"/>
            <a:ext cx="3681320" cy="47529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377642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268760"/>
            <a:ext cx="8356600" cy="3888432"/>
          </a:xfrm>
        </p:spPr>
        <p:txBody>
          <a:bodyPr/>
          <a:lstStyle/>
          <a:p>
            <a:pPr marL="476250" lvl="1" indent="0">
              <a:buNone/>
            </a:pPr>
            <a:endParaRPr lang="de-DE" dirty="0"/>
          </a:p>
          <a:p>
            <a:pPr marL="1819275" lvl="4" indent="0">
              <a:buNone/>
            </a:pPr>
            <a:r>
              <a:rPr lang="de-DE" sz="1050" dirty="0" smtClean="0"/>
              <a:t> </a:t>
            </a:r>
            <a:endParaRPr lang="de-DE" sz="1050" dirty="0"/>
          </a:p>
          <a:p>
            <a:pPr marL="1819275" lvl="4" indent="0">
              <a:buNone/>
            </a:pPr>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3DBDA314-285D-453B-BED8-238D413DE83A}" type="datetime1">
              <a:rPr lang="de-DE" smtClean="0"/>
              <a:t>14.05.2018</a:t>
            </a:fld>
            <a:endParaRPr lang="de-DE" dirty="0"/>
          </a:p>
        </p:txBody>
      </p:sp>
      <p:sp>
        <p:nvSpPr>
          <p:cNvPr id="7" name="Fußzeilenplatzhalter 1"/>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8" name="Inhaltsplatzhalter 5"/>
          <p:cNvSpPr txBox="1">
            <a:spLocks/>
          </p:cNvSpPr>
          <p:nvPr/>
        </p:nvSpPr>
        <p:spPr>
          <a:xfrm>
            <a:off x="190258" y="122148"/>
            <a:ext cx="8767155" cy="1606594"/>
          </a:xfrm>
          <a:prstGeom prst="rect">
            <a:avLst/>
          </a:prstGeom>
        </p:spPr>
        <p:txBody>
          <a:bodyPr wrap="square">
            <a:spAutoFit/>
          </a:bodyPr>
          <a:lstStyle>
            <a:lvl1pPr marL="314325" indent="-314325" algn="l" rtl="0" eaLnBrk="1" fontAlgn="base" hangingPunct="1">
              <a:spcBef>
                <a:spcPct val="20000"/>
              </a:spcBef>
              <a:spcAft>
                <a:spcPct val="0"/>
              </a:spcAft>
              <a:buBlip>
                <a:blip r:embed="rId2"/>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3"/>
              </a:buBlip>
              <a:defRPr>
                <a:solidFill>
                  <a:schemeClr val="tx1"/>
                </a:solidFill>
                <a:latin typeface="+mn-lt"/>
              </a:defRPr>
            </a:lvl2pPr>
            <a:lvl3pPr marL="1209675" indent="-276225" algn="l" rtl="0" eaLnBrk="1" fontAlgn="base" hangingPunct="1">
              <a:spcBef>
                <a:spcPct val="20000"/>
              </a:spcBef>
              <a:spcAft>
                <a:spcPct val="0"/>
              </a:spcAft>
              <a:buBlip>
                <a:blip r:embed="rId4"/>
              </a:buBlip>
              <a:defRPr sz="1600">
                <a:solidFill>
                  <a:schemeClr val="tx1"/>
                </a:solidFill>
                <a:latin typeface="+mn-lt"/>
              </a:defRPr>
            </a:lvl3pPr>
            <a:lvl4pPr marL="1657350" indent="-276225" algn="l" rtl="0" eaLnBrk="1" fontAlgn="base" hangingPunct="1">
              <a:spcBef>
                <a:spcPct val="20000"/>
              </a:spcBef>
              <a:spcAft>
                <a:spcPct val="0"/>
              </a:spcAft>
              <a:buBlip>
                <a:blip r:embed="rId4"/>
              </a:buBlip>
              <a:defRPr sz="1600">
                <a:solidFill>
                  <a:schemeClr val="tx1"/>
                </a:solidFill>
                <a:latin typeface="+mn-lt"/>
              </a:defRPr>
            </a:lvl4pPr>
            <a:lvl5pPr marL="2095500" indent="-276225" algn="l" rtl="0" eaLnBrk="1" fontAlgn="base" hangingPunct="1">
              <a:spcBef>
                <a:spcPct val="20000"/>
              </a:spcBef>
              <a:spcAft>
                <a:spcPct val="0"/>
              </a:spcAft>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marL="0" indent="0">
              <a:buNone/>
            </a:pPr>
            <a:endParaRPr lang="de-DE" sz="1200" b="1" kern="0" dirty="0"/>
          </a:p>
          <a:p>
            <a:pPr lvl="0"/>
            <a:r>
              <a:rPr lang="de-DE" sz="1200" b="1" kern="0" dirty="0"/>
              <a:t>2-Faktor Authentifizierung  auch relevant für das Arbeiten im SRM System </a:t>
            </a:r>
            <a:endParaRPr lang="de-DE" sz="1200" b="1" kern="0" dirty="0" smtClean="0"/>
          </a:p>
          <a:p>
            <a:pPr marL="0" lvl="0" indent="0">
              <a:buNone/>
            </a:pPr>
            <a:r>
              <a:rPr lang="de-DE" sz="1200" b="1" kern="0" dirty="0"/>
              <a:t> </a:t>
            </a:r>
            <a:r>
              <a:rPr lang="de-DE" sz="1200" b="1" kern="0" dirty="0" smtClean="0"/>
              <a:t>       (</a:t>
            </a:r>
            <a:r>
              <a:rPr lang="de-DE" sz="1200" b="1" kern="0" dirty="0"/>
              <a:t>Anmeldung im SAP NetWeaver Portal</a:t>
            </a:r>
            <a:r>
              <a:rPr lang="de-DE" sz="1200" b="1" kern="0" dirty="0" smtClean="0"/>
              <a:t>)</a:t>
            </a:r>
          </a:p>
          <a:p>
            <a:pPr marL="0" lvl="0" indent="0">
              <a:buNone/>
            </a:pPr>
            <a:r>
              <a:rPr lang="de-DE" sz="1200" kern="0" dirty="0"/>
              <a:t> </a:t>
            </a:r>
            <a:r>
              <a:rPr lang="de-DE" sz="1200" kern="0" dirty="0" smtClean="0"/>
              <a:t>       </a:t>
            </a:r>
            <a:r>
              <a:rPr lang="de-DE" sz="1200" kern="0" dirty="0" smtClean="0">
                <a:sym typeface="Wingdings" panose="05000000000000000000" pitchFamily="2" charset="2"/>
              </a:rPr>
              <a:t>B</a:t>
            </a:r>
            <a:r>
              <a:rPr lang="de-DE" sz="1200" kern="0" dirty="0" smtClean="0"/>
              <a:t>etrifft </a:t>
            </a:r>
            <a:r>
              <a:rPr lang="de-DE" sz="1200" b="1" kern="0" dirty="0"/>
              <a:t>alle SAP NetWeaver Portal-Anwendungen </a:t>
            </a:r>
            <a:r>
              <a:rPr lang="de-DE" sz="1200" kern="0" dirty="0"/>
              <a:t>wie z.B. </a:t>
            </a:r>
            <a:r>
              <a:rPr lang="de-DE" sz="1200" kern="0" dirty="0" err="1"/>
              <a:t>Employee</a:t>
            </a:r>
            <a:r>
              <a:rPr lang="de-DE" sz="1200" kern="0" dirty="0"/>
              <a:t> </a:t>
            </a:r>
            <a:r>
              <a:rPr lang="de-DE" sz="1200" kern="0" dirty="0" err="1"/>
              <a:t>Self</a:t>
            </a:r>
            <a:r>
              <a:rPr lang="de-DE" sz="1200" kern="0" dirty="0"/>
              <a:t> Service (ESS), Personentage</a:t>
            </a:r>
          </a:p>
          <a:p>
            <a:pPr marL="0" indent="0">
              <a:buNone/>
            </a:pPr>
            <a:r>
              <a:rPr lang="de-DE" sz="1200" kern="0" dirty="0"/>
              <a:t>        (betrifft nur den KIT-Großforschungsbereich), SAP Business Warehouse (BW) (Großforschungsbereich und ggf.</a:t>
            </a:r>
          </a:p>
          <a:p>
            <a:pPr marL="0" indent="0">
              <a:buNone/>
            </a:pPr>
            <a:r>
              <a:rPr lang="de-DE" sz="1200" kern="0" dirty="0"/>
              <a:t>        Universitätsbereich), SRM-System (Bestellungen), zukünftig: Gäste- und Partnerverwaltung (</a:t>
            </a:r>
            <a:r>
              <a:rPr lang="de-DE" sz="1200" kern="0" dirty="0" err="1"/>
              <a:t>GuP</a:t>
            </a:r>
            <a:r>
              <a:rPr lang="de-DE" sz="1200" kern="0" dirty="0"/>
              <a:t>) </a:t>
            </a:r>
            <a:endParaRPr lang="de-DE" sz="1200" b="1" kern="0" dirty="0"/>
          </a:p>
          <a:p>
            <a:pPr marL="0" lvl="0" indent="0">
              <a:buNone/>
            </a:pPr>
            <a:endParaRPr lang="de-DE" sz="1200" b="1" kern="0" dirty="0"/>
          </a:p>
        </p:txBody>
      </p:sp>
      <p:sp>
        <p:nvSpPr>
          <p:cNvPr id="9" name="Textfeld 8"/>
          <p:cNvSpPr txBox="1"/>
          <p:nvPr/>
        </p:nvSpPr>
        <p:spPr>
          <a:xfrm>
            <a:off x="467544" y="1657875"/>
            <a:ext cx="7920880" cy="276999"/>
          </a:xfrm>
          <a:prstGeom prst="rect">
            <a:avLst/>
          </a:prstGeom>
          <a:noFill/>
        </p:spPr>
        <p:txBody>
          <a:bodyPr wrap="square" rtlCol="0">
            <a:spAutoFit/>
          </a:bodyPr>
          <a:lstStyle/>
          <a:p>
            <a:pPr marL="228600" indent="-228600">
              <a:buFont typeface="Wingdings" panose="05000000000000000000" pitchFamily="2" charset="2"/>
              <a:buChar char="Ø"/>
            </a:pPr>
            <a:r>
              <a:rPr lang="de-DE" sz="1200" b="1" dirty="0" smtClean="0"/>
              <a:t>Weitere Informationen finden </a:t>
            </a:r>
            <a:r>
              <a:rPr lang="de-DE" sz="1200" b="1" dirty="0"/>
              <a:t>Sie </a:t>
            </a:r>
            <a:r>
              <a:rPr lang="de-DE" sz="1200" b="1" dirty="0" smtClean="0"/>
              <a:t>auch unter</a:t>
            </a:r>
            <a:r>
              <a:rPr lang="de-DE" sz="1200" b="1" dirty="0"/>
              <a:t>: </a:t>
            </a:r>
            <a:r>
              <a:rPr lang="de-DE" sz="1200" b="1" dirty="0">
                <a:hlinkClick r:id="rId6"/>
              </a:rPr>
              <a:t>http://</a:t>
            </a:r>
            <a:r>
              <a:rPr lang="de-DE" sz="1200" b="1" dirty="0" smtClean="0">
                <a:hlinkClick r:id="rId6"/>
              </a:rPr>
              <a:t>www.orbit.kit.edu/205.php</a:t>
            </a:r>
            <a:r>
              <a:rPr lang="de-DE" sz="1200" b="1" dirty="0" smtClean="0"/>
              <a:t> </a:t>
            </a:r>
            <a:endParaRPr lang="de-DE" sz="1200" b="1" dirty="0"/>
          </a:p>
        </p:txBody>
      </p:sp>
      <p:pic>
        <p:nvPicPr>
          <p:cNvPr id="6" name="Grafik 5"/>
          <p:cNvPicPr>
            <a:picLocks noChangeAspect="1"/>
          </p:cNvPicPr>
          <p:nvPr/>
        </p:nvPicPr>
        <p:blipFill>
          <a:blip r:embed="rId7"/>
          <a:stretch>
            <a:fillRect/>
          </a:stretch>
        </p:blipFill>
        <p:spPr>
          <a:xfrm>
            <a:off x="612000" y="2049804"/>
            <a:ext cx="6773590" cy="2554651"/>
          </a:xfrm>
          <a:prstGeom prst="rect">
            <a:avLst/>
          </a:prstGeom>
        </p:spPr>
      </p:pic>
      <p:sp>
        <p:nvSpPr>
          <p:cNvPr id="10" name="Rectangle 2"/>
          <p:cNvSpPr>
            <a:spLocks noChangeArrowheads="1"/>
          </p:cNvSpPr>
          <p:nvPr/>
        </p:nvSpPr>
        <p:spPr bwMode="auto">
          <a:xfrm>
            <a:off x="1835696" y="4077072"/>
            <a:ext cx="3168352" cy="2880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Grafik 10"/>
          <p:cNvPicPr>
            <a:picLocks noChangeAspect="1"/>
          </p:cNvPicPr>
          <p:nvPr/>
        </p:nvPicPr>
        <p:blipFill>
          <a:blip r:embed="rId8"/>
          <a:stretch>
            <a:fillRect/>
          </a:stretch>
        </p:blipFill>
        <p:spPr>
          <a:xfrm>
            <a:off x="644657" y="4680000"/>
            <a:ext cx="6595145" cy="1941561"/>
          </a:xfrm>
          <a:prstGeom prst="rect">
            <a:avLst/>
          </a:prstGeom>
        </p:spPr>
      </p:pic>
      <p:cxnSp>
        <p:nvCxnSpPr>
          <p:cNvPr id="1027" name="AutoShape 3"/>
          <p:cNvCxnSpPr>
            <a:cxnSpLocks noChangeShapeType="1"/>
          </p:cNvCxnSpPr>
          <p:nvPr/>
        </p:nvCxnSpPr>
        <p:spPr bwMode="auto">
          <a:xfrm>
            <a:off x="3563888" y="4221088"/>
            <a:ext cx="378341" cy="1800200"/>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5" name="Rectangle 4"/>
          <p:cNvSpPr>
            <a:spLocks noChangeArrowheads="1"/>
          </p:cNvSpPr>
          <p:nvPr/>
        </p:nvSpPr>
        <p:spPr bwMode="auto">
          <a:xfrm>
            <a:off x="3436820" y="5870029"/>
            <a:ext cx="2935380" cy="5739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70565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5"/>
          <p:cNvSpPr txBox="1">
            <a:spLocks/>
          </p:cNvSpPr>
          <p:nvPr/>
        </p:nvSpPr>
        <p:spPr>
          <a:xfrm>
            <a:off x="179512" y="-99392"/>
            <a:ext cx="8767155" cy="720197"/>
          </a:xfrm>
          <a:prstGeom prst="rect">
            <a:avLst/>
          </a:prstGeom>
        </p:spPr>
        <p:txBody>
          <a:bodyPr wrap="square">
            <a:spAutoFit/>
          </a:bodyPr>
          <a:lstStyle>
            <a:lvl1pPr marL="314325" indent="-314325" algn="l" rtl="0" eaLnBrk="1" fontAlgn="base" hangingPunct="1">
              <a:spcBef>
                <a:spcPct val="20000"/>
              </a:spcBef>
              <a:spcAft>
                <a:spcPct val="0"/>
              </a:spcAft>
              <a:buBlip>
                <a:blip r:embed="rId2"/>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3"/>
              </a:buBlip>
              <a:defRPr>
                <a:solidFill>
                  <a:schemeClr val="tx1"/>
                </a:solidFill>
                <a:latin typeface="+mn-lt"/>
              </a:defRPr>
            </a:lvl2pPr>
            <a:lvl3pPr marL="1209675" indent="-276225" algn="l" rtl="0" eaLnBrk="1" fontAlgn="base" hangingPunct="1">
              <a:spcBef>
                <a:spcPct val="20000"/>
              </a:spcBef>
              <a:spcAft>
                <a:spcPct val="0"/>
              </a:spcAft>
              <a:buBlip>
                <a:blip r:embed="rId4"/>
              </a:buBlip>
              <a:defRPr sz="1600">
                <a:solidFill>
                  <a:schemeClr val="tx1"/>
                </a:solidFill>
                <a:latin typeface="+mn-lt"/>
              </a:defRPr>
            </a:lvl3pPr>
            <a:lvl4pPr marL="1657350" indent="-276225" algn="l" rtl="0" eaLnBrk="1" fontAlgn="base" hangingPunct="1">
              <a:spcBef>
                <a:spcPct val="20000"/>
              </a:spcBef>
              <a:spcAft>
                <a:spcPct val="0"/>
              </a:spcAft>
              <a:buBlip>
                <a:blip r:embed="rId4"/>
              </a:buBlip>
              <a:defRPr sz="1600">
                <a:solidFill>
                  <a:schemeClr val="tx1"/>
                </a:solidFill>
                <a:latin typeface="+mn-lt"/>
              </a:defRPr>
            </a:lvl4pPr>
            <a:lvl5pPr marL="2095500" indent="-276225" algn="l" rtl="0" eaLnBrk="1" fontAlgn="base" hangingPunct="1">
              <a:spcBef>
                <a:spcPct val="20000"/>
              </a:spcBef>
              <a:spcAft>
                <a:spcPct val="0"/>
              </a:spcAft>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marL="0" lvl="0" indent="0">
              <a:buNone/>
            </a:pPr>
            <a:endParaRPr lang="de-DE" sz="1200" b="1" kern="0" dirty="0">
              <a:solidFill>
                <a:schemeClr val="accent6">
                  <a:lumMod val="20000"/>
                  <a:lumOff val="80000"/>
                </a:schemeClr>
              </a:solidFill>
            </a:endParaRPr>
          </a:p>
          <a:p>
            <a:pPr lvl="0"/>
            <a:r>
              <a:rPr lang="de-DE" sz="1200" b="1" kern="0" dirty="0" smtClean="0"/>
              <a:t>Ausblick: Neue </a:t>
            </a:r>
            <a:r>
              <a:rPr lang="de-DE" sz="1200" b="1" kern="0" dirty="0"/>
              <a:t>Auftragsart: Abgabeauftrag (elektronischer Interner Abgabeschein (IAS) </a:t>
            </a:r>
            <a:r>
              <a:rPr lang="de-DE" sz="1200" b="1" kern="0" dirty="0" smtClean="0"/>
              <a:t>für die </a:t>
            </a:r>
          </a:p>
          <a:p>
            <a:pPr marL="0" lvl="0" indent="0">
              <a:buNone/>
            </a:pPr>
            <a:r>
              <a:rPr lang="de-DE" sz="1200" b="1" kern="0" dirty="0"/>
              <a:t> </a:t>
            </a:r>
            <a:r>
              <a:rPr lang="de-DE" sz="1200" b="1" kern="0" dirty="0" smtClean="0"/>
              <a:t>       Entsorgung von Abfällen </a:t>
            </a:r>
            <a:r>
              <a:rPr lang="de-DE" sz="1200" kern="0" dirty="0" smtClean="0"/>
              <a:t>(ersetzt den Papierantrag „Interner Abgabeschein (IAS) )</a:t>
            </a:r>
          </a:p>
        </p:txBody>
      </p:sp>
      <p:pic>
        <p:nvPicPr>
          <p:cNvPr id="2" name="Grafik 1"/>
          <p:cNvPicPr>
            <a:picLocks noChangeAspect="1"/>
          </p:cNvPicPr>
          <p:nvPr/>
        </p:nvPicPr>
        <p:blipFill>
          <a:blip r:embed="rId6"/>
          <a:stretch>
            <a:fillRect/>
          </a:stretch>
        </p:blipFill>
        <p:spPr>
          <a:xfrm>
            <a:off x="1763688" y="548679"/>
            <a:ext cx="5256584" cy="6213417"/>
          </a:xfrm>
          <a:prstGeom prst="rect">
            <a:avLst/>
          </a:prstGeom>
        </p:spPr>
      </p:pic>
      <p:sp>
        <p:nvSpPr>
          <p:cNvPr id="3" name="Datumsplatzhalter 2"/>
          <p:cNvSpPr>
            <a:spLocks noGrp="1"/>
          </p:cNvSpPr>
          <p:nvPr>
            <p:ph type="dt" sz="half" idx="2"/>
          </p:nvPr>
        </p:nvSpPr>
        <p:spPr/>
        <p:txBody>
          <a:bodyPr/>
          <a:lstStyle/>
          <a:p>
            <a:fld id="{89B128FC-47E4-430C-8981-E5D61BAD3333}" type="datetime1">
              <a:rPr lang="de-DE" smtClean="0"/>
              <a:t>14.05.2018</a:t>
            </a:fld>
            <a:endParaRPr lang="de-DE" dirty="0"/>
          </a:p>
        </p:txBody>
      </p:sp>
      <p:sp>
        <p:nvSpPr>
          <p:cNvPr id="4" name="Fußzeilenplatzhalter 3"/>
          <p:cNvSpPr>
            <a:spLocks noGrp="1"/>
          </p:cNvSpPr>
          <p:nvPr>
            <p:ph type="ftr" sz="quarter" idx="10"/>
          </p:nvPr>
        </p:nvSpPr>
        <p:spPr>
          <a:xfrm>
            <a:off x="5508104" y="6458262"/>
            <a:ext cx="4248150" cy="360363"/>
          </a:xfrm>
        </p:spPr>
        <p:txBody>
          <a:bodyPr/>
          <a:lstStyle/>
          <a:p>
            <a:r>
              <a:rPr lang="de-DE" dirty="0" smtClean="0"/>
              <a:t>Verwaltungsseminar</a:t>
            </a:r>
            <a:endParaRPr lang="de-DE" dirty="0"/>
          </a:p>
        </p:txBody>
      </p:sp>
    </p:spTree>
    <p:extLst>
      <p:ext uri="{BB962C8B-B14F-4D97-AF65-F5344CB8AC3E}">
        <p14:creationId xmlns:p14="http://schemas.microsoft.com/office/powerpoint/2010/main" val="3339058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5"/>
          <p:cNvSpPr txBox="1">
            <a:spLocks/>
          </p:cNvSpPr>
          <p:nvPr/>
        </p:nvSpPr>
        <p:spPr>
          <a:xfrm>
            <a:off x="251520" y="188640"/>
            <a:ext cx="8767155" cy="1089529"/>
          </a:xfrm>
          <a:prstGeom prst="rect">
            <a:avLst/>
          </a:prstGeom>
        </p:spPr>
        <p:txBody>
          <a:bodyPr wrap="square">
            <a:spAutoFit/>
          </a:bodyPr>
          <a:lstStyle>
            <a:lvl1pPr marL="314325" indent="-314325" algn="l" rtl="0" eaLnBrk="1" fontAlgn="base" hangingPunct="1">
              <a:spcBef>
                <a:spcPct val="20000"/>
              </a:spcBef>
              <a:spcAft>
                <a:spcPct val="0"/>
              </a:spcAft>
              <a:buBlip>
                <a:blip r:embed="rId2"/>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3"/>
              </a:buBlip>
              <a:defRPr>
                <a:solidFill>
                  <a:schemeClr val="tx1"/>
                </a:solidFill>
                <a:latin typeface="+mn-lt"/>
              </a:defRPr>
            </a:lvl2pPr>
            <a:lvl3pPr marL="1209675" indent="-276225" algn="l" rtl="0" eaLnBrk="1" fontAlgn="base" hangingPunct="1">
              <a:spcBef>
                <a:spcPct val="20000"/>
              </a:spcBef>
              <a:spcAft>
                <a:spcPct val="0"/>
              </a:spcAft>
              <a:buBlip>
                <a:blip r:embed="rId4"/>
              </a:buBlip>
              <a:defRPr sz="1600">
                <a:solidFill>
                  <a:schemeClr val="tx1"/>
                </a:solidFill>
                <a:latin typeface="+mn-lt"/>
              </a:defRPr>
            </a:lvl3pPr>
            <a:lvl4pPr marL="1657350" indent="-276225" algn="l" rtl="0" eaLnBrk="1" fontAlgn="base" hangingPunct="1">
              <a:spcBef>
                <a:spcPct val="20000"/>
              </a:spcBef>
              <a:spcAft>
                <a:spcPct val="0"/>
              </a:spcAft>
              <a:buBlip>
                <a:blip r:embed="rId4"/>
              </a:buBlip>
              <a:defRPr sz="1600">
                <a:solidFill>
                  <a:schemeClr val="tx1"/>
                </a:solidFill>
                <a:latin typeface="+mn-lt"/>
              </a:defRPr>
            </a:lvl4pPr>
            <a:lvl5pPr marL="2095500" indent="-276225" algn="l" rtl="0" eaLnBrk="1" fontAlgn="base" hangingPunct="1">
              <a:spcBef>
                <a:spcPct val="20000"/>
              </a:spcBef>
              <a:spcAft>
                <a:spcPct val="0"/>
              </a:spcAft>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marL="0" lvl="0" indent="0">
              <a:buNone/>
            </a:pPr>
            <a:endParaRPr lang="de-DE" sz="1200" b="1" kern="0" dirty="0">
              <a:solidFill>
                <a:schemeClr val="accent6">
                  <a:lumMod val="20000"/>
                  <a:lumOff val="80000"/>
                </a:schemeClr>
              </a:solidFill>
            </a:endParaRPr>
          </a:p>
          <a:p>
            <a:pPr lvl="0"/>
            <a:r>
              <a:rPr lang="de-DE" sz="1200" b="1" kern="0" dirty="0"/>
              <a:t>Neue Auftragsart: Abgabeauftrag (elektronischer Interner Abgabeschein (IAS) </a:t>
            </a:r>
            <a:r>
              <a:rPr lang="de-DE" sz="1200" b="1" kern="0" dirty="0" smtClean="0"/>
              <a:t>für die </a:t>
            </a:r>
          </a:p>
          <a:p>
            <a:pPr marL="0" lvl="0" indent="0">
              <a:buNone/>
            </a:pPr>
            <a:r>
              <a:rPr lang="de-DE" sz="1200" b="1" kern="0" dirty="0"/>
              <a:t> </a:t>
            </a:r>
            <a:r>
              <a:rPr lang="de-DE" sz="1200" b="1" kern="0" dirty="0" smtClean="0"/>
              <a:t>       Entsorgung von Abfällen </a:t>
            </a:r>
            <a:r>
              <a:rPr lang="de-DE" sz="1200" kern="0" dirty="0" smtClean="0"/>
              <a:t>(ersetzt den Papierantrag „Interner Abgabeschein (IAS) )</a:t>
            </a:r>
          </a:p>
          <a:p>
            <a:pPr marL="0" lvl="0" indent="0">
              <a:buNone/>
            </a:pPr>
            <a:endParaRPr lang="de-DE" sz="800" kern="0" dirty="0"/>
          </a:p>
          <a:p>
            <a:pPr lvl="1">
              <a:buFont typeface="Wingdings" panose="05000000000000000000" pitchFamily="2" charset="2"/>
              <a:buChar char="Ø"/>
            </a:pPr>
            <a:r>
              <a:rPr lang="de-DE" sz="1000" kern="0" dirty="0" smtClean="0"/>
              <a:t>  </a:t>
            </a:r>
            <a:r>
              <a:rPr lang="de-DE" sz="1200" kern="0" dirty="0" smtClean="0"/>
              <a:t>Neuer Einkaufswagentyp: Abgabeauftrag:</a:t>
            </a:r>
            <a:r>
              <a:rPr lang="de-DE" sz="1000" kern="0" dirty="0" smtClean="0"/>
              <a:t>	</a:t>
            </a:r>
          </a:p>
        </p:txBody>
      </p:sp>
      <p:pic>
        <p:nvPicPr>
          <p:cNvPr id="2" name="Grafik 1"/>
          <p:cNvPicPr>
            <a:picLocks noChangeAspect="1"/>
          </p:cNvPicPr>
          <p:nvPr/>
        </p:nvPicPr>
        <p:blipFill>
          <a:blip r:embed="rId6"/>
          <a:stretch>
            <a:fillRect/>
          </a:stretch>
        </p:blipFill>
        <p:spPr>
          <a:xfrm>
            <a:off x="683568" y="1352035"/>
            <a:ext cx="7128792" cy="4447008"/>
          </a:xfrm>
          <a:prstGeom prst="rect">
            <a:avLst/>
          </a:prstGeom>
        </p:spPr>
      </p:pic>
      <p:sp>
        <p:nvSpPr>
          <p:cNvPr id="4" name="Rectangle 2"/>
          <p:cNvSpPr>
            <a:spLocks noChangeArrowheads="1"/>
          </p:cNvSpPr>
          <p:nvPr/>
        </p:nvSpPr>
        <p:spPr bwMode="auto">
          <a:xfrm>
            <a:off x="1547664" y="4158224"/>
            <a:ext cx="1296144" cy="21602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Datumsplatzhalter 2"/>
          <p:cNvSpPr>
            <a:spLocks noGrp="1"/>
          </p:cNvSpPr>
          <p:nvPr>
            <p:ph type="dt" sz="half" idx="2"/>
          </p:nvPr>
        </p:nvSpPr>
        <p:spPr/>
        <p:txBody>
          <a:bodyPr/>
          <a:lstStyle/>
          <a:p>
            <a:fld id="{42CEEB33-BFCD-423F-8164-4AF405343BAF}" type="datetime1">
              <a:rPr lang="de-DE" smtClean="0"/>
              <a:t>14.05.2018</a:t>
            </a:fld>
            <a:endParaRPr lang="de-DE" dirty="0"/>
          </a:p>
        </p:txBody>
      </p:sp>
      <p:sp>
        <p:nvSpPr>
          <p:cNvPr id="6" name="Fußzeilenplatzhalter 5"/>
          <p:cNvSpPr>
            <a:spLocks noGrp="1"/>
          </p:cNvSpPr>
          <p:nvPr>
            <p:ph type="ftr" sz="quarter" idx="10"/>
          </p:nvPr>
        </p:nvSpPr>
        <p:spPr/>
        <p:txBody>
          <a:bodyPr/>
          <a:lstStyle/>
          <a:p>
            <a:r>
              <a:rPr lang="de-DE" smtClean="0"/>
              <a:t>Verwaltungsseminar</a:t>
            </a:r>
            <a:endParaRPr lang="de-DE" dirty="0"/>
          </a:p>
        </p:txBody>
      </p:sp>
    </p:spTree>
    <p:extLst>
      <p:ext uri="{BB962C8B-B14F-4D97-AF65-F5344CB8AC3E}">
        <p14:creationId xmlns:p14="http://schemas.microsoft.com/office/powerpoint/2010/main" val="2659760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5"/>
          <p:cNvSpPr txBox="1">
            <a:spLocks/>
          </p:cNvSpPr>
          <p:nvPr/>
        </p:nvSpPr>
        <p:spPr>
          <a:xfrm>
            <a:off x="179512" y="19421"/>
            <a:ext cx="8767155" cy="1126462"/>
          </a:xfrm>
          <a:prstGeom prst="rect">
            <a:avLst/>
          </a:prstGeom>
        </p:spPr>
        <p:txBody>
          <a:bodyPr wrap="square">
            <a:spAutoFit/>
          </a:bodyPr>
          <a:lstStyle>
            <a:lvl1pPr marL="314325" indent="-314325" algn="l" rtl="0" eaLnBrk="1" fontAlgn="base" hangingPunct="1">
              <a:spcBef>
                <a:spcPct val="20000"/>
              </a:spcBef>
              <a:spcAft>
                <a:spcPct val="0"/>
              </a:spcAft>
              <a:buBlip>
                <a:blip r:embed="rId2"/>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3"/>
              </a:buBlip>
              <a:defRPr>
                <a:solidFill>
                  <a:schemeClr val="tx1"/>
                </a:solidFill>
                <a:latin typeface="+mn-lt"/>
              </a:defRPr>
            </a:lvl2pPr>
            <a:lvl3pPr marL="1209675" indent="-276225" algn="l" rtl="0" eaLnBrk="1" fontAlgn="base" hangingPunct="1">
              <a:spcBef>
                <a:spcPct val="20000"/>
              </a:spcBef>
              <a:spcAft>
                <a:spcPct val="0"/>
              </a:spcAft>
              <a:buBlip>
                <a:blip r:embed="rId4"/>
              </a:buBlip>
              <a:defRPr sz="1600">
                <a:solidFill>
                  <a:schemeClr val="tx1"/>
                </a:solidFill>
                <a:latin typeface="+mn-lt"/>
              </a:defRPr>
            </a:lvl3pPr>
            <a:lvl4pPr marL="1657350" indent="-276225" algn="l" rtl="0" eaLnBrk="1" fontAlgn="base" hangingPunct="1">
              <a:spcBef>
                <a:spcPct val="20000"/>
              </a:spcBef>
              <a:spcAft>
                <a:spcPct val="0"/>
              </a:spcAft>
              <a:buBlip>
                <a:blip r:embed="rId4"/>
              </a:buBlip>
              <a:defRPr sz="1600">
                <a:solidFill>
                  <a:schemeClr val="tx1"/>
                </a:solidFill>
                <a:latin typeface="+mn-lt"/>
              </a:defRPr>
            </a:lvl4pPr>
            <a:lvl5pPr marL="2095500" indent="-276225" algn="l" rtl="0" eaLnBrk="1" fontAlgn="base" hangingPunct="1">
              <a:spcBef>
                <a:spcPct val="20000"/>
              </a:spcBef>
              <a:spcAft>
                <a:spcPct val="0"/>
              </a:spcAft>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marL="0" lvl="0" indent="0">
              <a:buNone/>
            </a:pPr>
            <a:endParaRPr lang="de-DE" sz="1200" b="1" kern="0" dirty="0">
              <a:solidFill>
                <a:schemeClr val="accent6">
                  <a:lumMod val="20000"/>
                  <a:lumOff val="80000"/>
                </a:schemeClr>
              </a:solidFill>
            </a:endParaRPr>
          </a:p>
          <a:p>
            <a:pPr lvl="0"/>
            <a:r>
              <a:rPr lang="de-DE" sz="1200" b="1" kern="0" dirty="0" smtClean="0"/>
              <a:t>Ausblick: Neue </a:t>
            </a:r>
            <a:r>
              <a:rPr lang="de-DE" sz="1200" b="1" kern="0" dirty="0"/>
              <a:t>Auftragsart: Abgabeauftrag (elektronischer Interner Abgabeschein (IAS) </a:t>
            </a:r>
            <a:r>
              <a:rPr lang="de-DE" sz="1200" b="1" kern="0" dirty="0" smtClean="0"/>
              <a:t>für die </a:t>
            </a:r>
          </a:p>
          <a:p>
            <a:pPr marL="0" lvl="0" indent="0">
              <a:buNone/>
            </a:pPr>
            <a:r>
              <a:rPr lang="de-DE" sz="1200" b="1" kern="0" dirty="0"/>
              <a:t> </a:t>
            </a:r>
            <a:r>
              <a:rPr lang="de-DE" sz="1200" b="1" kern="0" dirty="0" smtClean="0"/>
              <a:t>       Entsorgung von Abfällen </a:t>
            </a:r>
            <a:r>
              <a:rPr lang="de-DE" sz="1200" kern="0" dirty="0" smtClean="0"/>
              <a:t>(ersetzt den Papierantrag „Interner Abgabeschein (IAS) )</a:t>
            </a:r>
          </a:p>
          <a:p>
            <a:pPr marL="0" lvl="0" indent="0">
              <a:buNone/>
            </a:pPr>
            <a:endParaRPr lang="de-DE" sz="800" kern="0" dirty="0"/>
          </a:p>
          <a:p>
            <a:pPr lvl="1">
              <a:buFont typeface="Wingdings" panose="05000000000000000000" pitchFamily="2" charset="2"/>
              <a:buChar char="Ø"/>
            </a:pPr>
            <a:r>
              <a:rPr lang="de-DE" sz="1000" kern="0" dirty="0" smtClean="0"/>
              <a:t>  </a:t>
            </a:r>
            <a:r>
              <a:rPr lang="de-DE" sz="1400" b="1" kern="0" dirty="0" smtClean="0"/>
              <a:t>Neuer Einkaufswagentyp: Abgabeauftrag:</a:t>
            </a:r>
            <a:r>
              <a:rPr lang="de-DE" sz="1000" kern="0" dirty="0" smtClean="0"/>
              <a:t>	</a:t>
            </a:r>
          </a:p>
        </p:txBody>
      </p:sp>
      <p:pic>
        <p:nvPicPr>
          <p:cNvPr id="6" name="Grafik 5"/>
          <p:cNvPicPr>
            <a:picLocks noChangeAspect="1"/>
          </p:cNvPicPr>
          <p:nvPr/>
        </p:nvPicPr>
        <p:blipFill>
          <a:blip r:embed="rId6"/>
          <a:stretch>
            <a:fillRect/>
          </a:stretch>
        </p:blipFill>
        <p:spPr>
          <a:xfrm>
            <a:off x="323529" y="1241081"/>
            <a:ext cx="4536504" cy="5313621"/>
          </a:xfrm>
          <a:prstGeom prst="rect">
            <a:avLst/>
          </a:prstGeom>
        </p:spPr>
      </p:pic>
      <p:sp>
        <p:nvSpPr>
          <p:cNvPr id="7" name="Rechteck 6"/>
          <p:cNvSpPr/>
          <p:nvPr/>
        </p:nvSpPr>
        <p:spPr>
          <a:xfrm>
            <a:off x="4813007" y="1052736"/>
            <a:ext cx="4536504" cy="5539978"/>
          </a:xfrm>
          <a:prstGeom prst="rect">
            <a:avLst/>
          </a:prstGeom>
        </p:spPr>
        <p:txBody>
          <a:bodyPr wrap="square">
            <a:spAutoFit/>
          </a:bodyPr>
          <a:lstStyle/>
          <a:p>
            <a:pPr marL="285750" lvl="0" indent="-285750">
              <a:buFont typeface="Wingdings" panose="05000000000000000000" pitchFamily="2" charset="2"/>
              <a:buChar char="Ø"/>
            </a:pPr>
            <a:r>
              <a:rPr lang="de-DE" sz="1400" kern="0" dirty="0" smtClean="0"/>
              <a:t>Bei Entsorgung von Gegenständen, die </a:t>
            </a:r>
            <a:r>
              <a:rPr lang="de-DE" sz="1400" b="1" kern="0" dirty="0" smtClean="0"/>
              <a:t>inventarisiert</a:t>
            </a:r>
            <a:r>
              <a:rPr lang="de-DE" sz="1400" kern="0" dirty="0" smtClean="0"/>
              <a:t> sind, ist eine </a:t>
            </a:r>
            <a:r>
              <a:rPr lang="de-DE" sz="1400" b="1" kern="0" dirty="0" smtClean="0"/>
              <a:t>Inventarveränderungsanzeige</a:t>
            </a:r>
            <a:r>
              <a:rPr lang="de-DE" sz="1400" kern="0" dirty="0" smtClean="0"/>
              <a:t> als Attachment     zum Einkaufswagen hochzuladen</a:t>
            </a:r>
            <a:endParaRPr lang="de-DE" sz="1400" kern="0" dirty="0"/>
          </a:p>
          <a:p>
            <a:pPr marL="0" lvl="0" indent="0">
              <a:buNone/>
            </a:pPr>
            <a:endParaRPr lang="de-DE" sz="800" kern="0" dirty="0"/>
          </a:p>
          <a:p>
            <a:pPr marL="285750" lvl="0" indent="-285750">
              <a:buFont typeface="Wingdings" panose="05000000000000000000" pitchFamily="2" charset="2"/>
              <a:buChar char="Ø"/>
            </a:pPr>
            <a:r>
              <a:rPr lang="de-DE" sz="1400" kern="0" dirty="0" smtClean="0"/>
              <a:t>Wenn das Herkunftsgebäude des Materials      einen Strahlenschutzstatus hat, dann startet ein gesonderter Freigabeworkflow (d.h. zuerst  Freigabe des „OE-SSB“ gemäß der Tabelle der Strahlenschutzbeauftragten für die einzelnen Gebäuden, danach Freigabe des „Freigabe-SSB“</a:t>
            </a:r>
          </a:p>
          <a:p>
            <a:pPr lvl="0"/>
            <a:r>
              <a:rPr lang="de-DE" sz="1400" kern="0" dirty="0" smtClean="0"/>
              <a:t>      (Hr. </a:t>
            </a:r>
            <a:r>
              <a:rPr lang="de-DE" sz="1400" kern="0" dirty="0" err="1" smtClean="0"/>
              <a:t>Naber</a:t>
            </a:r>
            <a:r>
              <a:rPr lang="de-DE" sz="1400" kern="0" dirty="0" smtClean="0"/>
              <a:t>). </a:t>
            </a:r>
          </a:p>
          <a:p>
            <a:pPr lvl="0"/>
            <a:endParaRPr lang="de-DE" sz="800" kern="0" dirty="0" smtClean="0"/>
          </a:p>
          <a:p>
            <a:pPr marL="285750" lvl="0" indent="-285750">
              <a:buFont typeface="Wingdings" panose="05000000000000000000" pitchFamily="2" charset="2"/>
              <a:buChar char="Ø"/>
            </a:pPr>
            <a:r>
              <a:rPr lang="de-DE" sz="1400" kern="0" dirty="0" smtClean="0"/>
              <a:t>Nach Freigabe gemäß §29 (3) </a:t>
            </a:r>
          </a:p>
          <a:p>
            <a:r>
              <a:rPr lang="de-DE" sz="1400" kern="0" dirty="0"/>
              <a:t> </a:t>
            </a:r>
            <a:r>
              <a:rPr lang="de-DE" sz="1400" kern="0" dirty="0" smtClean="0"/>
              <a:t>     </a:t>
            </a:r>
            <a:r>
              <a:rPr lang="de-DE" sz="1400" kern="0" dirty="0"/>
              <a:t>StrlSchV </a:t>
            </a:r>
            <a:r>
              <a:rPr lang="de-DE" sz="1400" kern="0" dirty="0" smtClean="0"/>
              <a:t>durch den „Freigabe-SSB“ erfolgt die</a:t>
            </a:r>
          </a:p>
          <a:p>
            <a:r>
              <a:rPr lang="de-DE" sz="1400" kern="0" dirty="0"/>
              <a:t> </a:t>
            </a:r>
            <a:r>
              <a:rPr lang="de-DE" sz="1400" kern="0" dirty="0" smtClean="0"/>
              <a:t>    „</a:t>
            </a:r>
            <a:r>
              <a:rPr lang="de-DE" sz="1400" kern="0" dirty="0"/>
              <a:t>normale</a:t>
            </a:r>
            <a:r>
              <a:rPr lang="de-DE" sz="1400" kern="0" dirty="0" smtClean="0"/>
              <a:t>“ Institutsfreigaben (Budget und Institut).</a:t>
            </a:r>
          </a:p>
          <a:p>
            <a:pPr marL="285750" indent="-285750">
              <a:buFont typeface="Wingdings" panose="05000000000000000000" pitchFamily="2" charset="2"/>
              <a:buChar char="Ø"/>
            </a:pPr>
            <a:endParaRPr lang="de-DE" sz="800" kern="0" dirty="0" smtClean="0"/>
          </a:p>
          <a:p>
            <a:pPr marL="285750" indent="-285750">
              <a:buFont typeface="Wingdings" panose="05000000000000000000" pitchFamily="2" charset="2"/>
              <a:buChar char="Ø"/>
            </a:pPr>
            <a:r>
              <a:rPr lang="de-DE" sz="1400" kern="0" dirty="0" smtClean="0"/>
              <a:t>Nach dieser Freigabe wird bei</a:t>
            </a:r>
          </a:p>
          <a:p>
            <a:pPr marL="285750" indent="-285750">
              <a:buFont typeface="Wingdings" panose="05000000000000000000" pitchFamily="2" charset="2"/>
              <a:buChar char="Ø"/>
            </a:pPr>
            <a:endParaRPr lang="de-DE" sz="800" kern="0" dirty="0" smtClean="0"/>
          </a:p>
          <a:p>
            <a:pPr marL="800100" lvl="1" indent="-342900">
              <a:buFont typeface="+mj-lt"/>
              <a:buAutoNum type="alphaLcPeriod"/>
            </a:pPr>
            <a:r>
              <a:rPr lang="de-DE" sz="1400" kern="0" dirty="0" smtClean="0"/>
              <a:t>inventarisierten Geräten die Stufe „Gerätewirtschaftszentrale“ und als letzte Stufe die FIMA-Freigabestufe </a:t>
            </a:r>
            <a:r>
              <a:rPr lang="de-DE" sz="1400" b="1" kern="0" dirty="0" smtClean="0"/>
              <a:t>zusätzlich</a:t>
            </a:r>
            <a:r>
              <a:rPr lang="de-DE" sz="1400" kern="0" dirty="0" smtClean="0"/>
              <a:t> ermittelt</a:t>
            </a:r>
          </a:p>
          <a:p>
            <a:pPr marL="800100" lvl="1" indent="-342900">
              <a:buFont typeface="+mj-lt"/>
              <a:buAutoNum type="alphaLcPeriod"/>
            </a:pPr>
            <a:r>
              <a:rPr lang="de-DE" sz="1400" kern="0" dirty="0"/>
              <a:t>n</a:t>
            </a:r>
            <a:r>
              <a:rPr lang="de-DE" sz="1400" kern="0" dirty="0" smtClean="0"/>
              <a:t>icht inventarisierten Geräten nur die Freigabestufe Abfallwirtschaftszentrale ermittelt.</a:t>
            </a:r>
            <a:endParaRPr lang="de-DE" sz="1400" kern="0" dirty="0"/>
          </a:p>
          <a:p>
            <a:endParaRPr lang="de-DE" sz="1400" kern="0" dirty="0"/>
          </a:p>
        </p:txBody>
      </p:sp>
      <p:sp>
        <p:nvSpPr>
          <p:cNvPr id="8" name="Rectangle 2"/>
          <p:cNvSpPr>
            <a:spLocks noChangeArrowheads="1"/>
          </p:cNvSpPr>
          <p:nvPr/>
        </p:nvSpPr>
        <p:spPr bwMode="auto">
          <a:xfrm>
            <a:off x="276502" y="4653136"/>
            <a:ext cx="3503409" cy="21602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tangle 2"/>
          <p:cNvSpPr>
            <a:spLocks noChangeArrowheads="1"/>
          </p:cNvSpPr>
          <p:nvPr/>
        </p:nvSpPr>
        <p:spPr bwMode="auto">
          <a:xfrm>
            <a:off x="323529" y="1748706"/>
            <a:ext cx="1512168" cy="16812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Datumsplatzhalter 1"/>
          <p:cNvSpPr>
            <a:spLocks noGrp="1"/>
          </p:cNvSpPr>
          <p:nvPr>
            <p:ph type="dt" sz="half" idx="2"/>
          </p:nvPr>
        </p:nvSpPr>
        <p:spPr/>
        <p:txBody>
          <a:bodyPr/>
          <a:lstStyle/>
          <a:p>
            <a:fld id="{DA583E71-58CC-472E-9F3B-11D3AFA25AAB}" type="datetime1">
              <a:rPr lang="de-DE" smtClean="0"/>
              <a:t>14.05.2018</a:t>
            </a:fld>
            <a:endParaRPr lang="de-DE" dirty="0"/>
          </a:p>
        </p:txBody>
      </p:sp>
      <p:sp>
        <p:nvSpPr>
          <p:cNvPr id="3" name="Fußzeilenplatzhalter 2"/>
          <p:cNvSpPr>
            <a:spLocks noGrp="1"/>
          </p:cNvSpPr>
          <p:nvPr>
            <p:ph type="ftr" sz="quarter" idx="10"/>
          </p:nvPr>
        </p:nvSpPr>
        <p:spPr>
          <a:xfrm>
            <a:off x="2591781" y="6597814"/>
            <a:ext cx="4248150" cy="360363"/>
          </a:xfrm>
        </p:spPr>
        <p:txBody>
          <a:bodyPr/>
          <a:lstStyle/>
          <a:p>
            <a:r>
              <a:rPr lang="de-DE" dirty="0" smtClean="0"/>
              <a:t>Verwaltungsseminar</a:t>
            </a:r>
            <a:endParaRPr lang="de-DE" dirty="0"/>
          </a:p>
        </p:txBody>
      </p:sp>
    </p:spTree>
    <p:extLst>
      <p:ext uri="{BB962C8B-B14F-4D97-AF65-F5344CB8AC3E}">
        <p14:creationId xmlns:p14="http://schemas.microsoft.com/office/powerpoint/2010/main" val="1104511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5"/>
          <p:cNvSpPr txBox="1">
            <a:spLocks/>
          </p:cNvSpPr>
          <p:nvPr/>
        </p:nvSpPr>
        <p:spPr>
          <a:xfrm>
            <a:off x="179512" y="195793"/>
            <a:ext cx="8767155" cy="1126462"/>
          </a:xfrm>
          <a:prstGeom prst="rect">
            <a:avLst/>
          </a:prstGeom>
        </p:spPr>
        <p:txBody>
          <a:bodyPr wrap="square">
            <a:spAutoFit/>
          </a:bodyPr>
          <a:lstStyle>
            <a:lvl1pPr marL="314325" indent="-314325" algn="l" rtl="0" eaLnBrk="1" fontAlgn="base" hangingPunct="1">
              <a:spcBef>
                <a:spcPct val="20000"/>
              </a:spcBef>
              <a:spcAft>
                <a:spcPct val="0"/>
              </a:spcAft>
              <a:buBlip>
                <a:blip r:embed="rId2"/>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3"/>
              </a:buBlip>
              <a:defRPr>
                <a:solidFill>
                  <a:schemeClr val="tx1"/>
                </a:solidFill>
                <a:latin typeface="+mn-lt"/>
              </a:defRPr>
            </a:lvl2pPr>
            <a:lvl3pPr marL="1209675" indent="-276225" algn="l" rtl="0" eaLnBrk="1" fontAlgn="base" hangingPunct="1">
              <a:spcBef>
                <a:spcPct val="20000"/>
              </a:spcBef>
              <a:spcAft>
                <a:spcPct val="0"/>
              </a:spcAft>
              <a:buBlip>
                <a:blip r:embed="rId4"/>
              </a:buBlip>
              <a:defRPr sz="1600">
                <a:solidFill>
                  <a:schemeClr val="tx1"/>
                </a:solidFill>
                <a:latin typeface="+mn-lt"/>
              </a:defRPr>
            </a:lvl3pPr>
            <a:lvl4pPr marL="1657350" indent="-276225" algn="l" rtl="0" eaLnBrk="1" fontAlgn="base" hangingPunct="1">
              <a:spcBef>
                <a:spcPct val="20000"/>
              </a:spcBef>
              <a:spcAft>
                <a:spcPct val="0"/>
              </a:spcAft>
              <a:buBlip>
                <a:blip r:embed="rId4"/>
              </a:buBlip>
              <a:defRPr sz="1600">
                <a:solidFill>
                  <a:schemeClr val="tx1"/>
                </a:solidFill>
                <a:latin typeface="+mn-lt"/>
              </a:defRPr>
            </a:lvl4pPr>
            <a:lvl5pPr marL="2095500" indent="-276225" algn="l" rtl="0" eaLnBrk="1" fontAlgn="base" hangingPunct="1">
              <a:spcBef>
                <a:spcPct val="20000"/>
              </a:spcBef>
              <a:spcAft>
                <a:spcPct val="0"/>
              </a:spcAft>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marL="0" lvl="0" indent="0">
              <a:buNone/>
            </a:pPr>
            <a:endParaRPr lang="de-DE" sz="1200" b="1" kern="0" dirty="0">
              <a:solidFill>
                <a:schemeClr val="accent6">
                  <a:lumMod val="20000"/>
                  <a:lumOff val="80000"/>
                </a:schemeClr>
              </a:solidFill>
            </a:endParaRPr>
          </a:p>
          <a:p>
            <a:pPr lvl="0"/>
            <a:r>
              <a:rPr lang="de-DE" sz="1200" b="1" kern="0" dirty="0" smtClean="0"/>
              <a:t>Ausblick: Neue </a:t>
            </a:r>
            <a:r>
              <a:rPr lang="de-DE" sz="1200" b="1" kern="0" dirty="0"/>
              <a:t>Auftragsart: Abgabeauftrag (elektronischer Interner Abgabeschein (IAS) </a:t>
            </a:r>
            <a:r>
              <a:rPr lang="de-DE" sz="1200" b="1" kern="0" dirty="0" smtClean="0"/>
              <a:t>für die </a:t>
            </a:r>
          </a:p>
          <a:p>
            <a:pPr marL="0" lvl="0" indent="0">
              <a:buNone/>
            </a:pPr>
            <a:r>
              <a:rPr lang="de-DE" sz="1200" b="1" kern="0" dirty="0"/>
              <a:t> </a:t>
            </a:r>
            <a:r>
              <a:rPr lang="de-DE" sz="1200" b="1" kern="0" dirty="0" smtClean="0"/>
              <a:t>       Entsorgung von Abfällen </a:t>
            </a:r>
            <a:r>
              <a:rPr lang="de-DE" sz="1200" kern="0" dirty="0" smtClean="0"/>
              <a:t>(ersetzt den Papierantrag „Interner Abgabeschein (IAS) )</a:t>
            </a:r>
          </a:p>
          <a:p>
            <a:pPr marL="0" lvl="0" indent="0">
              <a:buNone/>
            </a:pPr>
            <a:endParaRPr lang="de-DE" sz="800" kern="0" dirty="0"/>
          </a:p>
          <a:p>
            <a:pPr lvl="1">
              <a:buFont typeface="Wingdings" panose="05000000000000000000" pitchFamily="2" charset="2"/>
              <a:buChar char="Ø"/>
            </a:pPr>
            <a:r>
              <a:rPr lang="de-DE" sz="1000" kern="0" dirty="0" smtClean="0"/>
              <a:t>  </a:t>
            </a:r>
            <a:r>
              <a:rPr lang="de-DE" sz="1400" b="1" kern="0" dirty="0">
                <a:latin typeface="Arial" charset="0"/>
              </a:rPr>
              <a:t>Neuer Einkaufswagentyp: Abgabeauftrag:</a:t>
            </a:r>
            <a:r>
              <a:rPr lang="de-DE" sz="1000" kern="0" dirty="0" smtClean="0"/>
              <a:t>	</a:t>
            </a:r>
          </a:p>
        </p:txBody>
      </p:sp>
      <p:sp>
        <p:nvSpPr>
          <p:cNvPr id="7" name="Rechteck 6"/>
          <p:cNvSpPr/>
          <p:nvPr/>
        </p:nvSpPr>
        <p:spPr>
          <a:xfrm>
            <a:off x="971600" y="1484784"/>
            <a:ext cx="7200800" cy="1569660"/>
          </a:xfrm>
          <a:prstGeom prst="rect">
            <a:avLst/>
          </a:prstGeom>
        </p:spPr>
        <p:txBody>
          <a:bodyPr wrap="square">
            <a:spAutoFit/>
          </a:bodyPr>
          <a:lstStyle/>
          <a:p>
            <a:pPr marL="171450" lvl="0" indent="-171450">
              <a:buFont typeface="Wingdings" panose="05000000000000000000" pitchFamily="2" charset="2"/>
              <a:buChar char="à"/>
            </a:pPr>
            <a:r>
              <a:rPr lang="de-DE" sz="1200" kern="0" dirty="0" smtClean="0"/>
              <a:t> </a:t>
            </a:r>
            <a:r>
              <a:rPr lang="de-DE" sz="1400" kern="0" dirty="0"/>
              <a:t>Nach der Endfreigabe des Einkaufswagens läuft der weitere Vorgang exakt so wie </a:t>
            </a:r>
            <a:endParaRPr lang="de-DE" sz="1400" kern="0" dirty="0" smtClean="0"/>
          </a:p>
          <a:p>
            <a:pPr lvl="0"/>
            <a:r>
              <a:rPr lang="de-DE" sz="1400" kern="0" dirty="0"/>
              <a:t> </a:t>
            </a:r>
            <a:r>
              <a:rPr lang="de-DE" sz="1400" kern="0" dirty="0" smtClean="0"/>
              <a:t>    bisher </a:t>
            </a:r>
            <a:r>
              <a:rPr lang="de-DE" sz="1400" kern="0" dirty="0"/>
              <a:t>mit </a:t>
            </a:r>
            <a:r>
              <a:rPr lang="de-DE" sz="1400" kern="0" dirty="0" smtClean="0"/>
              <a:t>dem Papierformular </a:t>
            </a:r>
            <a:r>
              <a:rPr lang="de-DE" sz="1400" kern="0" dirty="0"/>
              <a:t>„Interner Abgabeschein“, d.h. </a:t>
            </a:r>
          </a:p>
          <a:p>
            <a:endParaRPr lang="de-DE" sz="1200" kern="0" dirty="0" smtClean="0"/>
          </a:p>
          <a:p>
            <a:pPr marL="628650" lvl="1" indent="-171450">
              <a:buFont typeface="Wingdings" panose="05000000000000000000" pitchFamily="2" charset="2"/>
              <a:buChar char="Ø"/>
            </a:pPr>
            <a:r>
              <a:rPr lang="de-DE" sz="1400" kern="0" dirty="0"/>
              <a:t>Der Abfall wird entweder von der Abfallwirtschaftszentrale </a:t>
            </a:r>
          </a:p>
          <a:p>
            <a:pPr lvl="1"/>
            <a:r>
              <a:rPr lang="de-DE" sz="1400" kern="0" dirty="0"/>
              <a:t>   abgeholt oder vom jeweiligen Institut bei der Abfallwirtschaftszentrale angeliefert</a:t>
            </a:r>
          </a:p>
          <a:p>
            <a:pPr lvl="1"/>
            <a:endParaRPr lang="de-DE" sz="1400" kern="0" dirty="0"/>
          </a:p>
          <a:p>
            <a:pPr marL="742950" lvl="1" indent="-285750">
              <a:buFont typeface="Wingdings" panose="05000000000000000000" pitchFamily="2" charset="2"/>
              <a:buChar char="Ø"/>
            </a:pPr>
            <a:r>
              <a:rPr lang="de-DE" sz="1400" kern="0" dirty="0" smtClean="0"/>
              <a:t>Monatliche Verrechnung der Kosten auf die jeweilige Kostenstelle (von FIMA)</a:t>
            </a:r>
          </a:p>
        </p:txBody>
      </p:sp>
      <p:sp>
        <p:nvSpPr>
          <p:cNvPr id="2" name="Datumsplatzhalter 1"/>
          <p:cNvSpPr>
            <a:spLocks noGrp="1"/>
          </p:cNvSpPr>
          <p:nvPr>
            <p:ph type="dt" sz="half" idx="2"/>
          </p:nvPr>
        </p:nvSpPr>
        <p:spPr/>
        <p:txBody>
          <a:bodyPr/>
          <a:lstStyle/>
          <a:p>
            <a:fld id="{FFCF0CC1-A3E4-42AD-9C23-D704B102E429}" type="datetime1">
              <a:rPr lang="de-DE" smtClean="0"/>
              <a:t>14.05.2018</a:t>
            </a:fld>
            <a:endParaRPr lang="de-DE" dirty="0"/>
          </a:p>
        </p:txBody>
      </p:sp>
      <p:sp>
        <p:nvSpPr>
          <p:cNvPr id="3" name="Fußzeilenplatzhalter 2"/>
          <p:cNvSpPr>
            <a:spLocks noGrp="1"/>
          </p:cNvSpPr>
          <p:nvPr>
            <p:ph type="ftr" sz="quarter" idx="10"/>
          </p:nvPr>
        </p:nvSpPr>
        <p:spPr/>
        <p:txBody>
          <a:bodyPr/>
          <a:lstStyle/>
          <a:p>
            <a:r>
              <a:rPr lang="de-DE" smtClean="0"/>
              <a:t>Verwaltungsseminar</a:t>
            </a:r>
            <a:endParaRPr lang="de-DE" dirty="0"/>
          </a:p>
        </p:txBody>
      </p:sp>
      <p:sp>
        <p:nvSpPr>
          <p:cNvPr id="6" name="Inhaltsplatzhalter 5"/>
          <p:cNvSpPr txBox="1">
            <a:spLocks/>
          </p:cNvSpPr>
          <p:nvPr/>
        </p:nvSpPr>
        <p:spPr>
          <a:xfrm>
            <a:off x="467544" y="3193494"/>
            <a:ext cx="8767155" cy="991041"/>
          </a:xfrm>
          <a:prstGeom prst="rect">
            <a:avLst/>
          </a:prstGeom>
        </p:spPr>
        <p:txBody>
          <a:bodyPr wrap="square">
            <a:spAutoFit/>
          </a:bodyPr>
          <a:lstStyle>
            <a:lvl1pPr marL="314325" indent="-314325" algn="l" rtl="0" eaLnBrk="1" fontAlgn="base" hangingPunct="1">
              <a:spcBef>
                <a:spcPct val="20000"/>
              </a:spcBef>
              <a:spcAft>
                <a:spcPct val="0"/>
              </a:spcAft>
              <a:buBlip>
                <a:blip r:embed="rId2"/>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3"/>
              </a:buBlip>
              <a:defRPr>
                <a:solidFill>
                  <a:schemeClr val="tx1"/>
                </a:solidFill>
                <a:latin typeface="+mn-lt"/>
              </a:defRPr>
            </a:lvl2pPr>
            <a:lvl3pPr marL="1209675" indent="-276225" algn="l" rtl="0" eaLnBrk="1" fontAlgn="base" hangingPunct="1">
              <a:spcBef>
                <a:spcPct val="20000"/>
              </a:spcBef>
              <a:spcAft>
                <a:spcPct val="0"/>
              </a:spcAft>
              <a:buBlip>
                <a:blip r:embed="rId4"/>
              </a:buBlip>
              <a:defRPr sz="1600">
                <a:solidFill>
                  <a:schemeClr val="tx1"/>
                </a:solidFill>
                <a:latin typeface="+mn-lt"/>
              </a:defRPr>
            </a:lvl3pPr>
            <a:lvl4pPr marL="1657350" indent="-276225" algn="l" rtl="0" eaLnBrk="1" fontAlgn="base" hangingPunct="1">
              <a:spcBef>
                <a:spcPct val="20000"/>
              </a:spcBef>
              <a:spcAft>
                <a:spcPct val="0"/>
              </a:spcAft>
              <a:buBlip>
                <a:blip r:embed="rId4"/>
              </a:buBlip>
              <a:defRPr sz="1600">
                <a:solidFill>
                  <a:schemeClr val="tx1"/>
                </a:solidFill>
                <a:latin typeface="+mn-lt"/>
              </a:defRPr>
            </a:lvl4pPr>
            <a:lvl5pPr marL="2095500" indent="-276225" algn="l" rtl="0" eaLnBrk="1" fontAlgn="base" hangingPunct="1">
              <a:spcBef>
                <a:spcPct val="20000"/>
              </a:spcBef>
              <a:spcAft>
                <a:spcPct val="0"/>
              </a:spcAft>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marL="0" lvl="0" indent="0">
              <a:buNone/>
            </a:pPr>
            <a:endParaRPr lang="de-DE" sz="800" kern="0" dirty="0"/>
          </a:p>
          <a:p>
            <a:pPr lvl="1">
              <a:buFont typeface="Wingdings" panose="05000000000000000000" pitchFamily="2" charset="2"/>
              <a:buChar char="Ø"/>
            </a:pPr>
            <a:r>
              <a:rPr lang="de-DE" sz="1400" b="1" kern="0" dirty="0" smtClean="0">
                <a:latin typeface="Arial" charset="0"/>
              </a:rPr>
              <a:t>Geplanter Start: Q2/2018</a:t>
            </a:r>
          </a:p>
          <a:p>
            <a:pPr marL="476250" lvl="1" indent="0">
              <a:buNone/>
            </a:pPr>
            <a:endParaRPr lang="de-DE" sz="1400" b="1" kern="0" dirty="0" smtClean="0">
              <a:latin typeface="Arial" charset="0"/>
            </a:endParaRPr>
          </a:p>
          <a:p>
            <a:pPr lvl="1">
              <a:buFont typeface="Wingdings" panose="05000000000000000000" pitchFamily="2" charset="2"/>
              <a:buChar char="Ø"/>
            </a:pPr>
            <a:r>
              <a:rPr lang="de-DE" sz="1400" b="1" kern="0" dirty="0" smtClean="0">
                <a:latin typeface="Arial" charset="0"/>
              </a:rPr>
              <a:t>Vorher: Infoveranstaltung (Campus Nord und Campus Süd)</a:t>
            </a:r>
            <a:r>
              <a:rPr lang="de-DE" sz="1000" kern="0" dirty="0" smtClean="0"/>
              <a:t>	</a:t>
            </a:r>
          </a:p>
        </p:txBody>
      </p:sp>
    </p:spTree>
    <p:extLst>
      <p:ext uri="{BB962C8B-B14F-4D97-AF65-F5344CB8AC3E}">
        <p14:creationId xmlns:p14="http://schemas.microsoft.com/office/powerpoint/2010/main" val="3893176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59832" y="116632"/>
            <a:ext cx="1727200" cy="561975"/>
          </a:xfrm>
        </p:spPr>
        <p:txBody>
          <a:bodyPr anchor="ctr"/>
          <a:lstStyle/>
          <a:p>
            <a:r>
              <a:rPr lang="de-DE" altLang="de-DE" sz="2000" u="sng" dirty="0" smtClean="0"/>
              <a:t>Vorstellung:</a:t>
            </a:r>
          </a:p>
        </p:txBody>
      </p:sp>
      <p:sp>
        <p:nvSpPr>
          <p:cNvPr id="29699" name="Rectangle 3"/>
          <p:cNvSpPr>
            <a:spLocks noGrp="1" noChangeArrowheads="1"/>
          </p:cNvSpPr>
          <p:nvPr>
            <p:ph type="body" idx="1"/>
          </p:nvPr>
        </p:nvSpPr>
        <p:spPr>
          <a:xfrm>
            <a:off x="251520" y="699215"/>
            <a:ext cx="8568952" cy="5466089"/>
          </a:xfrm>
        </p:spPr>
        <p:txBody>
          <a:bodyPr wrap="none"/>
          <a:lstStyle/>
          <a:p>
            <a:r>
              <a:rPr lang="de-LU" sz="1600" b="1" dirty="0" smtClean="0">
                <a:solidFill>
                  <a:schemeClr val="tx2"/>
                </a:solidFill>
                <a:latin typeface="+mj-lt"/>
                <a:ea typeface="+mj-ea"/>
                <a:cs typeface="+mj-cs"/>
              </a:rPr>
              <a:t>Thomas Gorzitza, </a:t>
            </a:r>
            <a:r>
              <a:rPr lang="de-DE" sz="1600" b="1" dirty="0">
                <a:solidFill>
                  <a:srgbClr val="FF0000"/>
                </a:solidFill>
                <a:latin typeface="+mj-lt"/>
                <a:ea typeface="+mj-ea"/>
                <a:cs typeface="+mj-cs"/>
              </a:rPr>
              <a:t>S</a:t>
            </a:r>
            <a:r>
              <a:rPr lang="de-DE" sz="1600" b="1" dirty="0">
                <a:solidFill>
                  <a:schemeClr val="tx2"/>
                </a:solidFill>
                <a:latin typeface="+mj-lt"/>
                <a:ea typeface="+mj-ea"/>
                <a:cs typeface="+mj-cs"/>
              </a:rPr>
              <a:t>teinbuch </a:t>
            </a:r>
            <a:r>
              <a:rPr lang="de-DE" sz="1600" b="1" dirty="0" err="1">
                <a:solidFill>
                  <a:srgbClr val="FF0000"/>
                </a:solidFill>
                <a:latin typeface="+mj-lt"/>
                <a:ea typeface="+mj-ea"/>
                <a:cs typeface="+mj-cs"/>
              </a:rPr>
              <a:t>C</a:t>
            </a:r>
            <a:r>
              <a:rPr lang="de-DE" sz="1600" b="1" dirty="0" err="1">
                <a:solidFill>
                  <a:schemeClr val="tx2"/>
                </a:solidFill>
                <a:latin typeface="+mj-lt"/>
                <a:ea typeface="+mj-ea"/>
                <a:cs typeface="+mj-cs"/>
              </a:rPr>
              <a:t>entre</a:t>
            </a:r>
            <a:r>
              <a:rPr lang="de-DE" sz="1600" b="1" dirty="0">
                <a:solidFill>
                  <a:schemeClr val="tx2"/>
                </a:solidFill>
                <a:latin typeface="+mj-lt"/>
                <a:ea typeface="+mj-ea"/>
                <a:cs typeface="+mj-cs"/>
              </a:rPr>
              <a:t> </a:t>
            </a:r>
            <a:r>
              <a:rPr lang="de-DE" sz="1600" b="1" dirty="0" err="1">
                <a:solidFill>
                  <a:schemeClr val="tx2"/>
                </a:solidFill>
                <a:latin typeface="+mj-lt"/>
                <a:ea typeface="+mj-ea"/>
                <a:cs typeface="+mj-cs"/>
              </a:rPr>
              <a:t>for</a:t>
            </a:r>
            <a:r>
              <a:rPr lang="de-DE" sz="1600" b="1" dirty="0">
                <a:solidFill>
                  <a:schemeClr val="tx2"/>
                </a:solidFill>
                <a:latin typeface="+mj-lt"/>
                <a:ea typeface="+mj-ea"/>
                <a:cs typeface="+mj-cs"/>
              </a:rPr>
              <a:t> </a:t>
            </a:r>
            <a:r>
              <a:rPr lang="de-DE" sz="1600" b="1" dirty="0">
                <a:solidFill>
                  <a:srgbClr val="FF0000"/>
                </a:solidFill>
                <a:latin typeface="+mj-lt"/>
                <a:ea typeface="+mj-ea"/>
                <a:cs typeface="+mj-cs"/>
              </a:rPr>
              <a:t>C</a:t>
            </a:r>
            <a:r>
              <a:rPr lang="de-DE" sz="1600" b="1" dirty="0">
                <a:solidFill>
                  <a:schemeClr val="tx2"/>
                </a:solidFill>
                <a:latin typeface="+mj-lt"/>
                <a:ea typeface="+mj-ea"/>
                <a:cs typeface="+mj-cs"/>
              </a:rPr>
              <a:t>omputing (SCC)</a:t>
            </a:r>
          </a:p>
          <a:p>
            <a:pPr marL="0" indent="0">
              <a:buNone/>
            </a:pPr>
            <a:r>
              <a:rPr lang="de-DE" sz="1600" b="1" dirty="0">
                <a:solidFill>
                  <a:schemeClr val="tx2"/>
                </a:solidFill>
                <a:latin typeface="+mj-lt"/>
                <a:ea typeface="+mj-ea"/>
                <a:cs typeface="+mj-cs"/>
              </a:rPr>
              <a:t> </a:t>
            </a:r>
            <a:r>
              <a:rPr lang="de-DE" sz="1600" b="1" dirty="0" smtClean="0">
                <a:solidFill>
                  <a:schemeClr val="tx2"/>
                </a:solidFill>
                <a:latin typeface="+mj-lt"/>
                <a:ea typeface="+mj-ea"/>
                <a:cs typeface="+mj-cs"/>
              </a:rPr>
              <a:t>     Abteilung </a:t>
            </a:r>
            <a:r>
              <a:rPr lang="de-DE" sz="1600" b="1" dirty="0">
                <a:solidFill>
                  <a:srgbClr val="FF0000"/>
                </a:solidFill>
                <a:latin typeface="+mj-lt"/>
                <a:ea typeface="+mj-ea"/>
                <a:cs typeface="+mj-cs"/>
              </a:rPr>
              <a:t>I</a:t>
            </a:r>
            <a:r>
              <a:rPr lang="de-DE" sz="1600" b="1" dirty="0">
                <a:solidFill>
                  <a:schemeClr val="tx2"/>
                </a:solidFill>
                <a:latin typeface="+mj-lt"/>
                <a:ea typeface="+mj-ea"/>
                <a:cs typeface="+mj-cs"/>
              </a:rPr>
              <a:t>nformationssysteme für </a:t>
            </a:r>
            <a:r>
              <a:rPr lang="de-DE" sz="1600" b="1" dirty="0" smtClean="0">
                <a:solidFill>
                  <a:srgbClr val="FF0000"/>
                </a:solidFill>
                <a:latin typeface="+mj-lt"/>
                <a:ea typeface="+mj-ea"/>
                <a:cs typeface="+mj-cs"/>
              </a:rPr>
              <a:t>O</a:t>
            </a:r>
            <a:r>
              <a:rPr lang="de-DE" sz="1600" b="1" dirty="0" smtClean="0">
                <a:solidFill>
                  <a:schemeClr val="tx2"/>
                </a:solidFill>
                <a:latin typeface="+mj-lt"/>
                <a:ea typeface="+mj-ea"/>
                <a:cs typeface="+mj-cs"/>
              </a:rPr>
              <a:t>rganisation</a:t>
            </a:r>
          </a:p>
          <a:p>
            <a:pPr marL="0" indent="0">
              <a:buNone/>
            </a:pPr>
            <a:r>
              <a:rPr lang="de-DE" sz="1600" b="1" dirty="0">
                <a:solidFill>
                  <a:schemeClr val="tx2"/>
                </a:solidFill>
                <a:latin typeface="+mj-lt"/>
                <a:ea typeface="+mj-ea"/>
                <a:cs typeface="+mj-cs"/>
              </a:rPr>
              <a:t> </a:t>
            </a:r>
            <a:r>
              <a:rPr lang="de-DE" sz="1600" b="1" dirty="0" smtClean="0">
                <a:solidFill>
                  <a:schemeClr val="tx2"/>
                </a:solidFill>
                <a:latin typeface="+mj-lt"/>
                <a:ea typeface="+mj-ea"/>
                <a:cs typeface="+mj-cs"/>
              </a:rPr>
              <a:t>     und </a:t>
            </a:r>
            <a:r>
              <a:rPr lang="de-DE" sz="1600" b="1" dirty="0">
                <a:solidFill>
                  <a:schemeClr val="tx2"/>
                </a:solidFill>
                <a:latin typeface="+mj-lt"/>
                <a:ea typeface="+mj-ea"/>
                <a:cs typeface="+mj-cs"/>
              </a:rPr>
              <a:t>betriebliche </a:t>
            </a:r>
            <a:r>
              <a:rPr lang="de-DE" sz="1600" b="1" dirty="0">
                <a:solidFill>
                  <a:srgbClr val="FF0000"/>
                </a:solidFill>
                <a:latin typeface="+mj-lt"/>
                <a:ea typeface="+mj-ea"/>
                <a:cs typeface="+mj-cs"/>
              </a:rPr>
              <a:t>R</a:t>
            </a:r>
            <a:r>
              <a:rPr lang="de-DE" sz="1600" b="1" dirty="0">
                <a:solidFill>
                  <a:schemeClr val="tx2"/>
                </a:solidFill>
                <a:latin typeface="+mj-lt"/>
                <a:ea typeface="+mj-ea"/>
                <a:cs typeface="+mj-cs"/>
              </a:rPr>
              <a:t>essourcen  -  </a:t>
            </a:r>
            <a:r>
              <a:rPr lang="de-DE" sz="1800" b="1" dirty="0">
                <a:solidFill>
                  <a:srgbClr val="FF0000"/>
                </a:solidFill>
                <a:latin typeface="+mj-lt"/>
                <a:ea typeface="+mj-ea"/>
                <a:cs typeface="+mj-cs"/>
              </a:rPr>
              <a:t>SCC-IOR</a:t>
            </a:r>
          </a:p>
          <a:p>
            <a:pPr lvl="1">
              <a:buFontTx/>
              <a:buNone/>
              <a:defRPr/>
            </a:pPr>
            <a:endParaRPr lang="de-LU" b="1" dirty="0" smtClean="0">
              <a:solidFill>
                <a:schemeClr val="tx2"/>
              </a:solidFill>
              <a:latin typeface="+mj-lt"/>
              <a:ea typeface="+mj-ea"/>
              <a:cs typeface="+mj-cs"/>
            </a:endParaRPr>
          </a:p>
          <a:p>
            <a:pPr lvl="1">
              <a:buFontTx/>
              <a:buNone/>
              <a:defRPr/>
            </a:pPr>
            <a:endParaRPr lang="de-LU" b="1" dirty="0" smtClean="0">
              <a:solidFill>
                <a:schemeClr val="tx2"/>
              </a:solidFill>
              <a:latin typeface="+mj-lt"/>
              <a:ea typeface="+mj-ea"/>
              <a:cs typeface="+mj-cs"/>
            </a:endParaRPr>
          </a:p>
          <a:p>
            <a:pPr lvl="1">
              <a:buFontTx/>
              <a:buNone/>
              <a:defRPr/>
            </a:pPr>
            <a:endParaRPr lang="de-LU" b="1" dirty="0" smtClean="0">
              <a:solidFill>
                <a:schemeClr val="tx2"/>
              </a:solidFill>
              <a:latin typeface="+mj-lt"/>
              <a:ea typeface="+mj-ea"/>
              <a:cs typeface="+mj-cs"/>
            </a:endParaRPr>
          </a:p>
          <a:p>
            <a:pPr lvl="1">
              <a:buFontTx/>
              <a:buNone/>
              <a:defRPr/>
            </a:pPr>
            <a:endParaRPr lang="de-LU" b="1" dirty="0" smtClean="0">
              <a:solidFill>
                <a:schemeClr val="tx2"/>
              </a:solidFill>
              <a:latin typeface="+mj-lt"/>
              <a:ea typeface="+mj-ea"/>
              <a:cs typeface="+mj-cs"/>
            </a:endParaRPr>
          </a:p>
          <a:p>
            <a:pPr lvl="1">
              <a:buFontTx/>
              <a:buNone/>
              <a:defRPr/>
            </a:pPr>
            <a:endParaRPr lang="de-LU" b="1" dirty="0" smtClean="0">
              <a:solidFill>
                <a:schemeClr val="tx2"/>
              </a:solidFill>
              <a:latin typeface="+mj-lt"/>
              <a:ea typeface="+mj-ea"/>
              <a:cs typeface="+mj-cs"/>
            </a:endParaRPr>
          </a:p>
          <a:p>
            <a:pPr lvl="1">
              <a:buFontTx/>
              <a:buNone/>
              <a:defRPr/>
            </a:pPr>
            <a:endParaRPr lang="de-LU" sz="1600" b="1" u="sng" dirty="0" smtClean="0">
              <a:solidFill>
                <a:schemeClr val="tx2"/>
              </a:solidFill>
              <a:latin typeface="+mj-lt"/>
              <a:ea typeface="+mj-ea"/>
              <a:cs typeface="+mj-cs"/>
            </a:endParaRPr>
          </a:p>
          <a:p>
            <a:pPr lvl="1">
              <a:buFontTx/>
              <a:buNone/>
              <a:defRPr/>
            </a:pPr>
            <a:endParaRPr lang="de-LU" sz="1600" b="1" u="sng" dirty="0" smtClean="0">
              <a:solidFill>
                <a:schemeClr val="tx2"/>
              </a:solidFill>
              <a:latin typeface="+mj-lt"/>
              <a:ea typeface="+mj-ea"/>
              <a:cs typeface="+mj-cs"/>
            </a:endParaRPr>
          </a:p>
          <a:p>
            <a:pPr lvl="1">
              <a:buFontTx/>
              <a:buNone/>
              <a:defRPr/>
            </a:pPr>
            <a:endParaRPr lang="de-DE" sz="1000" b="1" dirty="0" smtClean="0"/>
          </a:p>
          <a:p>
            <a:pPr lvl="1">
              <a:buFontTx/>
              <a:buNone/>
              <a:defRPr/>
            </a:pPr>
            <a:r>
              <a:rPr lang="de-DE" sz="1600" b="1" dirty="0" smtClean="0">
                <a:solidFill>
                  <a:srgbClr val="FF0000"/>
                </a:solidFill>
              </a:rPr>
              <a:t>SCC-IOR</a:t>
            </a:r>
            <a:r>
              <a:rPr lang="de-DE" sz="1600" b="1" dirty="0" smtClean="0"/>
              <a:t>  ...</a:t>
            </a:r>
            <a:endParaRPr lang="de-DE" sz="900" b="1" dirty="0"/>
          </a:p>
          <a:p>
            <a:pPr marL="0" indent="0">
              <a:buNone/>
            </a:pPr>
            <a:r>
              <a:rPr lang="de-DE" sz="1200" b="1" dirty="0" smtClean="0"/>
              <a:t>           In </a:t>
            </a:r>
            <a:r>
              <a:rPr lang="de-DE" sz="1200" b="1" dirty="0"/>
              <a:t>der </a:t>
            </a:r>
            <a:r>
              <a:rPr lang="de-DE" sz="1200" b="1" dirty="0" smtClean="0"/>
              <a:t>Abteilung Informationssysteme </a:t>
            </a:r>
            <a:r>
              <a:rPr lang="de-DE" sz="1200" b="1" dirty="0"/>
              <a:t>für </a:t>
            </a:r>
            <a:r>
              <a:rPr lang="de-DE" sz="1200" b="1" dirty="0" smtClean="0"/>
              <a:t>Organisation </a:t>
            </a:r>
            <a:r>
              <a:rPr lang="de-DE" sz="1100" b="1" dirty="0" smtClean="0"/>
              <a:t>und </a:t>
            </a:r>
            <a:r>
              <a:rPr lang="de-DE" sz="1100" b="1" dirty="0"/>
              <a:t>betriebliche Ressourcen</a:t>
            </a:r>
            <a:r>
              <a:rPr lang="de-DE" sz="1400" b="1" dirty="0"/>
              <a:t>  - </a:t>
            </a:r>
            <a:r>
              <a:rPr lang="de-DE" sz="1100" b="1" dirty="0"/>
              <a:t> SCC-IOR </a:t>
            </a:r>
            <a:r>
              <a:rPr lang="de-DE" sz="1100" b="1" dirty="0" smtClean="0"/>
              <a:t> -  </a:t>
            </a:r>
          </a:p>
          <a:p>
            <a:pPr marL="0" indent="0">
              <a:buNone/>
            </a:pPr>
            <a:r>
              <a:rPr lang="de-DE" sz="1100" b="1" dirty="0"/>
              <a:t> </a:t>
            </a:r>
            <a:r>
              <a:rPr lang="de-DE" sz="1100" b="1" dirty="0" smtClean="0"/>
              <a:t>           </a:t>
            </a:r>
            <a:r>
              <a:rPr lang="de-DE" sz="1200" b="1" dirty="0" smtClean="0"/>
              <a:t>werden </a:t>
            </a:r>
            <a:r>
              <a:rPr lang="de-DE" sz="1200" b="1" dirty="0"/>
              <a:t>Aufgaben gebündelt, die in Administration und Infrastruktur </a:t>
            </a:r>
            <a:r>
              <a:rPr lang="de-DE" sz="1200" b="1" dirty="0" smtClean="0"/>
              <a:t>im </a:t>
            </a:r>
            <a:r>
              <a:rPr lang="de-DE" sz="1200" b="1" dirty="0"/>
              <a:t>IT-Bereich bestehen. </a:t>
            </a:r>
          </a:p>
          <a:p>
            <a:pPr marL="0" indent="0">
              <a:buNone/>
            </a:pPr>
            <a:r>
              <a:rPr lang="de-LU" sz="1200" b="1" dirty="0" smtClean="0">
                <a:solidFill>
                  <a:schemeClr val="tx2"/>
                </a:solidFill>
                <a:effectLst>
                  <a:outerShdw blurRad="38100" dist="38100" dir="2700000" algn="tl">
                    <a:srgbClr val="000000">
                      <a:alpha val="43137"/>
                    </a:srgbClr>
                  </a:outerShdw>
                </a:effectLst>
                <a:latin typeface="+mj-lt"/>
                <a:ea typeface="+mj-ea"/>
                <a:cs typeface="Times New Roman" pitchFamily="18" charset="0"/>
              </a:rPr>
              <a:t>           </a:t>
            </a:r>
            <a:r>
              <a:rPr lang="de-LU" sz="1200" b="1" dirty="0" smtClean="0"/>
              <a:t>Dazu </a:t>
            </a:r>
            <a:r>
              <a:rPr lang="de-LU" sz="1200" b="1" dirty="0"/>
              <a:t>gehören</a:t>
            </a:r>
            <a:r>
              <a:rPr lang="de-LU" sz="1200" b="1" dirty="0" smtClean="0"/>
              <a:t>:</a:t>
            </a:r>
          </a:p>
          <a:p>
            <a:pPr lvl="2"/>
            <a:r>
              <a:rPr lang="de-DE" sz="1200" b="1" dirty="0">
                <a:ea typeface="+mn-ea"/>
                <a:cs typeface="+mn-cs"/>
              </a:rPr>
              <a:t>Bereitstellung </a:t>
            </a:r>
            <a:r>
              <a:rPr lang="de-DE" sz="1200" b="1" dirty="0" smtClean="0">
                <a:ea typeface="+mn-ea"/>
                <a:cs typeface="+mn-cs"/>
              </a:rPr>
              <a:t>Enterprise Resource Planning </a:t>
            </a:r>
            <a:r>
              <a:rPr lang="de-DE" sz="1200" b="1" dirty="0">
                <a:ea typeface="+mn-ea"/>
                <a:cs typeface="+mn-cs"/>
              </a:rPr>
              <a:t>(SAP)</a:t>
            </a:r>
          </a:p>
          <a:p>
            <a:pPr lvl="2"/>
            <a:r>
              <a:rPr lang="de-DE" sz="1200" b="1" dirty="0">
                <a:ea typeface="+mn-ea"/>
                <a:cs typeface="+mn-cs"/>
              </a:rPr>
              <a:t>Systemkonfiguration und </a:t>
            </a:r>
            <a:r>
              <a:rPr lang="de-DE" sz="1200" b="1" dirty="0" smtClean="0">
                <a:ea typeface="+mn-ea"/>
                <a:cs typeface="+mn-cs"/>
              </a:rPr>
              <a:t>Weiterentwicklung </a:t>
            </a:r>
            <a:r>
              <a:rPr lang="de-DE" sz="1200" b="1" dirty="0">
                <a:ea typeface="+mn-ea"/>
                <a:cs typeface="+mn-cs"/>
              </a:rPr>
              <a:t>mit Fachkoordinatoren</a:t>
            </a:r>
          </a:p>
          <a:p>
            <a:pPr lvl="2"/>
            <a:r>
              <a:rPr lang="de-DE" sz="1200" b="1" dirty="0">
                <a:ea typeface="+mn-ea"/>
                <a:cs typeface="+mn-cs"/>
              </a:rPr>
              <a:t>Betrieb der SAP-Infrastruktur</a:t>
            </a:r>
          </a:p>
          <a:p>
            <a:pPr marL="476250" lvl="1" indent="0">
              <a:buNone/>
            </a:pPr>
            <a:endParaRPr lang="de-LU" sz="800" b="1" dirty="0" smtClean="0">
              <a:solidFill>
                <a:schemeClr val="tx2"/>
              </a:solidFill>
              <a:effectLst>
                <a:outerShdw blurRad="38100" dist="38100" dir="2700000" algn="tl">
                  <a:srgbClr val="000000">
                    <a:alpha val="43137"/>
                  </a:srgbClr>
                </a:outerShdw>
              </a:effectLst>
              <a:latin typeface="+mj-lt"/>
              <a:ea typeface="+mj-ea"/>
              <a:cs typeface="Times New Roman" pitchFamily="18" charset="0"/>
            </a:endParaRPr>
          </a:p>
          <a:p>
            <a:pPr lvl="1">
              <a:buFontTx/>
              <a:buNone/>
              <a:defRPr/>
            </a:pPr>
            <a:r>
              <a:rPr lang="de-LU" sz="1200" b="1" dirty="0" smtClean="0">
                <a:latin typeface="+mj-lt"/>
              </a:rPr>
              <a:t>Weitere Informationen: </a:t>
            </a:r>
          </a:p>
          <a:p>
            <a:pPr lvl="1">
              <a:buFontTx/>
              <a:buNone/>
              <a:defRPr/>
            </a:pPr>
            <a:r>
              <a:rPr lang="de-LU" sz="1200" b="1" dirty="0">
                <a:latin typeface="+mj-lt"/>
                <a:hlinkClick r:id="rId3"/>
              </a:rPr>
              <a:t>http://www.orbit.kit.edu</a:t>
            </a:r>
            <a:r>
              <a:rPr lang="de-LU" sz="1200" b="1" dirty="0" smtClean="0">
                <a:latin typeface="+mj-lt"/>
                <a:hlinkClick r:id="rId3"/>
              </a:rPr>
              <a:t>/</a:t>
            </a:r>
            <a:r>
              <a:rPr lang="de-LU" sz="1200" b="1" dirty="0" smtClean="0">
                <a:latin typeface="+mj-lt"/>
              </a:rPr>
              <a:t> </a:t>
            </a:r>
          </a:p>
        </p:txBody>
      </p:sp>
      <p:pic>
        <p:nvPicPr>
          <p:cNvPr id="5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900" y="1700808"/>
            <a:ext cx="3960440" cy="219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p:cNvSpPr>
            <a:spLocks noGrp="1"/>
          </p:cNvSpPr>
          <p:nvPr>
            <p:ph type="dt" sz="half" idx="2"/>
          </p:nvPr>
        </p:nvSpPr>
        <p:spPr/>
        <p:txBody>
          <a:bodyPr/>
          <a:lstStyle/>
          <a:p>
            <a:fld id="{B4990F3A-2CDB-4860-ADB9-CC24F0277F02}" type="datetime1">
              <a:rPr lang="de-DE" smtClean="0"/>
              <a:t>14.05.2018</a:t>
            </a:fld>
            <a:endParaRPr lang="de-DE" dirty="0"/>
          </a:p>
        </p:txBody>
      </p:sp>
      <p:sp>
        <p:nvSpPr>
          <p:cNvPr id="3" name="Fußzeilenplatzhalter 2"/>
          <p:cNvSpPr>
            <a:spLocks noGrp="1"/>
          </p:cNvSpPr>
          <p:nvPr>
            <p:ph type="ftr" sz="quarter" idx="10"/>
          </p:nvPr>
        </p:nvSpPr>
        <p:spPr/>
        <p:txBody>
          <a:bodyPr/>
          <a:lstStyle/>
          <a:p>
            <a:pPr>
              <a:lnSpc>
                <a:spcPct val="90000"/>
              </a:lnSpc>
            </a:pPr>
            <a:r>
              <a:rPr lang="de-DE" dirty="0" smtClean="0"/>
              <a:t>SRM Grundlagenschulung für Neueinsteiger (Newcomer) </a:t>
            </a:r>
            <a:endParaRPr lang="de-DE" dirty="0"/>
          </a:p>
        </p:txBody>
      </p:sp>
    </p:spTree>
    <p:extLst>
      <p:ext uri="{BB962C8B-B14F-4D97-AF65-F5344CB8AC3E}">
        <p14:creationId xmlns:p14="http://schemas.microsoft.com/office/powerpoint/2010/main" val="1420219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74737"/>
            <a:ext cx="7128792" cy="994023"/>
          </a:xfrm>
        </p:spPr>
        <p:txBody>
          <a:bodyPr/>
          <a:lstStyle/>
          <a:p>
            <a:r>
              <a:rPr lang="de-DE" dirty="0" smtClean="0"/>
              <a:t>Einige Praktische Übungen: </a:t>
            </a:r>
            <a:br>
              <a:rPr lang="de-DE" dirty="0" smtClean="0"/>
            </a:br>
            <a:endParaRPr lang="de-DE" dirty="0"/>
          </a:p>
        </p:txBody>
      </p:sp>
      <p:sp>
        <p:nvSpPr>
          <p:cNvPr id="3" name="Inhaltsplatzhalter 2"/>
          <p:cNvSpPr>
            <a:spLocks noGrp="1"/>
          </p:cNvSpPr>
          <p:nvPr>
            <p:ph idx="1"/>
          </p:nvPr>
        </p:nvSpPr>
        <p:spPr>
          <a:xfrm>
            <a:off x="395536" y="1268760"/>
            <a:ext cx="8356600" cy="3888432"/>
          </a:xfrm>
        </p:spPr>
        <p:txBody>
          <a:bodyPr/>
          <a:lstStyle/>
          <a:p>
            <a:pPr marL="933450" lvl="2" indent="0">
              <a:buNone/>
            </a:pPr>
            <a:endParaRPr lang="de-DE" sz="1400" dirty="0" smtClean="0"/>
          </a:p>
          <a:p>
            <a:pPr lvl="1">
              <a:buFont typeface="Wingdings" panose="05000000000000000000" pitchFamily="2" charset="2"/>
              <a:buChar char="Ø"/>
            </a:pPr>
            <a:r>
              <a:rPr lang="de-DE" dirty="0" smtClean="0"/>
              <a:t>1. </a:t>
            </a:r>
            <a:r>
              <a:rPr lang="de-DE" b="1" dirty="0" smtClean="0"/>
              <a:t>Browsereinstellungen</a:t>
            </a:r>
            <a:r>
              <a:rPr lang="de-DE" dirty="0"/>
              <a:t> an Ihrem Schulungs-PC vornehmen </a:t>
            </a:r>
            <a:r>
              <a:rPr lang="de-DE" dirty="0" smtClean="0"/>
              <a:t>!</a:t>
            </a:r>
          </a:p>
          <a:p>
            <a:pPr lvl="1">
              <a:buFont typeface="Wingdings" panose="05000000000000000000" pitchFamily="2" charset="2"/>
              <a:buChar char="Ø"/>
            </a:pPr>
            <a:endParaRPr lang="de-DE" dirty="0" smtClean="0"/>
          </a:p>
          <a:p>
            <a:pPr marL="476250" lvl="1" indent="0">
              <a:buNone/>
            </a:pPr>
            <a:r>
              <a:rPr lang="de-DE" sz="1400" dirty="0" smtClean="0"/>
              <a:t>       </a:t>
            </a:r>
            <a:r>
              <a:rPr lang="de-DE" u="sng" dirty="0" smtClean="0"/>
              <a:t>Vorgehensweise:</a:t>
            </a:r>
          </a:p>
          <a:p>
            <a:pPr marL="476250" lvl="1" indent="0">
              <a:buNone/>
            </a:pPr>
            <a:r>
              <a:rPr lang="de-DE" dirty="0"/>
              <a:t> </a:t>
            </a:r>
            <a:r>
              <a:rPr lang="de-DE" dirty="0" smtClean="0"/>
              <a:t>     Die einzelnen Schritte werden Schritt für Schritt vorne an der</a:t>
            </a:r>
          </a:p>
          <a:p>
            <a:pPr marL="476250" lvl="1" indent="0">
              <a:buNone/>
            </a:pPr>
            <a:r>
              <a:rPr lang="de-DE" dirty="0" smtClean="0"/>
              <a:t>      Leinwand vorgeführt. Führen </a:t>
            </a:r>
            <a:r>
              <a:rPr lang="de-DE" dirty="0"/>
              <a:t>Sie </a:t>
            </a:r>
            <a:r>
              <a:rPr lang="de-DE" dirty="0" smtClean="0"/>
              <a:t>bitte die </a:t>
            </a:r>
            <a:r>
              <a:rPr lang="de-DE" dirty="0"/>
              <a:t>einzelnen </a:t>
            </a:r>
            <a:r>
              <a:rPr lang="de-DE" dirty="0" smtClean="0"/>
              <a:t>Schritte</a:t>
            </a:r>
          </a:p>
          <a:p>
            <a:pPr marL="476250" lvl="1" indent="0">
              <a:buNone/>
            </a:pPr>
            <a:r>
              <a:rPr lang="de-DE" dirty="0" smtClean="0"/>
              <a:t>      zeitgleich an Ihrem Schulungs-PC durch.</a:t>
            </a:r>
          </a:p>
          <a:p>
            <a:pPr marL="476250" lvl="1" indent="0">
              <a:buNone/>
            </a:pPr>
            <a:endParaRPr lang="de-DE" dirty="0"/>
          </a:p>
          <a:p>
            <a:pPr marL="476250" lvl="1" indent="0">
              <a:buNone/>
            </a:pPr>
            <a:r>
              <a:rPr lang="de-DE" b="1" dirty="0"/>
              <a:t>Und gleich danach:</a:t>
            </a:r>
          </a:p>
          <a:p>
            <a:pPr marL="476250" lvl="1" indent="0">
              <a:buNone/>
            </a:pPr>
            <a:endParaRPr lang="de-DE" dirty="0"/>
          </a:p>
          <a:p>
            <a:pPr marL="1819275" lvl="4" indent="0">
              <a:buNone/>
            </a:pPr>
            <a:r>
              <a:rPr lang="de-DE" sz="1050" dirty="0" smtClean="0"/>
              <a:t> </a:t>
            </a:r>
            <a:endParaRPr lang="de-DE" sz="1050" dirty="0"/>
          </a:p>
          <a:p>
            <a:pPr marL="1819275" lvl="4" indent="0">
              <a:buNone/>
            </a:pPr>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3DBDA314-285D-453B-BED8-238D413DE83A}" type="datetime1">
              <a:rPr lang="de-DE" smtClean="0"/>
              <a:t>14.05.2018</a:t>
            </a:fld>
            <a:endParaRPr lang="de-DE" dirty="0"/>
          </a:p>
        </p:txBody>
      </p:sp>
      <p:sp>
        <p:nvSpPr>
          <p:cNvPr id="7" name="Fußzeilenplatzhalter 1"/>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3467047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9298"/>
            <a:ext cx="7128792" cy="994023"/>
          </a:xfrm>
        </p:spPr>
        <p:txBody>
          <a:bodyPr/>
          <a:lstStyle/>
          <a:p>
            <a:r>
              <a:rPr lang="de-DE" dirty="0" smtClean="0"/>
              <a:t>Einige Praktische Übungen : </a:t>
            </a:r>
            <a:br>
              <a:rPr lang="de-DE" dirty="0" smtClean="0"/>
            </a:br>
            <a:endParaRPr lang="de-DE" dirty="0"/>
          </a:p>
        </p:txBody>
      </p:sp>
      <p:sp>
        <p:nvSpPr>
          <p:cNvPr id="3" name="Inhaltsplatzhalter 2"/>
          <p:cNvSpPr>
            <a:spLocks noGrp="1"/>
          </p:cNvSpPr>
          <p:nvPr>
            <p:ph idx="1"/>
          </p:nvPr>
        </p:nvSpPr>
        <p:spPr>
          <a:xfrm>
            <a:off x="251520" y="620688"/>
            <a:ext cx="8356600" cy="5976664"/>
          </a:xfrm>
        </p:spPr>
        <p:txBody>
          <a:bodyPr/>
          <a:lstStyle/>
          <a:p>
            <a:pPr marL="933450" lvl="2" indent="0">
              <a:buNone/>
            </a:pPr>
            <a:endParaRPr lang="de-DE" sz="1400" dirty="0" smtClean="0"/>
          </a:p>
          <a:p>
            <a:pPr lvl="1">
              <a:buFont typeface="Wingdings" panose="05000000000000000000" pitchFamily="2" charset="2"/>
              <a:buChar char="Ø"/>
            </a:pPr>
            <a:r>
              <a:rPr lang="de-DE" b="1" dirty="0"/>
              <a:t>2</a:t>
            </a:r>
            <a:r>
              <a:rPr lang="de-DE" b="1" dirty="0" smtClean="0"/>
              <a:t>. Voreinstellungen</a:t>
            </a:r>
            <a:r>
              <a:rPr lang="de-DE" dirty="0" smtClean="0"/>
              <a:t> im SRM System durchführen:</a:t>
            </a:r>
          </a:p>
          <a:p>
            <a:pPr lvl="1">
              <a:buFont typeface="Wingdings" panose="05000000000000000000" pitchFamily="2" charset="2"/>
              <a:buChar char="Ø"/>
            </a:pPr>
            <a:endParaRPr lang="de-DE" dirty="0" smtClean="0"/>
          </a:p>
          <a:p>
            <a:pPr lvl="3">
              <a:buFont typeface="Wingdings" panose="05000000000000000000" pitchFamily="2" charset="2"/>
              <a:buChar char="§"/>
            </a:pPr>
            <a:r>
              <a:rPr lang="de-DE" sz="1400" dirty="0"/>
              <a:t>Produktkategorie</a:t>
            </a:r>
          </a:p>
          <a:p>
            <a:pPr lvl="3">
              <a:buFont typeface="Wingdings" panose="05000000000000000000" pitchFamily="2" charset="2"/>
              <a:buChar char="§"/>
            </a:pPr>
            <a:r>
              <a:rPr lang="de-DE" sz="1400" dirty="0"/>
              <a:t>Abladestelle (Institutsname, Gebäudenummer und Raumnummer)</a:t>
            </a:r>
          </a:p>
          <a:p>
            <a:pPr lvl="3">
              <a:buFont typeface="Wingdings" panose="05000000000000000000" pitchFamily="2" charset="2"/>
              <a:buChar char="§"/>
            </a:pPr>
            <a:r>
              <a:rPr lang="de-DE" sz="1400" dirty="0"/>
              <a:t>Name,  E-Mailadresse und Telefonnummer des Warenempfängers</a:t>
            </a:r>
          </a:p>
          <a:p>
            <a:pPr lvl="3">
              <a:buFont typeface="Wingdings" panose="05000000000000000000" pitchFamily="2" charset="2"/>
              <a:buChar char="§"/>
            </a:pPr>
            <a:r>
              <a:rPr lang="de-DE" sz="1400" dirty="0"/>
              <a:t>Kontierung </a:t>
            </a:r>
          </a:p>
          <a:p>
            <a:pPr marL="1819275" lvl="4" indent="0">
              <a:buNone/>
            </a:pPr>
            <a:r>
              <a:rPr lang="de-DE" sz="1400" dirty="0"/>
              <a:t>-  Kontierungsart (PSP-Element, Kostenstelle, Anlage, Auftrag)</a:t>
            </a:r>
          </a:p>
          <a:p>
            <a:pPr marL="1819275" lvl="4" indent="0">
              <a:buNone/>
            </a:pPr>
            <a:r>
              <a:rPr lang="de-DE" sz="1400" dirty="0" smtClean="0"/>
              <a:t>-  Nummer </a:t>
            </a:r>
            <a:r>
              <a:rPr lang="de-DE" sz="1400" dirty="0"/>
              <a:t>der Kontierung (PSP-Element, Kostenstelle, Anlage, </a:t>
            </a:r>
            <a:r>
              <a:rPr lang="de-DE" sz="1400" dirty="0" smtClean="0"/>
              <a:t>Auftrag)</a:t>
            </a:r>
            <a:endParaRPr lang="de-DE" sz="1400" dirty="0"/>
          </a:p>
          <a:p>
            <a:pPr marL="1819275" lvl="4" indent="0">
              <a:buNone/>
            </a:pPr>
            <a:r>
              <a:rPr lang="de-DE" sz="1400" dirty="0" smtClean="0"/>
              <a:t>-  Kontierung </a:t>
            </a:r>
            <a:endParaRPr lang="de-DE" sz="1400" dirty="0"/>
          </a:p>
          <a:p>
            <a:pPr lvl="3">
              <a:buFont typeface="Wingdings" panose="05000000000000000000" pitchFamily="2" charset="2"/>
              <a:buChar char="§"/>
            </a:pPr>
            <a:r>
              <a:rPr lang="de-DE" sz="1400" dirty="0"/>
              <a:t>Nur für Mitarbeiter/innen Universitätsbereich:</a:t>
            </a:r>
          </a:p>
          <a:p>
            <a:pPr marL="1381125" lvl="3" indent="0">
              <a:buNone/>
            </a:pPr>
            <a:r>
              <a:rPr lang="de-DE" sz="1400" dirty="0"/>
              <a:t>      Pflegen der Standard Anlieferadresse und Standard </a:t>
            </a:r>
            <a:r>
              <a:rPr lang="de-DE" sz="1400" dirty="0" smtClean="0"/>
              <a:t>Rechnungsadresse</a:t>
            </a:r>
            <a:endParaRPr lang="de-DE" dirty="0" smtClean="0"/>
          </a:p>
          <a:p>
            <a:pPr lvl="1">
              <a:buFont typeface="Wingdings" panose="05000000000000000000" pitchFamily="2" charset="2"/>
              <a:buChar char="Ø"/>
            </a:pPr>
            <a:endParaRPr lang="de-DE" sz="800" dirty="0" smtClean="0"/>
          </a:p>
          <a:p>
            <a:pPr marL="476250" lvl="1" indent="0">
              <a:buNone/>
            </a:pPr>
            <a:r>
              <a:rPr lang="de-DE" sz="1400" dirty="0" smtClean="0"/>
              <a:t>       </a:t>
            </a:r>
            <a:r>
              <a:rPr lang="de-DE" u="sng" dirty="0" smtClean="0"/>
              <a:t>Vorgehensweise:</a:t>
            </a:r>
          </a:p>
          <a:p>
            <a:pPr marL="476250" lvl="1" indent="0">
              <a:buNone/>
            </a:pPr>
            <a:endParaRPr lang="de-DE" dirty="0" smtClean="0"/>
          </a:p>
          <a:p>
            <a:pPr marL="476250" lvl="1" indent="0">
              <a:buNone/>
            </a:pPr>
            <a:r>
              <a:rPr lang="de-DE" dirty="0"/>
              <a:t> </a:t>
            </a:r>
            <a:r>
              <a:rPr lang="de-DE" dirty="0" smtClean="0"/>
              <a:t>     Die einzelnen Schritte werden Schritt für Schritt vorne an der</a:t>
            </a:r>
          </a:p>
          <a:p>
            <a:pPr marL="476250" lvl="1" indent="0">
              <a:buNone/>
            </a:pPr>
            <a:r>
              <a:rPr lang="de-DE" dirty="0" smtClean="0"/>
              <a:t>      Leinwand vorgeführt. Führen </a:t>
            </a:r>
            <a:r>
              <a:rPr lang="de-DE" dirty="0"/>
              <a:t>Sie </a:t>
            </a:r>
            <a:r>
              <a:rPr lang="de-DE" dirty="0" smtClean="0"/>
              <a:t>bitte die </a:t>
            </a:r>
            <a:r>
              <a:rPr lang="de-DE" dirty="0"/>
              <a:t>einzelnen </a:t>
            </a:r>
            <a:r>
              <a:rPr lang="de-DE" dirty="0" smtClean="0"/>
              <a:t>Schritte</a:t>
            </a:r>
          </a:p>
          <a:p>
            <a:pPr marL="476250" lvl="1" indent="0">
              <a:buNone/>
            </a:pPr>
            <a:r>
              <a:rPr lang="de-DE" dirty="0" smtClean="0"/>
              <a:t>      zeitgleich an Ihrem Schulungs-PC durch.</a:t>
            </a:r>
          </a:p>
          <a:p>
            <a:pPr marL="476250" lvl="1" indent="0">
              <a:buNone/>
            </a:pPr>
            <a:endParaRPr lang="de-DE" sz="800" dirty="0" smtClean="0"/>
          </a:p>
          <a:p>
            <a:pPr marL="476250" lvl="1" indent="0">
              <a:buNone/>
            </a:pPr>
            <a:r>
              <a:rPr lang="de-DE" b="1" dirty="0"/>
              <a:t>Und gleich danach:</a:t>
            </a:r>
          </a:p>
          <a:p>
            <a:pPr marL="476250" lvl="1" indent="0">
              <a:buNone/>
            </a:pPr>
            <a:endParaRPr lang="de-DE" dirty="0"/>
          </a:p>
          <a:p>
            <a:pPr marL="1819275" lvl="4" indent="0">
              <a:buNone/>
            </a:pPr>
            <a:r>
              <a:rPr lang="de-DE" sz="1050" dirty="0" smtClean="0"/>
              <a:t> </a:t>
            </a:r>
            <a:endParaRPr lang="de-DE" sz="1050" dirty="0"/>
          </a:p>
          <a:p>
            <a:pPr marL="1819275" lvl="4" indent="0">
              <a:buNone/>
            </a:pPr>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26970606-6310-46D5-9B75-87D9C7B1C8A1}" type="datetime1">
              <a:rPr lang="de-DE" smtClean="0"/>
              <a:t>14.05.2018</a:t>
            </a:fld>
            <a:endParaRPr lang="de-DE" dirty="0"/>
          </a:p>
        </p:txBody>
      </p:sp>
      <p:sp>
        <p:nvSpPr>
          <p:cNvPr id="7" name="Fußzeilenplatzhalter 1"/>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3539172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9298"/>
            <a:ext cx="7128792" cy="994023"/>
          </a:xfrm>
        </p:spPr>
        <p:txBody>
          <a:bodyPr/>
          <a:lstStyle/>
          <a:p>
            <a:r>
              <a:rPr lang="de-DE" dirty="0" smtClean="0"/>
              <a:t>Einige Praktische Übungen : </a:t>
            </a:r>
            <a:br>
              <a:rPr lang="de-DE" dirty="0" smtClean="0"/>
            </a:br>
            <a:endParaRPr lang="de-DE" dirty="0"/>
          </a:p>
        </p:txBody>
      </p:sp>
      <p:sp>
        <p:nvSpPr>
          <p:cNvPr id="3" name="Inhaltsplatzhalter 2"/>
          <p:cNvSpPr>
            <a:spLocks noGrp="1"/>
          </p:cNvSpPr>
          <p:nvPr>
            <p:ph idx="1"/>
          </p:nvPr>
        </p:nvSpPr>
        <p:spPr>
          <a:xfrm>
            <a:off x="251520" y="620688"/>
            <a:ext cx="8356600" cy="5976664"/>
          </a:xfrm>
        </p:spPr>
        <p:txBody>
          <a:bodyPr/>
          <a:lstStyle/>
          <a:p>
            <a:pPr marL="933450" lvl="2" indent="0">
              <a:buNone/>
            </a:pPr>
            <a:endParaRPr lang="de-DE" sz="1400" dirty="0" smtClean="0"/>
          </a:p>
          <a:p>
            <a:pPr lvl="1">
              <a:buFont typeface="Wingdings" panose="05000000000000000000" pitchFamily="2" charset="2"/>
              <a:buChar char="Ø"/>
            </a:pPr>
            <a:r>
              <a:rPr lang="de-DE" dirty="0"/>
              <a:t>3</a:t>
            </a:r>
            <a:r>
              <a:rPr lang="de-DE" dirty="0" smtClean="0"/>
              <a:t>. Im SRM System einen </a:t>
            </a:r>
            <a:r>
              <a:rPr lang="de-DE" b="1" dirty="0" smtClean="0"/>
              <a:t>Einkaufswagen anlegen</a:t>
            </a:r>
            <a:r>
              <a:rPr lang="de-DE" dirty="0" smtClean="0"/>
              <a:t>.</a:t>
            </a:r>
          </a:p>
          <a:p>
            <a:pPr lvl="1">
              <a:buFont typeface="Wingdings" panose="05000000000000000000" pitchFamily="2" charset="2"/>
              <a:buChar char="Ø"/>
            </a:pPr>
            <a:endParaRPr lang="de-DE" dirty="0" smtClean="0"/>
          </a:p>
          <a:p>
            <a:pPr marL="476250" lvl="1" indent="0">
              <a:buNone/>
            </a:pPr>
            <a:r>
              <a:rPr lang="de-DE" sz="1400" dirty="0" smtClean="0"/>
              <a:t>       </a:t>
            </a:r>
            <a:r>
              <a:rPr lang="de-DE" u="sng" dirty="0" smtClean="0"/>
              <a:t>Vorgehensweise:</a:t>
            </a:r>
          </a:p>
          <a:p>
            <a:pPr marL="476250" lvl="1" indent="0">
              <a:buNone/>
            </a:pPr>
            <a:endParaRPr lang="de-DE" dirty="0" smtClean="0"/>
          </a:p>
          <a:p>
            <a:pPr marL="476250" lvl="1" indent="0">
              <a:buNone/>
            </a:pPr>
            <a:r>
              <a:rPr lang="de-DE" dirty="0"/>
              <a:t> </a:t>
            </a:r>
            <a:r>
              <a:rPr lang="de-DE" dirty="0" smtClean="0"/>
              <a:t>     Die einzelnen Schritte werden Schritt für Schritt vorne an der</a:t>
            </a:r>
          </a:p>
          <a:p>
            <a:pPr marL="476250" lvl="1" indent="0">
              <a:buNone/>
            </a:pPr>
            <a:r>
              <a:rPr lang="de-DE" dirty="0" smtClean="0"/>
              <a:t>      Leinwand vorgeführt. Führen </a:t>
            </a:r>
            <a:r>
              <a:rPr lang="de-DE" dirty="0"/>
              <a:t>Sie </a:t>
            </a:r>
            <a:r>
              <a:rPr lang="de-DE" dirty="0" smtClean="0"/>
              <a:t>bitte die </a:t>
            </a:r>
            <a:r>
              <a:rPr lang="de-DE" dirty="0"/>
              <a:t>einzelnen </a:t>
            </a:r>
            <a:r>
              <a:rPr lang="de-DE" dirty="0" smtClean="0"/>
              <a:t>Schritte</a:t>
            </a:r>
          </a:p>
          <a:p>
            <a:pPr marL="476250" lvl="1" indent="0">
              <a:buNone/>
            </a:pPr>
            <a:r>
              <a:rPr lang="de-DE" dirty="0" smtClean="0"/>
              <a:t>      zeitgleich an Ihrem Schulungs-PC durch.</a:t>
            </a:r>
          </a:p>
          <a:p>
            <a:pPr marL="476250" lvl="1" indent="0">
              <a:buNone/>
            </a:pPr>
            <a:endParaRPr lang="de-DE" dirty="0"/>
          </a:p>
          <a:p>
            <a:pPr marL="476250" lvl="1" indent="0">
              <a:buNone/>
            </a:pPr>
            <a:r>
              <a:rPr lang="de-DE" b="1" dirty="0" smtClean="0"/>
              <a:t>Deshalb jetzt:</a:t>
            </a:r>
            <a:endParaRPr lang="de-DE" b="1" dirty="0"/>
          </a:p>
          <a:p>
            <a:pPr marL="1819275" lvl="4" indent="0">
              <a:buNone/>
            </a:pPr>
            <a:r>
              <a:rPr lang="de-DE" sz="1050" dirty="0" smtClean="0"/>
              <a:t> </a:t>
            </a:r>
            <a:endParaRPr lang="de-DE" sz="1050" dirty="0"/>
          </a:p>
          <a:p>
            <a:pPr marL="1819275" lvl="4" indent="0">
              <a:buNone/>
            </a:pPr>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C7267AC6-5F0C-4CBD-B4FD-C6099BD31461}" type="datetime1">
              <a:rPr lang="de-DE" smtClean="0"/>
              <a:t>14.05.2018</a:t>
            </a:fld>
            <a:endParaRPr lang="de-DE" dirty="0"/>
          </a:p>
        </p:txBody>
      </p:sp>
      <p:sp>
        <p:nvSpPr>
          <p:cNvPr id="7" name="Fußzeilenplatzhalter 1"/>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1759769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74737"/>
            <a:ext cx="7128792" cy="994023"/>
          </a:xfrm>
        </p:spPr>
        <p:txBody>
          <a:bodyPr/>
          <a:lstStyle/>
          <a:p>
            <a:r>
              <a:rPr lang="de-DE" dirty="0" smtClean="0"/>
              <a:t>Einige Praktische Übungen : </a:t>
            </a:r>
            <a:br>
              <a:rPr lang="de-DE" dirty="0" smtClean="0"/>
            </a:br>
            <a:endParaRPr lang="de-DE" dirty="0"/>
          </a:p>
        </p:txBody>
      </p:sp>
      <p:sp>
        <p:nvSpPr>
          <p:cNvPr id="3" name="Inhaltsplatzhalter 2"/>
          <p:cNvSpPr>
            <a:spLocks noGrp="1"/>
          </p:cNvSpPr>
          <p:nvPr>
            <p:ph idx="1"/>
          </p:nvPr>
        </p:nvSpPr>
        <p:spPr>
          <a:xfrm>
            <a:off x="395536" y="1268760"/>
            <a:ext cx="8356600" cy="3888432"/>
          </a:xfrm>
        </p:spPr>
        <p:txBody>
          <a:bodyPr/>
          <a:lstStyle/>
          <a:p>
            <a:pPr marL="933450" lvl="2" indent="0">
              <a:buNone/>
            </a:pPr>
            <a:endParaRPr lang="de-DE" sz="1400" dirty="0" smtClean="0"/>
          </a:p>
          <a:p>
            <a:pPr lvl="1">
              <a:buFont typeface="Wingdings" panose="05000000000000000000" pitchFamily="2" charset="2"/>
              <a:buChar char="Ø"/>
            </a:pPr>
            <a:r>
              <a:rPr lang="de-DE" b="1" dirty="0" smtClean="0"/>
              <a:t>Bitte am SRM System anmelden!</a:t>
            </a:r>
          </a:p>
          <a:p>
            <a:pPr lvl="1">
              <a:buFont typeface="Wingdings" panose="05000000000000000000" pitchFamily="2" charset="2"/>
              <a:buChar char="Ø"/>
            </a:pPr>
            <a:endParaRPr lang="de-DE" dirty="0" smtClean="0"/>
          </a:p>
          <a:p>
            <a:pPr marL="476250" lvl="1" indent="0">
              <a:buNone/>
            </a:pPr>
            <a:r>
              <a:rPr lang="de-DE" sz="1400" dirty="0" smtClean="0"/>
              <a:t>       </a:t>
            </a:r>
            <a:r>
              <a:rPr lang="de-DE" u="sng" dirty="0" smtClean="0"/>
              <a:t>Vorgehensweise:</a:t>
            </a:r>
          </a:p>
          <a:p>
            <a:pPr marL="476250" lvl="1" indent="0">
              <a:buNone/>
            </a:pPr>
            <a:endParaRPr lang="de-DE" u="sng" dirty="0" smtClean="0"/>
          </a:p>
          <a:p>
            <a:pPr marL="476250" lvl="1" indent="0">
              <a:buNone/>
            </a:pPr>
            <a:r>
              <a:rPr lang="de-DE" dirty="0" smtClean="0"/>
              <a:t>      Die Anmeldedaten liegen an Ihren Tischen aus.</a:t>
            </a:r>
          </a:p>
          <a:p>
            <a:pPr marL="476250" lvl="1" indent="0">
              <a:buNone/>
            </a:pPr>
            <a:endParaRPr lang="de-DE" dirty="0" smtClean="0"/>
          </a:p>
          <a:p>
            <a:pPr marL="476250" lvl="1" indent="0">
              <a:buNone/>
            </a:pPr>
            <a:r>
              <a:rPr lang="de-DE" dirty="0"/>
              <a:t> </a:t>
            </a:r>
            <a:r>
              <a:rPr lang="de-DE" dirty="0" smtClean="0"/>
              <a:t>     Die einzelnen Schritte werden Schritt für Schritt vorne an der</a:t>
            </a:r>
          </a:p>
          <a:p>
            <a:pPr marL="476250" lvl="1" indent="0">
              <a:buNone/>
            </a:pPr>
            <a:r>
              <a:rPr lang="de-DE" dirty="0" smtClean="0"/>
              <a:t>      Leinwand vorgeführt. Führen </a:t>
            </a:r>
            <a:r>
              <a:rPr lang="de-DE" dirty="0"/>
              <a:t>Sie </a:t>
            </a:r>
            <a:r>
              <a:rPr lang="de-DE" dirty="0" smtClean="0"/>
              <a:t>bitte die </a:t>
            </a:r>
            <a:r>
              <a:rPr lang="de-DE" dirty="0"/>
              <a:t>einzelnen </a:t>
            </a:r>
            <a:r>
              <a:rPr lang="de-DE" dirty="0" smtClean="0"/>
              <a:t>Schritte</a:t>
            </a:r>
          </a:p>
          <a:p>
            <a:pPr marL="476250" lvl="1" indent="0">
              <a:buNone/>
            </a:pPr>
            <a:r>
              <a:rPr lang="de-DE" dirty="0" smtClean="0"/>
              <a:t>      zeitgleich an Ihrem Schulungs-PC durch.</a:t>
            </a:r>
          </a:p>
          <a:p>
            <a:pPr marL="476250" lvl="1" indent="0">
              <a:buNone/>
            </a:pPr>
            <a:endParaRPr lang="de-DE" dirty="0"/>
          </a:p>
          <a:p>
            <a:pPr marL="1819275" lvl="4" indent="0">
              <a:buNone/>
            </a:pPr>
            <a:r>
              <a:rPr lang="de-DE" sz="1050" dirty="0" smtClean="0"/>
              <a:t> </a:t>
            </a:r>
            <a:endParaRPr lang="de-DE" sz="1050" dirty="0"/>
          </a:p>
          <a:p>
            <a:pPr marL="1819275" lvl="4" indent="0">
              <a:buNone/>
            </a:pPr>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AD3717D3-3B7B-4840-BAFF-A52CF030C8F2}" type="datetime1">
              <a:rPr lang="de-DE" smtClean="0"/>
              <a:t>14.05.2018</a:t>
            </a:fld>
            <a:endParaRPr lang="de-DE" dirty="0"/>
          </a:p>
        </p:txBody>
      </p:sp>
      <p:sp>
        <p:nvSpPr>
          <p:cNvPr id="7" name="Fußzeilenplatzhalter 1"/>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3856591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74737"/>
            <a:ext cx="7128792" cy="994023"/>
          </a:xfrm>
        </p:spPr>
        <p:txBody>
          <a:bodyPr/>
          <a:lstStyle/>
          <a:p>
            <a:r>
              <a:rPr lang="de-DE" dirty="0" smtClean="0"/>
              <a:t>Erklärung der praktischen Übungen : </a:t>
            </a:r>
            <a:br>
              <a:rPr lang="de-DE" dirty="0" smtClean="0"/>
            </a:br>
            <a:endParaRPr lang="de-DE" dirty="0"/>
          </a:p>
        </p:txBody>
      </p:sp>
      <p:sp>
        <p:nvSpPr>
          <p:cNvPr id="5" name="Datumsplatzhalter 4"/>
          <p:cNvSpPr>
            <a:spLocks noGrp="1"/>
          </p:cNvSpPr>
          <p:nvPr>
            <p:ph type="dt" sz="half" idx="2"/>
          </p:nvPr>
        </p:nvSpPr>
        <p:spPr/>
        <p:txBody>
          <a:bodyPr/>
          <a:lstStyle/>
          <a:p>
            <a:fld id="{EAD55107-84C4-4D14-BB34-13E992ADDF57}" type="datetime1">
              <a:rPr lang="de-DE" smtClean="0"/>
              <a:t>14.05.2018</a:t>
            </a:fld>
            <a:endParaRPr lang="de-DE" dirty="0"/>
          </a:p>
        </p:txBody>
      </p:sp>
      <p:sp>
        <p:nvSpPr>
          <p:cNvPr id="4" name="Inhaltsplatzhalter 3"/>
          <p:cNvSpPr>
            <a:spLocks noGrp="1"/>
          </p:cNvSpPr>
          <p:nvPr>
            <p:ph idx="1"/>
          </p:nvPr>
        </p:nvSpPr>
        <p:spPr>
          <a:xfrm>
            <a:off x="395536" y="1268760"/>
            <a:ext cx="8356600" cy="4894262"/>
          </a:xfrm>
        </p:spPr>
        <p:txBody>
          <a:bodyPr/>
          <a:lstStyle/>
          <a:p>
            <a:r>
              <a:rPr lang="de-DE" dirty="0" smtClean="0"/>
              <a:t>Auf den folgenden Seiten werden Ihnen die praktischen Übungen genauer erklärt:</a:t>
            </a:r>
            <a:endParaRPr lang="de-DE" dirty="0"/>
          </a:p>
        </p:txBody>
      </p:sp>
      <p:sp>
        <p:nvSpPr>
          <p:cNvPr id="7" name="Fußzeilenplatzhalter 1"/>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459038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9462" y="-8143"/>
            <a:ext cx="7864945" cy="864096"/>
          </a:xfrm>
        </p:spPr>
        <p:txBody>
          <a:bodyPr/>
          <a:lstStyle/>
          <a:p>
            <a:r>
              <a:rPr lang="de-DE" sz="2000" dirty="0" smtClean="0"/>
              <a:t>Vorarbeiten (vor dem Anlegen des allersten Einkaufswagen)</a:t>
            </a:r>
            <a:br>
              <a:rPr lang="de-DE" sz="2000" dirty="0" smtClean="0"/>
            </a:br>
            <a:endParaRPr lang="de-DE" sz="2000" dirty="0"/>
          </a:p>
        </p:txBody>
      </p:sp>
      <p:sp>
        <p:nvSpPr>
          <p:cNvPr id="3" name="Inhaltsplatzhalter 2"/>
          <p:cNvSpPr>
            <a:spLocks noGrp="1"/>
          </p:cNvSpPr>
          <p:nvPr>
            <p:ph idx="1"/>
          </p:nvPr>
        </p:nvSpPr>
        <p:spPr>
          <a:xfrm>
            <a:off x="416224" y="1196752"/>
            <a:ext cx="8356600" cy="4968552"/>
          </a:xfrm>
        </p:spPr>
        <p:txBody>
          <a:bodyPr/>
          <a:lstStyle/>
          <a:p>
            <a:pPr marL="933450" lvl="2" indent="0">
              <a:buNone/>
            </a:pPr>
            <a:endParaRPr lang="de-DE" sz="100" dirty="0" smtClean="0"/>
          </a:p>
          <a:p>
            <a:r>
              <a:rPr lang="de-DE" sz="1400" dirty="0" smtClean="0"/>
              <a:t>Ist die Menüleiste </a:t>
            </a:r>
            <a:r>
              <a:rPr lang="de-DE" sz="1400" dirty="0"/>
              <a:t>im Browser </a:t>
            </a:r>
            <a:r>
              <a:rPr lang="de-DE" sz="1400" dirty="0" smtClean="0"/>
              <a:t>eingeblendet? Dann haben Sie folgendes Ergebnis:</a:t>
            </a:r>
          </a:p>
          <a:p>
            <a:r>
              <a:rPr lang="de-DE" sz="1400" u="sng" dirty="0" smtClean="0"/>
              <a:t>Internet Explorer:</a:t>
            </a:r>
            <a:r>
              <a:rPr lang="de-DE" sz="1400" dirty="0" smtClean="0"/>
              <a:t>                                                         </a:t>
            </a:r>
            <a:r>
              <a:rPr lang="de-DE" sz="1400" u="sng" dirty="0" smtClean="0"/>
              <a:t>Mozilla Firefox:</a:t>
            </a:r>
          </a:p>
          <a:p>
            <a:endParaRPr lang="de-DE" sz="1400" dirty="0" smtClean="0"/>
          </a:p>
          <a:p>
            <a:endParaRPr lang="de-DE" sz="1400" dirty="0" smtClean="0"/>
          </a:p>
          <a:p>
            <a:endParaRPr lang="de-DE" sz="1400" dirty="0" smtClean="0"/>
          </a:p>
          <a:p>
            <a:r>
              <a:rPr lang="de-DE" sz="1400" dirty="0" smtClean="0"/>
              <a:t>Wenn diese nicht eingeblendet ist, gehen Sie bitte wie folgt vor: </a:t>
            </a:r>
            <a:endParaRPr lang="de-DE" sz="1400" dirty="0"/>
          </a:p>
          <a:p>
            <a:r>
              <a:rPr lang="de-DE" sz="1400" dirty="0" smtClean="0"/>
              <a:t>Sie können mit der Menüleiste mit </a:t>
            </a:r>
            <a:r>
              <a:rPr lang="de-DE" sz="1400" dirty="0"/>
              <a:t>der Taste „</a:t>
            </a:r>
            <a:r>
              <a:rPr lang="de-DE" sz="1400" dirty="0" smtClean="0"/>
              <a:t>Alt“</a:t>
            </a:r>
            <a:r>
              <a:rPr lang="de-DE" sz="1400" dirty="0"/>
              <a:t> </a:t>
            </a:r>
            <a:r>
              <a:rPr lang="de-DE" sz="1400" dirty="0" smtClean="0"/>
              <a:t>           auf </a:t>
            </a:r>
            <a:r>
              <a:rPr lang="de-DE" sz="1400" dirty="0"/>
              <a:t>Ihrer Tastatur temporär einblenden lassen. Bitte im eingeblendeten Menü </a:t>
            </a:r>
            <a:r>
              <a:rPr lang="de-DE" sz="1400" dirty="0" smtClean="0"/>
              <a:t>Ansicht</a:t>
            </a:r>
            <a:r>
              <a:rPr lang="de-DE" sz="1400" dirty="0"/>
              <a:t>, Untermenü Symbolleisten wählen und den Eintrag Menüleiste anklicken, sodass ein Häkchen davor erscheint. Damit bleibt die Menüleiste dauerhaft eingeblendet. (Das Ausblenden erfolgt genau so, das Häkchen verschwindet dann vor dem Eintrag Menüleiste.)</a:t>
            </a:r>
          </a:p>
          <a:p>
            <a:r>
              <a:rPr lang="de-DE" sz="1400" dirty="0" smtClean="0"/>
              <a:t>Als Ergebnis haben Sie </a:t>
            </a:r>
            <a:endParaRPr lang="de-DE" sz="1400" dirty="0"/>
          </a:p>
          <a:p>
            <a:pPr marL="0" indent="0">
              <a:buNone/>
            </a:pPr>
            <a:r>
              <a:rPr lang="de-DE" sz="800" dirty="0" smtClean="0"/>
              <a:t> </a:t>
            </a:r>
            <a:r>
              <a:rPr lang="de-DE" dirty="0" smtClean="0"/>
              <a:t>         </a:t>
            </a:r>
            <a:r>
              <a:rPr lang="de-DE" sz="1400" u="sng" dirty="0" smtClean="0"/>
              <a:t>Internet </a:t>
            </a:r>
            <a:r>
              <a:rPr lang="de-DE" sz="1400" u="sng" dirty="0"/>
              <a:t>Explorer</a:t>
            </a:r>
            <a:r>
              <a:rPr lang="de-DE" sz="1400" u="sng" dirty="0" smtClean="0"/>
              <a:t>:</a:t>
            </a:r>
            <a:r>
              <a:rPr lang="de-DE" sz="1400" dirty="0" smtClean="0"/>
              <a:t>		</a:t>
            </a:r>
            <a:r>
              <a:rPr lang="de-DE" sz="1400" dirty="0"/>
              <a:t> </a:t>
            </a:r>
            <a:r>
              <a:rPr lang="de-DE" sz="1400" dirty="0" smtClean="0"/>
              <a:t>               </a:t>
            </a:r>
            <a:r>
              <a:rPr lang="de-DE" sz="1400" u="sng" dirty="0" smtClean="0"/>
              <a:t>Mozilla </a:t>
            </a:r>
            <a:r>
              <a:rPr lang="de-DE" sz="1400" u="sng" dirty="0"/>
              <a:t>Firefox:</a:t>
            </a:r>
          </a:p>
          <a:p>
            <a:pPr marL="0" indent="0">
              <a:buNone/>
            </a:pPr>
            <a:endParaRPr lang="de-DE" sz="1400" dirty="0"/>
          </a:p>
          <a:p>
            <a:pPr lvl="1"/>
            <a:endParaRPr lang="de-DE" b="1" dirty="0" smtClean="0"/>
          </a:p>
          <a:p>
            <a:pPr marL="2286000" lvl="5" indent="0">
              <a:buNone/>
            </a:pPr>
            <a:endParaRPr lang="de-DE" sz="850" dirty="0"/>
          </a:p>
          <a:p>
            <a:pPr marL="1819275" lvl="4" indent="0">
              <a:buNone/>
            </a:pPr>
            <a:r>
              <a:rPr lang="de-DE" sz="1050" dirty="0" smtClean="0"/>
              <a:t> </a:t>
            </a:r>
            <a:endParaRPr lang="de-DE" sz="1050" dirty="0"/>
          </a:p>
          <a:p>
            <a:pPr lvl="4"/>
            <a:endParaRPr lang="de-DE" sz="1050" dirty="0"/>
          </a:p>
          <a:p>
            <a:pPr marL="0" indent="0">
              <a:buNone/>
            </a:pPr>
            <a:endParaRPr lang="de-DE" sz="1800" dirty="0" smtClean="0"/>
          </a:p>
          <a:p>
            <a:pPr marL="0" indent="0">
              <a:buNone/>
            </a:pPr>
            <a:endParaRPr lang="de-DE" sz="1800" dirty="0"/>
          </a:p>
        </p:txBody>
      </p:sp>
      <p:sp>
        <p:nvSpPr>
          <p:cNvPr id="5" name="Datumsplatzhalter 4"/>
          <p:cNvSpPr>
            <a:spLocks noGrp="1"/>
          </p:cNvSpPr>
          <p:nvPr>
            <p:ph type="dt" sz="half" idx="2"/>
          </p:nvPr>
        </p:nvSpPr>
        <p:spPr/>
        <p:txBody>
          <a:bodyPr/>
          <a:lstStyle/>
          <a:p>
            <a:fld id="{7EF368E4-D345-4F0D-9F17-70C86FE0D78F}" type="datetime1">
              <a:rPr lang="de-DE" smtClean="0"/>
              <a:t>14.05.2018</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987" y="2776973"/>
            <a:ext cx="263682" cy="24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4728983"/>
            <a:ext cx="4042544" cy="932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AutoShape 4"/>
          <p:cNvCxnSpPr>
            <a:cxnSpLocks noChangeShapeType="1"/>
          </p:cNvCxnSpPr>
          <p:nvPr/>
        </p:nvCxnSpPr>
        <p:spPr bwMode="auto">
          <a:xfrm flipV="1">
            <a:off x="1623462" y="4955227"/>
            <a:ext cx="1283374" cy="18018"/>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13" name="Grafik 12"/>
          <p:cNvPicPr>
            <a:picLocks noChangeAspect="1"/>
          </p:cNvPicPr>
          <p:nvPr/>
        </p:nvPicPr>
        <p:blipFill>
          <a:blip r:embed="rId4"/>
          <a:stretch>
            <a:fillRect/>
          </a:stretch>
        </p:blipFill>
        <p:spPr>
          <a:xfrm>
            <a:off x="2149532" y="1713413"/>
            <a:ext cx="2664296" cy="722761"/>
          </a:xfrm>
          <a:prstGeom prst="rect">
            <a:avLst/>
          </a:prstGeom>
        </p:spPr>
      </p:pic>
      <p:pic>
        <p:nvPicPr>
          <p:cNvPr id="14" name="Grafik 13"/>
          <p:cNvPicPr>
            <a:picLocks noChangeAspect="1"/>
          </p:cNvPicPr>
          <p:nvPr/>
        </p:nvPicPr>
        <p:blipFill>
          <a:blip r:embed="rId5"/>
          <a:stretch>
            <a:fillRect/>
          </a:stretch>
        </p:blipFill>
        <p:spPr>
          <a:xfrm>
            <a:off x="6150105" y="1701725"/>
            <a:ext cx="2748443" cy="706343"/>
          </a:xfrm>
          <a:prstGeom prst="rect">
            <a:avLst/>
          </a:prstGeom>
        </p:spPr>
      </p:pic>
      <p:pic>
        <p:nvPicPr>
          <p:cNvPr id="15" name="Grafik 14"/>
          <p:cNvPicPr>
            <a:picLocks noChangeAspect="1"/>
          </p:cNvPicPr>
          <p:nvPr/>
        </p:nvPicPr>
        <p:blipFill>
          <a:blip r:embed="rId6"/>
          <a:stretch>
            <a:fillRect/>
          </a:stretch>
        </p:blipFill>
        <p:spPr>
          <a:xfrm>
            <a:off x="4891772" y="4846483"/>
            <a:ext cx="4006628" cy="814765"/>
          </a:xfrm>
          <a:prstGeom prst="rect">
            <a:avLst/>
          </a:prstGeom>
        </p:spPr>
      </p:pic>
      <p:sp>
        <p:nvSpPr>
          <p:cNvPr id="11" name="Rectangle 2"/>
          <p:cNvSpPr>
            <a:spLocks noChangeArrowheads="1"/>
          </p:cNvSpPr>
          <p:nvPr/>
        </p:nvSpPr>
        <p:spPr bwMode="auto">
          <a:xfrm>
            <a:off x="4637149" y="2734408"/>
            <a:ext cx="326808" cy="30425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27" name="Inhaltsplatzhalter 2"/>
          <p:cNvSpPr txBox="1">
            <a:spLocks/>
          </p:cNvSpPr>
          <p:nvPr/>
        </p:nvSpPr>
        <p:spPr bwMode="auto">
          <a:xfrm>
            <a:off x="335806" y="381986"/>
            <a:ext cx="5316314" cy="7526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7"/>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8"/>
              </a:buBlip>
              <a:defRPr>
                <a:solidFill>
                  <a:schemeClr val="tx1"/>
                </a:solidFill>
                <a:latin typeface="+mn-lt"/>
              </a:defRPr>
            </a:lvl2pPr>
            <a:lvl3pPr marL="1209675" indent="-276225" algn="l" rtl="0" eaLnBrk="1" fontAlgn="base" hangingPunct="1">
              <a:spcBef>
                <a:spcPct val="20000"/>
              </a:spcBef>
              <a:spcAft>
                <a:spcPct val="0"/>
              </a:spcAft>
              <a:buBlip>
                <a:blip r:embed="rId9"/>
              </a:buBlip>
              <a:defRPr sz="1600">
                <a:solidFill>
                  <a:schemeClr val="tx1"/>
                </a:solidFill>
                <a:latin typeface="+mn-lt"/>
              </a:defRPr>
            </a:lvl3pPr>
            <a:lvl4pPr marL="1657350" indent="-276225" algn="l" rtl="0" eaLnBrk="1" fontAlgn="base" hangingPunct="1">
              <a:spcBef>
                <a:spcPct val="20000"/>
              </a:spcBef>
              <a:spcAft>
                <a:spcPct val="0"/>
              </a:spcAft>
              <a:buBlip>
                <a:blip r:embed="rId9"/>
              </a:buBlip>
              <a:defRPr sz="1600">
                <a:solidFill>
                  <a:schemeClr val="tx1"/>
                </a:solidFill>
                <a:latin typeface="+mn-lt"/>
              </a:defRPr>
            </a:lvl4pPr>
            <a:lvl5pPr marL="2095500" indent="-276225" algn="l" rtl="0" eaLnBrk="1" fontAlgn="base" hangingPunct="1">
              <a:spcBef>
                <a:spcPct val="20000"/>
              </a:spcBef>
              <a:spcAft>
                <a:spcPct val="0"/>
              </a:spcAft>
              <a:buBlip>
                <a:blip r:embed="rId9"/>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10"/>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0"/>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0"/>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0"/>
              </a:buBlip>
              <a:defRPr sz="1400">
                <a:solidFill>
                  <a:schemeClr val="tx1"/>
                </a:solidFill>
                <a:latin typeface="+mn-lt"/>
              </a:defRPr>
            </a:lvl9pPr>
          </a:lstStyle>
          <a:p>
            <a:pPr marL="933450" lvl="2" indent="0">
              <a:buFontTx/>
              <a:buNone/>
            </a:pPr>
            <a:endParaRPr lang="de-DE" sz="800" kern="0" dirty="0" smtClean="0"/>
          </a:p>
          <a:p>
            <a:pPr>
              <a:buFont typeface="Wingdings" panose="05000000000000000000" pitchFamily="2" charset="2"/>
              <a:buChar char="Ø"/>
            </a:pPr>
            <a:r>
              <a:rPr lang="de-DE" sz="1800" kern="0" dirty="0" smtClean="0"/>
              <a:t>1. Browsereinstellungen </a:t>
            </a:r>
          </a:p>
          <a:p>
            <a:pPr marL="0" indent="0">
              <a:buNone/>
            </a:pPr>
            <a:r>
              <a:rPr lang="de-DE" sz="1800" kern="0" dirty="0" smtClean="0"/>
              <a:t>         - </a:t>
            </a:r>
            <a:r>
              <a:rPr lang="de-DE" sz="1600" kern="0" dirty="0" smtClean="0"/>
              <a:t>Einblenden </a:t>
            </a:r>
            <a:r>
              <a:rPr lang="de-DE" sz="1600" kern="0" dirty="0"/>
              <a:t>der </a:t>
            </a:r>
            <a:r>
              <a:rPr lang="de-DE" sz="1600" kern="0" dirty="0" smtClean="0"/>
              <a:t>Menüleiste -</a:t>
            </a:r>
            <a:endParaRPr lang="de-DE" sz="1600" kern="0" dirty="0"/>
          </a:p>
          <a:p>
            <a:endParaRPr lang="de-DE" sz="1800" kern="0" dirty="0" smtClean="0"/>
          </a:p>
          <a:p>
            <a:pPr marL="0" indent="0">
              <a:buFontTx/>
              <a:buNone/>
            </a:pPr>
            <a:endParaRPr lang="de-DE" kern="0" dirty="0" smtClean="0"/>
          </a:p>
          <a:p>
            <a:pPr marL="0" indent="0">
              <a:buFontTx/>
              <a:buNone/>
            </a:pPr>
            <a:endParaRPr lang="de-DE" kern="0" dirty="0" smtClean="0"/>
          </a:p>
          <a:p>
            <a:pPr marL="0" indent="0">
              <a:buFontTx/>
              <a:buNone/>
            </a:pPr>
            <a:r>
              <a:rPr lang="de-DE" kern="0" dirty="0" smtClean="0"/>
              <a:t> </a:t>
            </a:r>
          </a:p>
        </p:txBody>
      </p:sp>
      <p:sp>
        <p:nvSpPr>
          <p:cNvPr id="12" name="Rectangle 2"/>
          <p:cNvSpPr>
            <a:spLocks noChangeArrowheads="1"/>
          </p:cNvSpPr>
          <p:nvPr/>
        </p:nvSpPr>
        <p:spPr bwMode="auto">
          <a:xfrm>
            <a:off x="2093804" y="2097652"/>
            <a:ext cx="2262172" cy="25122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Rectangle 2"/>
          <p:cNvSpPr>
            <a:spLocks noChangeArrowheads="1"/>
          </p:cNvSpPr>
          <p:nvPr/>
        </p:nvSpPr>
        <p:spPr bwMode="auto">
          <a:xfrm>
            <a:off x="6143812" y="1698318"/>
            <a:ext cx="2629011" cy="21851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Rectangle 2"/>
          <p:cNvSpPr>
            <a:spLocks noChangeArrowheads="1"/>
          </p:cNvSpPr>
          <p:nvPr/>
        </p:nvSpPr>
        <p:spPr bwMode="auto">
          <a:xfrm>
            <a:off x="524914" y="4703999"/>
            <a:ext cx="438395" cy="14248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Rectangle 2"/>
          <p:cNvSpPr>
            <a:spLocks noChangeArrowheads="1"/>
          </p:cNvSpPr>
          <p:nvPr/>
        </p:nvSpPr>
        <p:spPr bwMode="auto">
          <a:xfrm>
            <a:off x="570714" y="4878927"/>
            <a:ext cx="1240707" cy="13164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Rectangle 2"/>
          <p:cNvSpPr>
            <a:spLocks noChangeArrowheads="1"/>
          </p:cNvSpPr>
          <p:nvPr/>
        </p:nvSpPr>
        <p:spPr bwMode="auto">
          <a:xfrm>
            <a:off x="2923202" y="4864828"/>
            <a:ext cx="1036382" cy="14574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 name="Rectangle 2"/>
          <p:cNvSpPr>
            <a:spLocks noChangeArrowheads="1"/>
          </p:cNvSpPr>
          <p:nvPr/>
        </p:nvSpPr>
        <p:spPr bwMode="auto">
          <a:xfrm>
            <a:off x="5767827" y="4847967"/>
            <a:ext cx="508003" cy="16260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 name="Rectangle 2"/>
          <p:cNvSpPr>
            <a:spLocks noChangeArrowheads="1"/>
          </p:cNvSpPr>
          <p:nvPr/>
        </p:nvSpPr>
        <p:spPr bwMode="auto">
          <a:xfrm>
            <a:off x="5949950" y="5054222"/>
            <a:ext cx="1010395" cy="20370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 name="Rectangle 2"/>
          <p:cNvSpPr>
            <a:spLocks noChangeArrowheads="1"/>
          </p:cNvSpPr>
          <p:nvPr/>
        </p:nvSpPr>
        <p:spPr bwMode="auto">
          <a:xfrm>
            <a:off x="7164288" y="5049931"/>
            <a:ext cx="1296144" cy="20799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379601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2837722" y="2325998"/>
            <a:ext cx="5040238" cy="3362042"/>
          </a:xfrm>
          <a:prstGeom prst="rect">
            <a:avLst/>
          </a:prstGeom>
        </p:spPr>
      </p:pic>
      <p:sp>
        <p:nvSpPr>
          <p:cNvPr id="2" name="Titel 1"/>
          <p:cNvSpPr>
            <a:spLocks noGrp="1"/>
          </p:cNvSpPr>
          <p:nvPr>
            <p:ph type="title"/>
          </p:nvPr>
        </p:nvSpPr>
        <p:spPr>
          <a:xfrm>
            <a:off x="392113" y="47348"/>
            <a:ext cx="8117586" cy="864096"/>
          </a:xfrm>
        </p:spPr>
        <p:txBody>
          <a:bodyPr/>
          <a:lstStyle/>
          <a:p>
            <a:r>
              <a:rPr lang="de-DE" sz="2000" dirty="0"/>
              <a:t>Vorarbeiten (vor dem Anlegen des allersten Einkaufswagen)</a:t>
            </a:r>
            <a:br>
              <a:rPr lang="de-DE" sz="2000" dirty="0"/>
            </a:br>
            <a:endParaRPr lang="de-DE" sz="2000" dirty="0"/>
          </a:p>
        </p:txBody>
      </p:sp>
      <p:sp>
        <p:nvSpPr>
          <p:cNvPr id="3" name="Inhaltsplatzhalter 2"/>
          <p:cNvSpPr>
            <a:spLocks noGrp="1"/>
          </p:cNvSpPr>
          <p:nvPr>
            <p:ph idx="1"/>
          </p:nvPr>
        </p:nvSpPr>
        <p:spPr>
          <a:xfrm>
            <a:off x="371707" y="575288"/>
            <a:ext cx="8644383" cy="1386761"/>
          </a:xfrm>
        </p:spPr>
        <p:txBody>
          <a:bodyPr/>
          <a:lstStyle/>
          <a:p>
            <a:pPr marL="933450" lvl="2" indent="0">
              <a:buNone/>
            </a:pPr>
            <a:endParaRPr lang="de-DE" sz="800" dirty="0" smtClean="0"/>
          </a:p>
          <a:p>
            <a:pPr>
              <a:buFont typeface="Wingdings" panose="05000000000000000000" pitchFamily="2" charset="2"/>
              <a:buChar char="Ø"/>
            </a:pPr>
            <a:r>
              <a:rPr lang="de-DE" sz="1800" dirty="0"/>
              <a:t>2</a:t>
            </a:r>
            <a:r>
              <a:rPr lang="de-DE" sz="1800" dirty="0" smtClean="0"/>
              <a:t>. Browsereinstellungen für den </a:t>
            </a:r>
            <a:r>
              <a:rPr lang="de-DE" sz="1800" b="1" dirty="0" smtClean="0"/>
              <a:t>Internetexplorer</a:t>
            </a:r>
          </a:p>
          <a:p>
            <a:pPr marL="0" indent="0">
              <a:buNone/>
            </a:pPr>
            <a:r>
              <a:rPr lang="de-DE" sz="1200" dirty="0" smtClean="0"/>
              <a:t>              Im </a:t>
            </a:r>
            <a:r>
              <a:rPr lang="de-DE" sz="1200" b="1" dirty="0" smtClean="0"/>
              <a:t>Internet Explorer </a:t>
            </a:r>
            <a:r>
              <a:rPr lang="de-DE" sz="1200" dirty="0" smtClean="0"/>
              <a:t>sind im Menüpunkt </a:t>
            </a:r>
            <a:r>
              <a:rPr lang="de-DE" sz="1200" b="1" i="1" dirty="0"/>
              <a:t>Extras </a:t>
            </a:r>
            <a:r>
              <a:rPr lang="de-DE" sz="1200" u="sng" dirty="0" smtClean="0"/>
              <a:t>drei</a:t>
            </a:r>
            <a:r>
              <a:rPr lang="de-DE" sz="1200" dirty="0" smtClean="0"/>
              <a:t> </a:t>
            </a:r>
            <a:r>
              <a:rPr lang="de-DE" sz="1200" dirty="0"/>
              <a:t>Einstellungen notwendig, bevor Sie Ihren ersten Vorgang </a:t>
            </a:r>
            <a:endParaRPr lang="de-DE" sz="1200" dirty="0" smtClean="0"/>
          </a:p>
          <a:p>
            <a:pPr marL="0" indent="0">
              <a:buNone/>
            </a:pPr>
            <a:r>
              <a:rPr lang="de-DE" sz="1200" dirty="0"/>
              <a:t> </a:t>
            </a:r>
            <a:r>
              <a:rPr lang="de-DE" sz="1200" dirty="0" smtClean="0"/>
              <a:t>             erfassen können</a:t>
            </a:r>
            <a:r>
              <a:rPr lang="de-DE" sz="1200" dirty="0"/>
              <a:t>. Diese können Sie dem Bild entnehmen: </a:t>
            </a:r>
            <a:endParaRPr lang="de-DE" sz="1200" dirty="0" smtClean="0"/>
          </a:p>
          <a:p>
            <a:pPr marL="0" indent="0">
              <a:buNone/>
            </a:pPr>
            <a:r>
              <a:rPr lang="de-DE" sz="1200" dirty="0" smtClean="0"/>
              <a:t>                1. Popupblocker ausschalten</a:t>
            </a:r>
          </a:p>
          <a:p>
            <a:pPr marL="0" indent="0">
              <a:buNone/>
            </a:pPr>
            <a:r>
              <a:rPr lang="de-DE" sz="1200" dirty="0"/>
              <a:t> </a:t>
            </a:r>
            <a:r>
              <a:rPr lang="de-DE" sz="1200" dirty="0" smtClean="0"/>
              <a:t>               2. Einstellungen der Kompatibilitätsansicht (kit.edu hinzufügen)</a:t>
            </a:r>
          </a:p>
          <a:p>
            <a:pPr marL="0" indent="0">
              <a:buNone/>
            </a:pPr>
            <a:r>
              <a:rPr lang="de-DE" sz="1200" dirty="0" smtClean="0"/>
              <a:t>                3. Internetoptionen (gemischte Inhalte auf „Aktivieren“ setzen)</a:t>
            </a:r>
          </a:p>
          <a:p>
            <a:endParaRPr lang="de-DE" sz="1800" dirty="0" smtClean="0"/>
          </a:p>
          <a:p>
            <a:pPr marL="0" indent="0">
              <a:buNone/>
            </a:pPr>
            <a:endParaRPr lang="de-DE" dirty="0" smtClean="0"/>
          </a:p>
          <a:p>
            <a:pPr marL="0" indent="0">
              <a:buNone/>
            </a:pPr>
            <a:endParaRPr lang="de-DE" dirty="0"/>
          </a:p>
          <a:p>
            <a:pPr marL="0" indent="0">
              <a:buNone/>
            </a:pPr>
            <a:r>
              <a:rPr lang="de-DE" dirty="0" smtClean="0"/>
              <a:t> </a:t>
            </a:r>
          </a:p>
        </p:txBody>
      </p:sp>
      <p:sp>
        <p:nvSpPr>
          <p:cNvPr id="5" name="Datumsplatzhalter 4"/>
          <p:cNvSpPr>
            <a:spLocks noGrp="1"/>
          </p:cNvSpPr>
          <p:nvPr>
            <p:ph type="dt" sz="half" idx="2"/>
          </p:nvPr>
        </p:nvSpPr>
        <p:spPr/>
        <p:txBody>
          <a:bodyPr/>
          <a:lstStyle/>
          <a:p>
            <a:fld id="{3D26C497-6970-4ABB-82EB-E933BCD400E4}" type="datetime1">
              <a:rPr lang="de-DE" smtClean="0"/>
              <a:t>14.05.2018</a:t>
            </a:fld>
            <a:endParaRPr lang="de-DE" dirty="0"/>
          </a:p>
        </p:txBody>
      </p:sp>
      <p:sp>
        <p:nvSpPr>
          <p:cNvPr id="6" name="Rectangle 3"/>
          <p:cNvSpPr>
            <a:spLocks noChangeArrowheads="1"/>
          </p:cNvSpPr>
          <p:nvPr/>
        </p:nvSpPr>
        <p:spPr bwMode="auto">
          <a:xfrm>
            <a:off x="4138365" y="2520889"/>
            <a:ext cx="432048" cy="23371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Rectangle 4"/>
          <p:cNvSpPr>
            <a:spLocks noChangeArrowheads="1"/>
          </p:cNvSpPr>
          <p:nvPr/>
        </p:nvSpPr>
        <p:spPr bwMode="auto">
          <a:xfrm>
            <a:off x="4283968" y="3789040"/>
            <a:ext cx="1296144" cy="14401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Rectangle 5"/>
          <p:cNvSpPr>
            <a:spLocks noChangeArrowheads="1"/>
          </p:cNvSpPr>
          <p:nvPr/>
        </p:nvSpPr>
        <p:spPr bwMode="auto">
          <a:xfrm>
            <a:off x="6660232" y="3789040"/>
            <a:ext cx="1160792" cy="14401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Rectangle 6"/>
          <p:cNvSpPr>
            <a:spLocks noChangeArrowheads="1"/>
          </p:cNvSpPr>
          <p:nvPr/>
        </p:nvSpPr>
        <p:spPr bwMode="auto">
          <a:xfrm>
            <a:off x="4283968" y="5505872"/>
            <a:ext cx="1091803" cy="16482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cxnSp>
        <p:nvCxnSpPr>
          <p:cNvPr id="1031" name="AutoShape 7"/>
          <p:cNvCxnSpPr>
            <a:cxnSpLocks noChangeShapeType="1"/>
          </p:cNvCxnSpPr>
          <p:nvPr/>
        </p:nvCxnSpPr>
        <p:spPr bwMode="auto">
          <a:xfrm>
            <a:off x="5580112" y="3861048"/>
            <a:ext cx="1080120" cy="0"/>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9" name="Rectangle 4"/>
          <p:cNvSpPr>
            <a:spLocks noChangeArrowheads="1"/>
          </p:cNvSpPr>
          <p:nvPr/>
        </p:nvSpPr>
        <p:spPr bwMode="auto">
          <a:xfrm>
            <a:off x="4354389" y="4190261"/>
            <a:ext cx="1429187" cy="18826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Textfeld 8"/>
          <p:cNvSpPr txBox="1"/>
          <p:nvPr/>
        </p:nvSpPr>
        <p:spPr>
          <a:xfrm>
            <a:off x="3985388" y="3656032"/>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a:solidFill>
                  <a:srgbClr val="FF0000"/>
                </a:solidFill>
                <a:effectLst/>
                <a:ea typeface="Calibri" panose="020F0502020204030204" pitchFamily="34" charset="0"/>
                <a:cs typeface="Times New Roman" panose="02020603050405020304" pitchFamily="18" charset="0"/>
              </a:rPr>
              <a:t>1.</a:t>
            </a:r>
            <a:endParaRPr lang="de-DE" sz="1100">
              <a:effectLst/>
              <a:ea typeface="Calibri" panose="020F0502020204030204" pitchFamily="34" charset="0"/>
              <a:cs typeface="Times New Roman" panose="02020603050405020304" pitchFamily="18" charset="0"/>
            </a:endParaRPr>
          </a:p>
          <a:p>
            <a:pPr>
              <a:spcAft>
                <a:spcPts val="0"/>
              </a:spcAft>
            </a:pPr>
            <a:r>
              <a:rPr lang="de-DE" sz="1100">
                <a:effectLst/>
                <a:ea typeface="Calibri" panose="020F0502020204030204" pitchFamily="34" charset="0"/>
                <a:cs typeface="Times New Roman" panose="02020603050405020304" pitchFamily="18" charset="0"/>
              </a:rPr>
              <a:t> </a:t>
            </a:r>
          </a:p>
        </p:txBody>
      </p:sp>
      <p:sp>
        <p:nvSpPr>
          <p:cNvPr id="21" name="Textfeld 8"/>
          <p:cNvSpPr txBox="1"/>
          <p:nvPr/>
        </p:nvSpPr>
        <p:spPr>
          <a:xfrm>
            <a:off x="4036886" y="4136977"/>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2" name="Textfeld 8"/>
          <p:cNvSpPr txBox="1"/>
          <p:nvPr/>
        </p:nvSpPr>
        <p:spPr>
          <a:xfrm>
            <a:off x="3934906" y="5394270"/>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3</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3463034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113" y="47348"/>
            <a:ext cx="8117586" cy="864096"/>
          </a:xfrm>
        </p:spPr>
        <p:txBody>
          <a:bodyPr/>
          <a:lstStyle/>
          <a:p>
            <a:r>
              <a:rPr lang="de-DE" sz="2000" dirty="0"/>
              <a:t>Vorarbeiten (vor dem Anlegen des allersten Einkaufswagen)</a:t>
            </a:r>
            <a:br>
              <a:rPr lang="de-DE" sz="2000" dirty="0"/>
            </a:br>
            <a:endParaRPr lang="de-DE" sz="2000" dirty="0"/>
          </a:p>
        </p:txBody>
      </p:sp>
      <p:sp>
        <p:nvSpPr>
          <p:cNvPr id="3" name="Inhaltsplatzhalter 2"/>
          <p:cNvSpPr>
            <a:spLocks noGrp="1"/>
          </p:cNvSpPr>
          <p:nvPr>
            <p:ph idx="1"/>
          </p:nvPr>
        </p:nvSpPr>
        <p:spPr>
          <a:xfrm>
            <a:off x="371707" y="575288"/>
            <a:ext cx="8448765" cy="1629576"/>
          </a:xfrm>
        </p:spPr>
        <p:txBody>
          <a:bodyPr/>
          <a:lstStyle/>
          <a:p>
            <a:pPr marL="933450" lvl="2" indent="0">
              <a:buNone/>
            </a:pPr>
            <a:endParaRPr lang="de-DE" sz="800" dirty="0" smtClean="0"/>
          </a:p>
          <a:p>
            <a:pPr>
              <a:buFont typeface="Wingdings" panose="05000000000000000000" pitchFamily="2" charset="2"/>
              <a:buChar char="Ø"/>
            </a:pPr>
            <a:r>
              <a:rPr lang="de-DE" sz="1800" dirty="0"/>
              <a:t>2</a:t>
            </a:r>
            <a:r>
              <a:rPr lang="de-DE" sz="1800" dirty="0" smtClean="0"/>
              <a:t>. Browsereinstellungen für den </a:t>
            </a:r>
            <a:r>
              <a:rPr lang="de-DE" sz="1800" b="1" dirty="0" smtClean="0"/>
              <a:t>Internetexplorer</a:t>
            </a:r>
          </a:p>
          <a:p>
            <a:pPr marL="0" indent="0">
              <a:buNone/>
            </a:pPr>
            <a:r>
              <a:rPr lang="de-DE" sz="1200" dirty="0" smtClean="0"/>
              <a:t>              Im </a:t>
            </a:r>
            <a:r>
              <a:rPr lang="de-DE" sz="1200" b="1" dirty="0" smtClean="0"/>
              <a:t>Internet Explorer </a:t>
            </a:r>
            <a:r>
              <a:rPr lang="de-DE" sz="1200" dirty="0" smtClean="0"/>
              <a:t>sind im Menüpunkt </a:t>
            </a:r>
            <a:r>
              <a:rPr lang="de-DE" sz="1200" b="1" i="1" dirty="0"/>
              <a:t>Extras </a:t>
            </a:r>
            <a:r>
              <a:rPr lang="de-DE" sz="1200" u="sng" dirty="0" smtClean="0"/>
              <a:t>drei</a:t>
            </a:r>
            <a:r>
              <a:rPr lang="de-DE" sz="1200" dirty="0" smtClean="0"/>
              <a:t> </a:t>
            </a:r>
            <a:r>
              <a:rPr lang="de-DE" sz="1200" dirty="0"/>
              <a:t>Einstellungen notwendig, bevor Sie Ihren ersten Vorgang </a:t>
            </a:r>
            <a:endParaRPr lang="de-DE" sz="1200" dirty="0" smtClean="0"/>
          </a:p>
          <a:p>
            <a:pPr marL="0" indent="0">
              <a:buNone/>
            </a:pPr>
            <a:r>
              <a:rPr lang="de-DE" sz="1200" dirty="0"/>
              <a:t> </a:t>
            </a:r>
            <a:r>
              <a:rPr lang="de-DE" sz="1200" dirty="0" smtClean="0"/>
              <a:t>             erfassen können</a:t>
            </a:r>
            <a:r>
              <a:rPr lang="de-DE" sz="1200" dirty="0"/>
              <a:t>. Diese können Sie dem Bild entnehmen: </a:t>
            </a:r>
            <a:endParaRPr lang="de-DE" sz="1200" dirty="0" smtClean="0"/>
          </a:p>
          <a:p>
            <a:pPr marL="0" indent="0">
              <a:buNone/>
            </a:pPr>
            <a:r>
              <a:rPr lang="de-DE" sz="1200" dirty="0" smtClean="0"/>
              <a:t>               </a:t>
            </a:r>
            <a:r>
              <a:rPr lang="de-DE" sz="1200" b="1" dirty="0" smtClean="0"/>
              <a:t> 1. Popupblocker ausschalten</a:t>
            </a:r>
          </a:p>
          <a:p>
            <a:pPr marL="0" indent="0">
              <a:buNone/>
            </a:pPr>
            <a:r>
              <a:rPr lang="de-DE" sz="1200" b="1" dirty="0"/>
              <a:t> </a:t>
            </a:r>
            <a:r>
              <a:rPr lang="de-DE" sz="1200" b="1" dirty="0" smtClean="0"/>
              <a:t>               2. Einstellungen der Kompatibilitätsansicht (kit.edu hinzufügen)</a:t>
            </a:r>
          </a:p>
          <a:p>
            <a:pPr marL="0" indent="0">
              <a:buNone/>
            </a:pPr>
            <a:r>
              <a:rPr lang="de-DE" sz="1200" b="1" dirty="0" smtClean="0"/>
              <a:t>                3. Internetoptionen (gemischte Inhalte auf „Aktivieren“ setzen)</a:t>
            </a:r>
          </a:p>
          <a:p>
            <a:endParaRPr lang="de-DE" sz="1800" b="1" dirty="0" smtClean="0"/>
          </a:p>
          <a:p>
            <a:pPr marL="0" indent="0">
              <a:buNone/>
            </a:pPr>
            <a:endParaRPr lang="de-DE" dirty="0" smtClean="0"/>
          </a:p>
          <a:p>
            <a:pPr marL="0" indent="0">
              <a:buNone/>
            </a:pPr>
            <a:endParaRPr lang="de-DE" dirty="0"/>
          </a:p>
          <a:p>
            <a:pPr marL="0" indent="0">
              <a:buNone/>
            </a:pPr>
            <a:r>
              <a:rPr lang="de-DE" dirty="0" smtClean="0"/>
              <a:t> </a:t>
            </a:r>
          </a:p>
        </p:txBody>
      </p:sp>
      <p:sp>
        <p:nvSpPr>
          <p:cNvPr id="5" name="Datumsplatzhalter 4"/>
          <p:cNvSpPr>
            <a:spLocks noGrp="1"/>
          </p:cNvSpPr>
          <p:nvPr>
            <p:ph type="dt" sz="half" idx="2"/>
          </p:nvPr>
        </p:nvSpPr>
        <p:spPr/>
        <p:txBody>
          <a:bodyPr/>
          <a:lstStyle/>
          <a:p>
            <a:fld id="{8035E2E0-65E8-4B97-9FAE-EFCE7C9E8BE4}" type="datetime1">
              <a:rPr lang="de-DE" smtClean="0"/>
              <a:t>14.05.2018</a:t>
            </a:fld>
            <a:endParaRPr lang="de-DE"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4" name="Rechteck 3"/>
          <p:cNvSpPr/>
          <p:nvPr/>
        </p:nvSpPr>
        <p:spPr>
          <a:xfrm>
            <a:off x="742586" y="1962049"/>
            <a:ext cx="7902624" cy="2554545"/>
          </a:xfrm>
          <a:prstGeom prst="rect">
            <a:avLst/>
          </a:prstGeom>
        </p:spPr>
        <p:txBody>
          <a:bodyPr wrap="square">
            <a:spAutoFit/>
          </a:bodyPr>
          <a:lstStyle/>
          <a:p>
            <a:endParaRPr lang="de-DE" sz="2000" dirty="0">
              <a:solidFill>
                <a:srgbClr val="000000"/>
              </a:solidFill>
              <a:latin typeface="Arial" panose="020B0604020202020204" pitchFamily="34" charset="0"/>
            </a:endParaRPr>
          </a:p>
          <a:p>
            <a:pPr marL="342900" indent="-342900">
              <a:buAutoNum type="arabicPeriod"/>
            </a:pPr>
            <a:r>
              <a:rPr lang="de-DE" sz="1400" b="1" dirty="0" smtClean="0">
                <a:solidFill>
                  <a:srgbClr val="000000"/>
                </a:solidFill>
                <a:latin typeface="Arial" panose="020B0604020202020204" pitchFamily="34" charset="0"/>
              </a:rPr>
              <a:t>Popupblocker </a:t>
            </a:r>
            <a:r>
              <a:rPr lang="de-DE" sz="1400" b="1" dirty="0">
                <a:solidFill>
                  <a:srgbClr val="000000"/>
                </a:solidFill>
                <a:latin typeface="Arial" panose="020B0604020202020204" pitchFamily="34" charset="0"/>
              </a:rPr>
              <a:t>ausschalten </a:t>
            </a:r>
            <a:endParaRPr lang="de-DE" sz="1400" b="1" dirty="0" smtClean="0">
              <a:solidFill>
                <a:srgbClr val="000000"/>
              </a:solidFill>
              <a:latin typeface="Arial" panose="020B0604020202020204" pitchFamily="34" charset="0"/>
            </a:endParaRPr>
          </a:p>
          <a:p>
            <a:endParaRPr lang="de-DE" sz="1400" dirty="0">
              <a:solidFill>
                <a:srgbClr val="000000"/>
              </a:solidFill>
              <a:latin typeface="Arial" panose="020B0604020202020204" pitchFamily="34" charset="0"/>
            </a:endParaRPr>
          </a:p>
          <a:p>
            <a:r>
              <a:rPr lang="de-DE" sz="1400" dirty="0">
                <a:solidFill>
                  <a:srgbClr val="000000"/>
                </a:solidFill>
                <a:latin typeface="Arial" panose="020B0604020202020204" pitchFamily="34" charset="0"/>
              </a:rPr>
              <a:t>Dazu unter dem Menüpunkt </a:t>
            </a:r>
            <a:r>
              <a:rPr lang="de-DE" sz="1400" b="1" i="1" dirty="0">
                <a:solidFill>
                  <a:srgbClr val="000000"/>
                </a:solidFill>
                <a:latin typeface="Arial" panose="020B0604020202020204" pitchFamily="34" charset="0"/>
              </a:rPr>
              <a:t>Extras </a:t>
            </a:r>
            <a:r>
              <a:rPr lang="de-DE" sz="1400" dirty="0">
                <a:solidFill>
                  <a:srgbClr val="000000"/>
                </a:solidFill>
                <a:latin typeface="Arial" panose="020B0604020202020204" pitchFamily="34" charset="0"/>
              </a:rPr>
              <a:t>den Menüeintrag </a:t>
            </a:r>
            <a:r>
              <a:rPr lang="de-DE" sz="1400" b="1" i="1" dirty="0">
                <a:solidFill>
                  <a:srgbClr val="000000"/>
                </a:solidFill>
                <a:latin typeface="Arial" panose="020B0604020202020204" pitchFamily="34" charset="0"/>
              </a:rPr>
              <a:t>Popupblocker </a:t>
            </a:r>
            <a:r>
              <a:rPr lang="de-DE" sz="1400" dirty="0">
                <a:solidFill>
                  <a:srgbClr val="000000"/>
                </a:solidFill>
                <a:latin typeface="Arial" panose="020B0604020202020204" pitchFamily="34" charset="0"/>
              </a:rPr>
              <a:t>auswählen. Erscheint rechts daneben der Eintrag </a:t>
            </a:r>
            <a:r>
              <a:rPr lang="de-DE" sz="1400" b="1" i="1" dirty="0">
                <a:solidFill>
                  <a:srgbClr val="000000"/>
                </a:solidFill>
                <a:latin typeface="Arial" panose="020B0604020202020204" pitchFamily="34" charset="0"/>
              </a:rPr>
              <a:t>Popupblocker ausschalten</a:t>
            </a:r>
            <a:r>
              <a:rPr lang="de-DE" sz="1400" dirty="0">
                <a:solidFill>
                  <a:srgbClr val="000000"/>
                </a:solidFill>
                <a:latin typeface="Arial" panose="020B0604020202020204" pitchFamily="34" charset="0"/>
              </a:rPr>
              <a:t>, dann ist der Popupblocker derzeit eingeschaltet. Klicken Sie auf den Eintrag </a:t>
            </a:r>
            <a:r>
              <a:rPr lang="de-DE" sz="1400" b="1" i="1" dirty="0">
                <a:solidFill>
                  <a:srgbClr val="000000"/>
                </a:solidFill>
                <a:latin typeface="Arial" panose="020B0604020202020204" pitchFamily="34" charset="0"/>
              </a:rPr>
              <a:t>Popupblocker ausschalten</a:t>
            </a:r>
            <a:r>
              <a:rPr lang="de-DE" sz="1400" dirty="0">
                <a:solidFill>
                  <a:srgbClr val="000000"/>
                </a:solidFill>
                <a:latin typeface="Arial" panose="020B0604020202020204" pitchFamily="34" charset="0"/>
              </a:rPr>
              <a:t>. Somit ist der Popupblocker ausgeschaltet. (Zur Kontrolle wählen Sie erneut </a:t>
            </a:r>
            <a:r>
              <a:rPr lang="de-DE" sz="1400" b="1" i="1" dirty="0">
                <a:solidFill>
                  <a:srgbClr val="000000"/>
                </a:solidFill>
                <a:latin typeface="Arial" panose="020B0604020202020204" pitchFamily="34" charset="0"/>
              </a:rPr>
              <a:t>Extras </a:t>
            </a:r>
            <a:r>
              <a:rPr lang="de-DE" sz="1400" dirty="0">
                <a:solidFill>
                  <a:srgbClr val="000000"/>
                </a:solidFill>
                <a:latin typeface="Wingdings" panose="05000000000000000000" pitchFamily="2" charset="2"/>
              </a:rPr>
              <a:t> </a:t>
            </a:r>
            <a:r>
              <a:rPr lang="de-DE" sz="1400" b="1" i="1" dirty="0">
                <a:solidFill>
                  <a:srgbClr val="000000"/>
                </a:solidFill>
                <a:latin typeface="Arial" panose="020B0604020202020204" pitchFamily="34" charset="0"/>
              </a:rPr>
              <a:t>Popupblocker</a:t>
            </a:r>
            <a:r>
              <a:rPr lang="de-DE" sz="1400" dirty="0">
                <a:solidFill>
                  <a:srgbClr val="000000"/>
                </a:solidFill>
                <a:latin typeface="Arial" panose="020B0604020202020204" pitchFamily="34" charset="0"/>
              </a:rPr>
              <a:t>. Steht dann rechts daneben </a:t>
            </a:r>
            <a:r>
              <a:rPr lang="de-DE" sz="1400" b="1" i="1" dirty="0">
                <a:solidFill>
                  <a:srgbClr val="000000"/>
                </a:solidFill>
                <a:latin typeface="Arial" panose="020B0604020202020204" pitchFamily="34" charset="0"/>
              </a:rPr>
              <a:t>Popupblocker einschalten</a:t>
            </a:r>
            <a:r>
              <a:rPr lang="de-DE" sz="1400" dirty="0">
                <a:solidFill>
                  <a:srgbClr val="000000"/>
                </a:solidFill>
                <a:latin typeface="Arial" panose="020B0604020202020204" pitchFamily="34" charset="0"/>
              </a:rPr>
              <a:t>, dann ist der Popupblocker derzeit ausgeschaltet und Sie brauchen dort nicht mehr zu verändern.) </a:t>
            </a:r>
            <a:endParaRPr lang="de-DE" sz="1400" dirty="0" smtClean="0">
              <a:solidFill>
                <a:srgbClr val="000000"/>
              </a:solidFill>
              <a:latin typeface="Arial" panose="020B0604020202020204" pitchFamily="34" charset="0"/>
            </a:endParaRPr>
          </a:p>
          <a:p>
            <a:endParaRPr lang="de-DE" sz="1400" dirty="0">
              <a:solidFill>
                <a:srgbClr val="000000"/>
              </a:solidFill>
              <a:latin typeface="Arial" panose="020B0604020202020204" pitchFamily="34" charset="0"/>
            </a:endParaRPr>
          </a:p>
          <a:p>
            <a:r>
              <a:rPr lang="de-DE" sz="1400" b="1" dirty="0" smtClean="0">
                <a:solidFill>
                  <a:srgbClr val="000000"/>
                </a:solidFill>
                <a:latin typeface="Arial" panose="020B0604020202020204" pitchFamily="34" charset="0"/>
              </a:rPr>
              <a:t>2. Kompatibilitätsansicht </a:t>
            </a:r>
            <a:r>
              <a:rPr lang="de-DE" sz="1400" b="1" dirty="0">
                <a:solidFill>
                  <a:srgbClr val="000000"/>
                </a:solidFill>
                <a:latin typeface="Arial" panose="020B0604020202020204" pitchFamily="34" charset="0"/>
              </a:rPr>
              <a:t>einstellen </a:t>
            </a:r>
          </a:p>
        </p:txBody>
      </p:sp>
      <p:sp>
        <p:nvSpPr>
          <p:cNvPr id="10" name="Rechteck 9"/>
          <p:cNvSpPr/>
          <p:nvPr/>
        </p:nvSpPr>
        <p:spPr>
          <a:xfrm>
            <a:off x="742586" y="4503504"/>
            <a:ext cx="4572000" cy="954107"/>
          </a:xfrm>
          <a:prstGeom prst="rect">
            <a:avLst/>
          </a:prstGeom>
        </p:spPr>
        <p:txBody>
          <a:bodyPr>
            <a:spAutoFit/>
          </a:bodyPr>
          <a:lstStyle/>
          <a:p>
            <a:r>
              <a:rPr lang="de-DE" sz="1400" dirty="0">
                <a:solidFill>
                  <a:srgbClr val="000000"/>
                </a:solidFill>
                <a:latin typeface="Arial" panose="020B0604020202020204" pitchFamily="34" charset="0"/>
              </a:rPr>
              <a:t>Dazu unter dem Menüpunkt </a:t>
            </a:r>
            <a:r>
              <a:rPr lang="de-DE" sz="1400" b="1" i="1" dirty="0">
                <a:solidFill>
                  <a:srgbClr val="000000"/>
                </a:solidFill>
                <a:latin typeface="Arial" panose="020B0604020202020204" pitchFamily="34" charset="0"/>
              </a:rPr>
              <a:t>Extras </a:t>
            </a:r>
            <a:r>
              <a:rPr lang="de-DE" sz="1400" dirty="0">
                <a:solidFill>
                  <a:srgbClr val="000000"/>
                </a:solidFill>
                <a:latin typeface="Arial" panose="020B0604020202020204" pitchFamily="34" charset="0"/>
              </a:rPr>
              <a:t>den Menüeintrag </a:t>
            </a:r>
            <a:r>
              <a:rPr lang="de-DE" sz="1400" b="1" i="1" dirty="0">
                <a:solidFill>
                  <a:srgbClr val="000000"/>
                </a:solidFill>
                <a:latin typeface="Arial" panose="020B0604020202020204" pitchFamily="34" charset="0"/>
              </a:rPr>
              <a:t>Einstellungen der Kompatibilitätsansicht </a:t>
            </a:r>
            <a:r>
              <a:rPr lang="de-DE" sz="1400" dirty="0">
                <a:solidFill>
                  <a:srgbClr val="000000"/>
                </a:solidFill>
                <a:latin typeface="Arial" panose="020B0604020202020204" pitchFamily="34" charset="0"/>
              </a:rPr>
              <a:t>anklicken</a:t>
            </a:r>
            <a:r>
              <a:rPr lang="de-DE" sz="1400" dirty="0" smtClean="0">
                <a:solidFill>
                  <a:srgbClr val="000000"/>
                </a:solidFill>
                <a:latin typeface="Arial" panose="020B0604020202020204" pitchFamily="34" charset="0"/>
              </a:rPr>
              <a:t>.</a:t>
            </a:r>
          </a:p>
          <a:p>
            <a:endParaRPr lang="de-DE" sz="1400" dirty="0">
              <a:solidFill>
                <a:srgbClr val="000000"/>
              </a:solidFill>
              <a:latin typeface="Arial" panose="020B0604020202020204" pitchFamily="34" charset="0"/>
            </a:endParaRPr>
          </a:p>
          <a:p>
            <a:r>
              <a:rPr lang="de-DE" sz="1400" dirty="0" smtClean="0">
                <a:solidFill>
                  <a:srgbClr val="000000"/>
                </a:solidFill>
                <a:latin typeface="Arial" panose="020B0604020202020204" pitchFamily="34" charset="0"/>
              </a:rPr>
              <a:t> </a:t>
            </a:r>
            <a:r>
              <a:rPr lang="de-DE" sz="1400" dirty="0">
                <a:solidFill>
                  <a:srgbClr val="000000"/>
                </a:solidFill>
                <a:latin typeface="Arial" panose="020B0604020202020204" pitchFamily="34" charset="0"/>
              </a:rPr>
              <a:t>Folgendes Fenster geht auf: </a:t>
            </a:r>
            <a:endParaRPr lang="de-DE" sz="1400" dirty="0"/>
          </a:p>
        </p:txBody>
      </p:sp>
    </p:spTree>
    <p:extLst>
      <p:ext uri="{BB962C8B-B14F-4D97-AF65-F5344CB8AC3E}">
        <p14:creationId xmlns:p14="http://schemas.microsoft.com/office/powerpoint/2010/main" val="2660787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113" y="47348"/>
            <a:ext cx="8117586" cy="864096"/>
          </a:xfrm>
        </p:spPr>
        <p:txBody>
          <a:bodyPr/>
          <a:lstStyle/>
          <a:p>
            <a:r>
              <a:rPr lang="de-DE" sz="2000" dirty="0"/>
              <a:t>Vorarbeiten (vor dem Anlegen des allersten Einkaufswagen)</a:t>
            </a:r>
            <a:br>
              <a:rPr lang="de-DE" sz="2000" dirty="0"/>
            </a:br>
            <a:endParaRPr lang="de-DE" sz="2000" dirty="0"/>
          </a:p>
        </p:txBody>
      </p:sp>
      <p:sp>
        <p:nvSpPr>
          <p:cNvPr id="3" name="Inhaltsplatzhalter 2"/>
          <p:cNvSpPr>
            <a:spLocks noGrp="1"/>
          </p:cNvSpPr>
          <p:nvPr>
            <p:ph idx="1"/>
          </p:nvPr>
        </p:nvSpPr>
        <p:spPr>
          <a:xfrm>
            <a:off x="371707" y="575289"/>
            <a:ext cx="8644383" cy="621464"/>
          </a:xfrm>
        </p:spPr>
        <p:txBody>
          <a:bodyPr/>
          <a:lstStyle/>
          <a:p>
            <a:pPr marL="933450" lvl="2" indent="0">
              <a:buNone/>
            </a:pPr>
            <a:endParaRPr lang="de-DE" sz="800" dirty="0" smtClean="0"/>
          </a:p>
          <a:p>
            <a:pPr>
              <a:buFont typeface="Wingdings" panose="05000000000000000000" pitchFamily="2" charset="2"/>
              <a:buChar char="Ø"/>
            </a:pPr>
            <a:r>
              <a:rPr lang="de-DE" sz="1800" dirty="0"/>
              <a:t>2</a:t>
            </a:r>
            <a:r>
              <a:rPr lang="de-DE" sz="1800" dirty="0" smtClean="0"/>
              <a:t>. Browsereinstellungen für den </a:t>
            </a:r>
            <a:r>
              <a:rPr lang="de-DE" sz="1800" b="1" dirty="0" smtClean="0"/>
              <a:t>Internetexplorer</a:t>
            </a:r>
          </a:p>
          <a:p>
            <a:pPr marL="0" indent="0">
              <a:buNone/>
            </a:pPr>
            <a:endParaRPr lang="de-DE" sz="1800" dirty="0" smtClean="0"/>
          </a:p>
          <a:p>
            <a:pPr marL="0" indent="0">
              <a:buNone/>
            </a:pPr>
            <a:endParaRPr lang="de-DE" dirty="0" smtClean="0"/>
          </a:p>
          <a:p>
            <a:pPr marL="0" indent="0">
              <a:buNone/>
            </a:pPr>
            <a:endParaRPr lang="de-DE" dirty="0"/>
          </a:p>
          <a:p>
            <a:pPr marL="0" indent="0">
              <a:buNone/>
            </a:pPr>
            <a:r>
              <a:rPr lang="de-DE" dirty="0" smtClean="0"/>
              <a:t> </a:t>
            </a:r>
          </a:p>
        </p:txBody>
      </p:sp>
      <p:sp>
        <p:nvSpPr>
          <p:cNvPr id="5" name="Datumsplatzhalter 4"/>
          <p:cNvSpPr>
            <a:spLocks noGrp="1"/>
          </p:cNvSpPr>
          <p:nvPr>
            <p:ph type="dt" sz="half" idx="2"/>
          </p:nvPr>
        </p:nvSpPr>
        <p:spPr/>
        <p:txBody>
          <a:bodyPr/>
          <a:lstStyle/>
          <a:p>
            <a:fld id="{55D5CD12-5F41-47EC-9E7E-A39FE64A92BA}" type="datetime1">
              <a:rPr lang="de-DE" smtClean="0"/>
              <a:t>14.05.2018</a:t>
            </a:fld>
            <a:endParaRPr lang="de-DE"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pic>
        <p:nvPicPr>
          <p:cNvPr id="6" name="Grafik 5"/>
          <p:cNvPicPr>
            <a:picLocks noChangeAspect="1"/>
          </p:cNvPicPr>
          <p:nvPr/>
        </p:nvPicPr>
        <p:blipFill>
          <a:blip r:embed="rId2"/>
          <a:stretch>
            <a:fillRect/>
          </a:stretch>
        </p:blipFill>
        <p:spPr>
          <a:xfrm>
            <a:off x="1414422" y="1256527"/>
            <a:ext cx="3552825" cy="4314825"/>
          </a:xfrm>
          <a:prstGeom prst="rect">
            <a:avLst/>
          </a:prstGeom>
        </p:spPr>
      </p:pic>
      <p:sp>
        <p:nvSpPr>
          <p:cNvPr id="7" name="Rectangle 2"/>
          <p:cNvSpPr>
            <a:spLocks noChangeArrowheads="1"/>
          </p:cNvSpPr>
          <p:nvPr/>
        </p:nvSpPr>
        <p:spPr bwMode="auto">
          <a:xfrm>
            <a:off x="1427735" y="2348880"/>
            <a:ext cx="768001" cy="2880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Rectangle 3"/>
          <p:cNvSpPr>
            <a:spLocks noChangeArrowheads="1"/>
          </p:cNvSpPr>
          <p:nvPr/>
        </p:nvSpPr>
        <p:spPr bwMode="auto">
          <a:xfrm>
            <a:off x="4131923" y="2341637"/>
            <a:ext cx="728109" cy="22326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Rechteck 10"/>
          <p:cNvSpPr/>
          <p:nvPr/>
        </p:nvSpPr>
        <p:spPr>
          <a:xfrm>
            <a:off x="612000" y="5603141"/>
            <a:ext cx="7776864" cy="523220"/>
          </a:xfrm>
          <a:prstGeom prst="rect">
            <a:avLst/>
          </a:prstGeom>
        </p:spPr>
        <p:txBody>
          <a:bodyPr wrap="square">
            <a:spAutoFit/>
          </a:bodyPr>
          <a:lstStyle/>
          <a:p>
            <a:pPr marL="285750" indent="-285750">
              <a:buFont typeface="Wingdings" panose="05000000000000000000" pitchFamily="2" charset="2"/>
              <a:buChar char="à"/>
            </a:pPr>
            <a:r>
              <a:rPr lang="de-DE" sz="1400" dirty="0" smtClean="0">
                <a:solidFill>
                  <a:srgbClr val="000000"/>
                </a:solidFill>
                <a:latin typeface="Arial" panose="020B0604020202020204" pitchFamily="34" charset="0"/>
              </a:rPr>
              <a:t>Unter „Folgende Website hinzufügen“ den Eintrag „kit.edu“ eintragen</a:t>
            </a:r>
          </a:p>
          <a:p>
            <a:pPr marL="285750" indent="-285750">
              <a:buFont typeface="Wingdings" panose="05000000000000000000" pitchFamily="2" charset="2"/>
              <a:buChar char="à"/>
            </a:pPr>
            <a:r>
              <a:rPr lang="de-DE" sz="1400" dirty="0" smtClean="0">
                <a:solidFill>
                  <a:srgbClr val="000000"/>
                </a:solidFill>
                <a:latin typeface="Arial" panose="020B0604020202020204" pitchFamily="34" charset="0"/>
              </a:rPr>
              <a:t>Auf „Hinzufügen“ klicken:</a:t>
            </a:r>
            <a:endParaRPr lang="de-DE" sz="1400" dirty="0"/>
          </a:p>
        </p:txBody>
      </p:sp>
    </p:spTree>
    <p:extLst>
      <p:ext uri="{BB962C8B-B14F-4D97-AF65-F5344CB8AC3E}">
        <p14:creationId xmlns:p14="http://schemas.microsoft.com/office/powerpoint/2010/main" val="2287968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827584" y="1166239"/>
            <a:ext cx="3301769" cy="4093474"/>
          </a:xfrm>
          <a:prstGeom prst="rect">
            <a:avLst/>
          </a:prstGeom>
        </p:spPr>
      </p:pic>
      <p:sp>
        <p:nvSpPr>
          <p:cNvPr id="2" name="Titel 1"/>
          <p:cNvSpPr>
            <a:spLocks noGrp="1"/>
          </p:cNvSpPr>
          <p:nvPr>
            <p:ph type="title"/>
          </p:nvPr>
        </p:nvSpPr>
        <p:spPr>
          <a:xfrm>
            <a:off x="392113" y="47348"/>
            <a:ext cx="8117586" cy="864096"/>
          </a:xfrm>
        </p:spPr>
        <p:txBody>
          <a:bodyPr/>
          <a:lstStyle/>
          <a:p>
            <a:r>
              <a:rPr lang="de-DE" sz="2000" dirty="0"/>
              <a:t>Vorarbeiten (vor dem Anlegen des allersten Einkaufswagen)</a:t>
            </a:r>
            <a:br>
              <a:rPr lang="de-DE" sz="2000" dirty="0"/>
            </a:br>
            <a:endParaRPr lang="de-DE" sz="2000" dirty="0"/>
          </a:p>
        </p:txBody>
      </p:sp>
      <p:sp>
        <p:nvSpPr>
          <p:cNvPr id="3" name="Inhaltsplatzhalter 2"/>
          <p:cNvSpPr>
            <a:spLocks noGrp="1"/>
          </p:cNvSpPr>
          <p:nvPr>
            <p:ph idx="1"/>
          </p:nvPr>
        </p:nvSpPr>
        <p:spPr>
          <a:xfrm>
            <a:off x="371707" y="575289"/>
            <a:ext cx="8644383" cy="621464"/>
          </a:xfrm>
        </p:spPr>
        <p:txBody>
          <a:bodyPr/>
          <a:lstStyle/>
          <a:p>
            <a:pPr marL="933450" lvl="2" indent="0">
              <a:buNone/>
            </a:pPr>
            <a:endParaRPr lang="de-DE" sz="800" dirty="0" smtClean="0"/>
          </a:p>
          <a:p>
            <a:pPr>
              <a:buFont typeface="Wingdings" panose="05000000000000000000" pitchFamily="2" charset="2"/>
              <a:buChar char="Ø"/>
            </a:pPr>
            <a:r>
              <a:rPr lang="de-DE" sz="1800" dirty="0"/>
              <a:t>2</a:t>
            </a:r>
            <a:r>
              <a:rPr lang="de-DE" sz="1800" dirty="0" smtClean="0"/>
              <a:t>. Browsereinstellungen für den </a:t>
            </a:r>
            <a:r>
              <a:rPr lang="de-DE" sz="1800" b="1" dirty="0" smtClean="0"/>
              <a:t>Internetexplorer</a:t>
            </a:r>
          </a:p>
          <a:p>
            <a:pPr marL="0" indent="0">
              <a:buNone/>
            </a:pPr>
            <a:endParaRPr lang="de-DE" sz="1800" dirty="0" smtClean="0"/>
          </a:p>
          <a:p>
            <a:pPr marL="0" indent="0">
              <a:buNone/>
            </a:pPr>
            <a:endParaRPr lang="de-DE" dirty="0" smtClean="0"/>
          </a:p>
          <a:p>
            <a:pPr marL="0" indent="0">
              <a:buNone/>
            </a:pPr>
            <a:endParaRPr lang="de-DE" dirty="0"/>
          </a:p>
          <a:p>
            <a:pPr marL="0" indent="0">
              <a:buNone/>
            </a:pPr>
            <a:r>
              <a:rPr lang="de-DE" dirty="0" smtClean="0"/>
              <a:t> </a:t>
            </a:r>
          </a:p>
        </p:txBody>
      </p:sp>
      <p:sp>
        <p:nvSpPr>
          <p:cNvPr id="5" name="Datumsplatzhalter 4"/>
          <p:cNvSpPr>
            <a:spLocks noGrp="1"/>
          </p:cNvSpPr>
          <p:nvPr>
            <p:ph type="dt" sz="half" idx="2"/>
          </p:nvPr>
        </p:nvSpPr>
        <p:spPr/>
        <p:txBody>
          <a:bodyPr/>
          <a:lstStyle/>
          <a:p>
            <a:fld id="{3A006A1B-1BDB-4BC4-AEC1-72A455EBA9CD}" type="datetime1">
              <a:rPr lang="de-DE" smtClean="0"/>
              <a:t>14.05.2018</a:t>
            </a:fld>
            <a:endParaRPr lang="de-DE"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7" name="Rectangle 2"/>
          <p:cNvSpPr>
            <a:spLocks noChangeArrowheads="1"/>
          </p:cNvSpPr>
          <p:nvPr/>
        </p:nvSpPr>
        <p:spPr bwMode="auto">
          <a:xfrm>
            <a:off x="952147" y="2677582"/>
            <a:ext cx="661913" cy="21602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Rectangle 3"/>
          <p:cNvSpPr>
            <a:spLocks noChangeArrowheads="1"/>
          </p:cNvSpPr>
          <p:nvPr/>
        </p:nvSpPr>
        <p:spPr bwMode="auto">
          <a:xfrm>
            <a:off x="3401244" y="4941168"/>
            <a:ext cx="728109" cy="22326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Rechteck 9"/>
          <p:cNvSpPr/>
          <p:nvPr/>
        </p:nvSpPr>
        <p:spPr>
          <a:xfrm>
            <a:off x="641327" y="5511105"/>
            <a:ext cx="7776864" cy="523220"/>
          </a:xfrm>
          <a:prstGeom prst="rect">
            <a:avLst/>
          </a:prstGeom>
        </p:spPr>
        <p:txBody>
          <a:bodyPr wrap="square">
            <a:spAutoFit/>
          </a:bodyPr>
          <a:lstStyle/>
          <a:p>
            <a:pPr marL="285750" indent="-285750">
              <a:buFont typeface="Wingdings" panose="05000000000000000000" pitchFamily="2" charset="2"/>
              <a:buChar char="à"/>
            </a:pPr>
            <a:r>
              <a:rPr lang="de-DE" sz="1400" dirty="0" smtClean="0">
                <a:solidFill>
                  <a:srgbClr val="000000"/>
                </a:solidFill>
                <a:latin typeface="Arial" panose="020B0604020202020204" pitchFamily="34" charset="0"/>
              </a:rPr>
              <a:t>Jetzt steht unter „Zur Kompatibilitätsansicht hinzugefügte Websites“ der Eintrag „kit.edu“</a:t>
            </a:r>
          </a:p>
          <a:p>
            <a:pPr marL="285750" indent="-285750">
              <a:buFont typeface="Wingdings" panose="05000000000000000000" pitchFamily="2" charset="2"/>
              <a:buChar char="à"/>
            </a:pPr>
            <a:r>
              <a:rPr lang="de-DE" sz="1400" dirty="0" smtClean="0">
                <a:solidFill>
                  <a:srgbClr val="000000"/>
                </a:solidFill>
                <a:latin typeface="Arial" panose="020B0604020202020204" pitchFamily="34" charset="0"/>
              </a:rPr>
              <a:t>Auf „Schließen“ klicken</a:t>
            </a:r>
            <a:endParaRPr lang="de-DE" sz="1400" dirty="0"/>
          </a:p>
        </p:txBody>
      </p:sp>
    </p:spTree>
    <p:extLst>
      <p:ext uri="{BB962C8B-B14F-4D97-AF65-F5344CB8AC3E}">
        <p14:creationId xmlns:p14="http://schemas.microsoft.com/office/powerpoint/2010/main" val="1836354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F4D4B308-3BB4-489A-AA93-F17A4455C79E}" type="datetime1">
              <a:rPr lang="de-DE" smtClean="0"/>
              <a:t>14.05.2018</a:t>
            </a:fld>
            <a:endParaRPr lang="de-DE" dirty="0"/>
          </a:p>
        </p:txBody>
      </p:sp>
      <p:sp>
        <p:nvSpPr>
          <p:cNvPr id="4" name="Titel 1"/>
          <p:cNvSpPr txBox="1">
            <a:spLocks/>
          </p:cNvSpPr>
          <p:nvPr/>
        </p:nvSpPr>
        <p:spPr>
          <a:xfrm>
            <a:off x="369887" y="0"/>
            <a:ext cx="6911975" cy="561975"/>
          </a:xfrm>
          <a:prstGeom prst="rect">
            <a:avLst/>
          </a:prstGeom>
        </p:spPr>
        <p:txBody>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kern="0" dirty="0" smtClean="0"/>
              <a:t>Agenda</a:t>
            </a:r>
            <a:endParaRPr lang="de-DE" kern="0" dirty="0"/>
          </a:p>
        </p:txBody>
      </p:sp>
      <p:sp>
        <p:nvSpPr>
          <p:cNvPr id="5" name="Inhaltsplatzhalter 5"/>
          <p:cNvSpPr txBox="1">
            <a:spLocks/>
          </p:cNvSpPr>
          <p:nvPr/>
        </p:nvSpPr>
        <p:spPr>
          <a:xfrm>
            <a:off x="251520" y="423890"/>
            <a:ext cx="8767155" cy="6020110"/>
          </a:xfrm>
          <a:prstGeom prst="rect">
            <a:avLst/>
          </a:prstGeom>
        </p:spPr>
        <p:txBody>
          <a:bodyPr wrap="square">
            <a:spAutoFit/>
          </a:bodyPr>
          <a:lstStyle>
            <a:lvl1pPr marL="314325" indent="-314325" algn="l" rtl="0" eaLnBrk="1" fontAlgn="base" hangingPunct="1">
              <a:spcBef>
                <a:spcPct val="20000"/>
              </a:spcBef>
              <a:spcAft>
                <a:spcPct val="0"/>
              </a:spcAft>
              <a:buBlip>
                <a:blip r:embed="rId2"/>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3"/>
              </a:buBlip>
              <a:defRPr>
                <a:solidFill>
                  <a:schemeClr val="tx1"/>
                </a:solidFill>
                <a:latin typeface="+mn-lt"/>
              </a:defRPr>
            </a:lvl2pPr>
            <a:lvl3pPr marL="1209675" indent="-276225" algn="l" rtl="0" eaLnBrk="1" fontAlgn="base" hangingPunct="1">
              <a:spcBef>
                <a:spcPct val="20000"/>
              </a:spcBef>
              <a:spcAft>
                <a:spcPct val="0"/>
              </a:spcAft>
              <a:buBlip>
                <a:blip r:embed="rId4"/>
              </a:buBlip>
              <a:defRPr sz="1600">
                <a:solidFill>
                  <a:schemeClr val="tx1"/>
                </a:solidFill>
                <a:latin typeface="+mn-lt"/>
              </a:defRPr>
            </a:lvl3pPr>
            <a:lvl4pPr marL="1657350" indent="-276225" algn="l" rtl="0" eaLnBrk="1" fontAlgn="base" hangingPunct="1">
              <a:spcBef>
                <a:spcPct val="20000"/>
              </a:spcBef>
              <a:spcAft>
                <a:spcPct val="0"/>
              </a:spcAft>
              <a:buBlip>
                <a:blip r:embed="rId4"/>
              </a:buBlip>
              <a:defRPr sz="1600">
                <a:solidFill>
                  <a:schemeClr val="tx1"/>
                </a:solidFill>
                <a:latin typeface="+mn-lt"/>
              </a:defRPr>
            </a:lvl4pPr>
            <a:lvl5pPr marL="2095500" indent="-276225" algn="l" rtl="0" eaLnBrk="1" fontAlgn="base" hangingPunct="1">
              <a:spcBef>
                <a:spcPct val="20000"/>
              </a:spcBef>
              <a:spcAft>
                <a:spcPct val="0"/>
              </a:spcAft>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r>
              <a:rPr lang="de-DE" sz="1200" kern="0" dirty="0" smtClean="0"/>
              <a:t>Vorstellung SCC-IOR / Dozent</a:t>
            </a:r>
            <a:endParaRPr lang="de-DE" sz="1200" kern="0" dirty="0"/>
          </a:p>
          <a:p>
            <a:r>
              <a:rPr lang="de-DE" sz="1200" kern="0" dirty="0"/>
              <a:t>Kurzer Überblick über SAP und SRM</a:t>
            </a:r>
          </a:p>
          <a:p>
            <a:r>
              <a:rPr lang="de-DE" sz="1200" kern="0" dirty="0" smtClean="0"/>
              <a:t>Begrifflichkeiten im SRM und SAP-System: Einkaufswagen</a:t>
            </a:r>
            <a:r>
              <a:rPr lang="de-DE" sz="1200" kern="0" dirty="0"/>
              <a:t>, </a:t>
            </a:r>
            <a:r>
              <a:rPr lang="de-DE" sz="1200" kern="0" dirty="0" smtClean="0"/>
              <a:t>Folgebelege, Buchungskreis, Obligo</a:t>
            </a:r>
          </a:p>
          <a:p>
            <a:pPr marL="0" indent="0">
              <a:buNone/>
            </a:pPr>
            <a:endParaRPr lang="de-DE" sz="800" kern="0" dirty="0"/>
          </a:p>
          <a:p>
            <a:r>
              <a:rPr lang="de-DE" sz="1400" kern="0" dirty="0"/>
              <a:t>Was wird alles </a:t>
            </a:r>
            <a:r>
              <a:rPr lang="de-DE" sz="1400" kern="0" dirty="0" smtClean="0"/>
              <a:t>für das Arbeiten mit dem SRM System benötigt</a:t>
            </a:r>
            <a:r>
              <a:rPr lang="de-DE" sz="1400" kern="0" dirty="0"/>
              <a:t>: </a:t>
            </a:r>
          </a:p>
          <a:p>
            <a:pPr lvl="1"/>
            <a:r>
              <a:rPr lang="de-DE" sz="1000" kern="0" dirty="0"/>
              <a:t>PC mit Internet- und Intranet-Zugang</a:t>
            </a:r>
          </a:p>
          <a:p>
            <a:pPr lvl="1"/>
            <a:r>
              <a:rPr lang="de-DE" sz="1000" kern="0" dirty="0" smtClean="0"/>
              <a:t>SAP </a:t>
            </a:r>
            <a:r>
              <a:rPr lang="de-DE" sz="1000" kern="0" dirty="0"/>
              <a:t>und SRM </a:t>
            </a:r>
            <a:r>
              <a:rPr lang="de-DE" sz="1000" kern="0" dirty="0" smtClean="0"/>
              <a:t>Benutzerstamm</a:t>
            </a:r>
            <a:endParaRPr lang="de-DE" sz="800" kern="0" dirty="0" smtClean="0"/>
          </a:p>
          <a:p>
            <a:r>
              <a:rPr lang="de-DE" sz="1400" kern="0" dirty="0" smtClean="0"/>
              <a:t>Vorarbeiten </a:t>
            </a:r>
            <a:r>
              <a:rPr lang="de-DE" sz="1400" kern="0" dirty="0"/>
              <a:t>(vor dem Anlegen des allerersten Einkaufswagen)</a:t>
            </a:r>
          </a:p>
          <a:p>
            <a:pPr lvl="1"/>
            <a:r>
              <a:rPr lang="de-DE" sz="1000" kern="0" dirty="0" smtClean="0"/>
              <a:t>Schulungsunterlagen </a:t>
            </a:r>
            <a:endParaRPr lang="de-DE" sz="1000" kern="0" dirty="0"/>
          </a:p>
          <a:p>
            <a:pPr lvl="1"/>
            <a:r>
              <a:rPr lang="de-DE" sz="1000" kern="0" dirty="0" smtClean="0"/>
              <a:t>Browsereinstellungen</a:t>
            </a:r>
            <a:endParaRPr lang="de-DE" sz="1000" kern="0" dirty="0"/>
          </a:p>
          <a:p>
            <a:pPr lvl="1"/>
            <a:r>
              <a:rPr lang="de-DE" sz="1000" b="1" kern="0" dirty="0" smtClean="0"/>
              <a:t>Anmeldung</a:t>
            </a:r>
            <a:r>
              <a:rPr lang="de-DE" sz="1000" kern="0" dirty="0" smtClean="0"/>
              <a:t> und neues SRM-Kennwort vergeben</a:t>
            </a:r>
          </a:p>
          <a:p>
            <a:pPr marL="476250" lvl="1" indent="0">
              <a:buNone/>
            </a:pPr>
            <a:r>
              <a:rPr lang="de-DE" sz="1000" kern="0" dirty="0"/>
              <a:t> </a:t>
            </a:r>
            <a:r>
              <a:rPr lang="de-DE" sz="1000" kern="0" dirty="0" smtClean="0"/>
              <a:t>        (inklusive Ausblick: Einführung einer </a:t>
            </a:r>
            <a:r>
              <a:rPr lang="de-DE" sz="1000" b="1" kern="0" dirty="0" smtClean="0"/>
              <a:t>2-Faktor-Authentifizierung </a:t>
            </a:r>
            <a:r>
              <a:rPr lang="de-DE" sz="1000" kern="0" dirty="0" smtClean="0"/>
              <a:t>für das Anmelden am SAP NetWeaver Portal</a:t>
            </a:r>
          </a:p>
          <a:p>
            <a:pPr lvl="1"/>
            <a:r>
              <a:rPr lang="de-DE" sz="1000" kern="0" dirty="0" smtClean="0"/>
              <a:t>Werte setzen (Voreinstellungen)</a:t>
            </a:r>
          </a:p>
          <a:p>
            <a:pPr lvl="1"/>
            <a:r>
              <a:rPr lang="de-DE" sz="1000" kern="0" dirty="0" smtClean="0"/>
              <a:t>Nur für SRM Benutzer/innen des Universitätsbereichs: Pflege der Standard Anlieferadresse und Standard Rechnungsadresse</a:t>
            </a:r>
          </a:p>
          <a:p>
            <a:pPr marL="476250" lvl="1" indent="0">
              <a:buNone/>
            </a:pPr>
            <a:endParaRPr lang="de-DE" sz="400" kern="0" dirty="0"/>
          </a:p>
          <a:p>
            <a:r>
              <a:rPr lang="de-DE" sz="1400" b="1" kern="0" dirty="0" smtClean="0"/>
              <a:t>Pause</a:t>
            </a:r>
            <a:endParaRPr lang="de-DE" sz="1400" b="1" kern="0" dirty="0"/>
          </a:p>
          <a:p>
            <a:pPr marL="476250" lvl="1" indent="0">
              <a:buNone/>
            </a:pPr>
            <a:endParaRPr lang="de-DE" sz="100" kern="0" dirty="0"/>
          </a:p>
          <a:p>
            <a:r>
              <a:rPr lang="de-DE" sz="1400" kern="0" dirty="0"/>
              <a:t>Einkaufswagen erstellen im SRM System mit den verschiedenen Positionstypen</a:t>
            </a:r>
            <a:r>
              <a:rPr lang="de-DE" sz="1400" kern="0" dirty="0" smtClean="0"/>
              <a:t>:</a:t>
            </a:r>
          </a:p>
          <a:p>
            <a:pPr lvl="1"/>
            <a:r>
              <a:rPr lang="de-DE" sz="1200" kern="0" dirty="0" smtClean="0"/>
              <a:t>Artikel aus einem der externen Web-Shops</a:t>
            </a:r>
          </a:p>
          <a:p>
            <a:pPr lvl="1"/>
            <a:r>
              <a:rPr lang="de-DE" sz="1200" kern="0" dirty="0" smtClean="0"/>
              <a:t>als Freitextbeschreibung</a:t>
            </a:r>
          </a:p>
          <a:p>
            <a:pPr lvl="1"/>
            <a:r>
              <a:rPr lang="de-DE" sz="1200" kern="0" dirty="0" smtClean="0"/>
              <a:t>Lagerkatalog (</a:t>
            </a:r>
            <a:r>
              <a:rPr lang="de-DE" sz="1200" kern="0" dirty="0"/>
              <a:t>nur für </a:t>
            </a:r>
            <a:r>
              <a:rPr lang="de-DE" sz="1200" kern="0" dirty="0" smtClean="0"/>
              <a:t>Buchungskreis 0001 (KIT Großforschungsbereich) )</a:t>
            </a:r>
          </a:p>
          <a:p>
            <a:pPr marL="476250" lvl="1" indent="0">
              <a:buNone/>
            </a:pPr>
            <a:endParaRPr lang="de-DE" sz="600" kern="0" dirty="0" smtClean="0"/>
          </a:p>
          <a:p>
            <a:r>
              <a:rPr lang="de-DE" sz="1200" kern="0" dirty="0" smtClean="0"/>
              <a:t>Welche Folgebelege werden zu den verschiedenen Einkaufswagenpositionstypen im SAP „Backend“-System angelegt?</a:t>
            </a:r>
          </a:p>
          <a:p>
            <a:r>
              <a:rPr lang="de-DE" sz="1200" kern="0" dirty="0" smtClean="0"/>
              <a:t>Zentraler </a:t>
            </a:r>
            <a:r>
              <a:rPr lang="de-DE" sz="1200" kern="0" dirty="0"/>
              <a:t>/ Dezentraler Einkauf  → Bevorzugter Lieferant / fester </a:t>
            </a:r>
            <a:r>
              <a:rPr lang="de-DE" sz="1200" kern="0" dirty="0" smtClean="0"/>
              <a:t>Lieferant</a:t>
            </a:r>
          </a:p>
          <a:p>
            <a:r>
              <a:rPr lang="de-DE" sz="1200" kern="0" dirty="0" smtClean="0"/>
              <a:t>Wichtige Informationsquelle zum Einkaufswagen: Druck Status </a:t>
            </a:r>
          </a:p>
          <a:p>
            <a:r>
              <a:rPr lang="de-DE" sz="1200" kern="0" dirty="0" smtClean="0"/>
              <a:t>Wareneingang </a:t>
            </a:r>
            <a:r>
              <a:rPr lang="de-DE" sz="1200" kern="0" dirty="0"/>
              <a:t>buchen </a:t>
            </a:r>
            <a:r>
              <a:rPr lang="de-DE" sz="1200" kern="0" dirty="0" smtClean="0"/>
              <a:t>– </a:t>
            </a:r>
            <a:r>
              <a:rPr lang="de-DE" sz="1200" kern="0" dirty="0"/>
              <a:t>n</a:t>
            </a:r>
            <a:r>
              <a:rPr lang="de-DE" sz="1200" kern="0" dirty="0" smtClean="0"/>
              <a:t>ur für Warenlieferungen ungleich  KIT Campus Nord</a:t>
            </a:r>
          </a:p>
          <a:p>
            <a:r>
              <a:rPr lang="de-DE" sz="1200" kern="0" dirty="0"/>
              <a:t>Kontierungsblatt </a:t>
            </a:r>
            <a:r>
              <a:rPr lang="de-DE" sz="1200" kern="0" dirty="0" smtClean="0"/>
              <a:t>erstellen – </a:t>
            </a:r>
            <a:r>
              <a:rPr lang="de-DE" sz="1200" kern="0" dirty="0"/>
              <a:t>nur für </a:t>
            </a:r>
            <a:r>
              <a:rPr lang="de-DE" sz="1200" kern="0" dirty="0" smtClean="0"/>
              <a:t>Kontierungen im Buchungskreis </a:t>
            </a:r>
            <a:r>
              <a:rPr lang="de-DE" sz="1200" kern="0" dirty="0"/>
              <a:t>1000 (KIT  Universitätsbereich</a:t>
            </a:r>
            <a:r>
              <a:rPr lang="de-DE" sz="1200" kern="0" dirty="0" smtClean="0"/>
              <a:t>)</a:t>
            </a:r>
          </a:p>
          <a:p>
            <a:r>
              <a:rPr lang="de-DE" sz="1200" kern="0" dirty="0" smtClean="0"/>
              <a:t>Teameinkaufswagen (Einrichten eines Teams mit Teammitglieder), Anwendungsmonitor, Erweiterte Suche</a:t>
            </a:r>
            <a:endParaRPr lang="de-DE" sz="1200" kern="0" dirty="0"/>
          </a:p>
          <a:p>
            <a:r>
              <a:rPr lang="de-DE" sz="1200" dirty="0" smtClean="0"/>
              <a:t>Tipps </a:t>
            </a:r>
            <a:r>
              <a:rPr lang="de-DE" sz="1200" dirty="0"/>
              <a:t>und Tricks </a:t>
            </a:r>
            <a:endParaRPr lang="de-DE" sz="1200" dirty="0" smtClean="0"/>
          </a:p>
          <a:p>
            <a:r>
              <a:rPr lang="de-DE" sz="1200" kern="0" dirty="0" smtClean="0"/>
              <a:t>Fragen und Antworten</a:t>
            </a:r>
          </a:p>
        </p:txBody>
      </p:sp>
      <p:sp>
        <p:nvSpPr>
          <p:cNvPr id="6" name="Fußzeilenplatzhalter 1"/>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4026790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113" y="47348"/>
            <a:ext cx="8117586" cy="864096"/>
          </a:xfrm>
        </p:spPr>
        <p:txBody>
          <a:bodyPr/>
          <a:lstStyle/>
          <a:p>
            <a:r>
              <a:rPr lang="de-DE" sz="2000" dirty="0"/>
              <a:t>Vorarbeiten (vor dem Anlegen des allersten Einkaufswagen)</a:t>
            </a:r>
            <a:br>
              <a:rPr lang="de-DE" sz="2000" dirty="0"/>
            </a:br>
            <a:endParaRPr lang="de-DE" sz="2000" dirty="0"/>
          </a:p>
        </p:txBody>
      </p:sp>
      <p:sp>
        <p:nvSpPr>
          <p:cNvPr id="3" name="Inhaltsplatzhalter 2"/>
          <p:cNvSpPr>
            <a:spLocks noGrp="1"/>
          </p:cNvSpPr>
          <p:nvPr>
            <p:ph idx="1"/>
          </p:nvPr>
        </p:nvSpPr>
        <p:spPr>
          <a:xfrm>
            <a:off x="314154" y="764704"/>
            <a:ext cx="8273503" cy="1197528"/>
          </a:xfrm>
        </p:spPr>
        <p:txBody>
          <a:bodyPr/>
          <a:lstStyle/>
          <a:p>
            <a:pPr marL="933450" lvl="2" indent="0">
              <a:buNone/>
            </a:pPr>
            <a:endParaRPr lang="de-DE" sz="800" dirty="0" smtClean="0"/>
          </a:p>
          <a:p>
            <a:pPr>
              <a:buFont typeface="Wingdings" panose="05000000000000000000" pitchFamily="2" charset="2"/>
              <a:buChar char="Ø"/>
            </a:pPr>
            <a:r>
              <a:rPr lang="de-DE" sz="1800" dirty="0"/>
              <a:t>2</a:t>
            </a:r>
            <a:r>
              <a:rPr lang="de-DE" sz="1800" dirty="0" smtClean="0"/>
              <a:t>. Browsereinstellungen für den </a:t>
            </a:r>
            <a:r>
              <a:rPr lang="de-DE" sz="1800" b="1" dirty="0" smtClean="0"/>
              <a:t>Internetexplorer</a:t>
            </a:r>
          </a:p>
          <a:p>
            <a:pPr marL="0" indent="0">
              <a:buNone/>
            </a:pPr>
            <a:r>
              <a:rPr lang="de-DE" sz="1200" dirty="0" smtClean="0"/>
              <a:t>               </a:t>
            </a:r>
            <a:r>
              <a:rPr lang="de-DE" sz="1200" b="1" dirty="0" smtClean="0"/>
              <a:t> </a:t>
            </a:r>
            <a:endParaRPr lang="de-DE" dirty="0"/>
          </a:p>
          <a:p>
            <a:pPr marL="0" indent="0">
              <a:buNone/>
            </a:pPr>
            <a:r>
              <a:rPr lang="de-DE" dirty="0" smtClean="0"/>
              <a:t> </a:t>
            </a:r>
          </a:p>
        </p:txBody>
      </p:sp>
      <p:sp>
        <p:nvSpPr>
          <p:cNvPr id="5" name="Datumsplatzhalter 4"/>
          <p:cNvSpPr>
            <a:spLocks noGrp="1"/>
          </p:cNvSpPr>
          <p:nvPr>
            <p:ph type="dt" sz="half" idx="2"/>
          </p:nvPr>
        </p:nvSpPr>
        <p:spPr/>
        <p:txBody>
          <a:bodyPr/>
          <a:lstStyle/>
          <a:p>
            <a:fld id="{231D2B82-25B9-4E6D-8161-540F73D3CA7C}" type="datetime1">
              <a:rPr lang="de-DE" smtClean="0"/>
              <a:t>14.05.2018</a:t>
            </a:fld>
            <a:endParaRPr lang="de-DE"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4" name="Rechteck 3"/>
          <p:cNvSpPr/>
          <p:nvPr/>
        </p:nvSpPr>
        <p:spPr>
          <a:xfrm>
            <a:off x="612000" y="1481932"/>
            <a:ext cx="7902624" cy="1477328"/>
          </a:xfrm>
          <a:prstGeom prst="rect">
            <a:avLst/>
          </a:prstGeom>
        </p:spPr>
        <p:txBody>
          <a:bodyPr wrap="square">
            <a:spAutoFit/>
          </a:bodyPr>
          <a:lstStyle/>
          <a:p>
            <a:endParaRPr lang="de-DE" sz="2000" dirty="0">
              <a:solidFill>
                <a:srgbClr val="000000"/>
              </a:solidFill>
              <a:latin typeface="Arial" panose="020B0604020202020204" pitchFamily="34" charset="0"/>
            </a:endParaRPr>
          </a:p>
          <a:p>
            <a:pPr marL="0" indent="0">
              <a:buNone/>
            </a:pPr>
            <a:r>
              <a:rPr lang="de-DE" sz="1400" b="1" dirty="0" smtClean="0"/>
              <a:t>3. Internetoptionen </a:t>
            </a:r>
            <a:r>
              <a:rPr lang="de-DE" sz="1400" b="1" dirty="0"/>
              <a:t>(gemischte Inhalte auf „Aktivieren“ setzen</a:t>
            </a:r>
            <a:r>
              <a:rPr lang="de-DE" sz="1400" b="1" dirty="0" smtClean="0"/>
              <a:t>)</a:t>
            </a:r>
          </a:p>
          <a:p>
            <a:pPr marL="0" indent="0">
              <a:buNone/>
            </a:pPr>
            <a:endParaRPr lang="de-DE" sz="1400" b="1" dirty="0" smtClean="0"/>
          </a:p>
          <a:p>
            <a:r>
              <a:rPr lang="de-DE" sz="1400" dirty="0"/>
              <a:t>Dazu unter dem Menüpunkt </a:t>
            </a:r>
            <a:r>
              <a:rPr lang="de-DE" sz="1400" b="1" i="1" dirty="0"/>
              <a:t>Extras </a:t>
            </a:r>
            <a:r>
              <a:rPr lang="de-DE" sz="1400" dirty="0"/>
              <a:t>den Menüeintrag </a:t>
            </a:r>
            <a:r>
              <a:rPr lang="de-DE" sz="1400" b="1" i="1" dirty="0"/>
              <a:t>Internetoptionen </a:t>
            </a:r>
            <a:r>
              <a:rPr lang="de-DE" sz="1400" dirty="0"/>
              <a:t>auswählen. </a:t>
            </a:r>
          </a:p>
          <a:p>
            <a:r>
              <a:rPr lang="de-DE" sz="1400" dirty="0"/>
              <a:t>Danach erscheint folgendes Bild: </a:t>
            </a:r>
            <a:endParaRPr lang="de-DE" sz="1400" b="1" dirty="0"/>
          </a:p>
          <a:p>
            <a:endParaRPr lang="de-DE"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46942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113" y="47348"/>
            <a:ext cx="8117586" cy="864096"/>
          </a:xfrm>
        </p:spPr>
        <p:txBody>
          <a:bodyPr/>
          <a:lstStyle/>
          <a:p>
            <a:r>
              <a:rPr lang="de-DE" sz="2000" dirty="0"/>
              <a:t>Vorarbeiten (vor dem Anlegen des allersten Einkaufswagen)</a:t>
            </a:r>
            <a:br>
              <a:rPr lang="de-DE" sz="2000" dirty="0"/>
            </a:br>
            <a:endParaRPr lang="de-DE" sz="2000" dirty="0"/>
          </a:p>
        </p:txBody>
      </p:sp>
      <p:sp>
        <p:nvSpPr>
          <p:cNvPr id="3" name="Inhaltsplatzhalter 2"/>
          <p:cNvSpPr>
            <a:spLocks noGrp="1"/>
          </p:cNvSpPr>
          <p:nvPr>
            <p:ph idx="1"/>
          </p:nvPr>
        </p:nvSpPr>
        <p:spPr>
          <a:xfrm>
            <a:off x="371707" y="575288"/>
            <a:ext cx="8273503" cy="1197528"/>
          </a:xfrm>
        </p:spPr>
        <p:txBody>
          <a:bodyPr/>
          <a:lstStyle/>
          <a:p>
            <a:pPr marL="933450" lvl="2" indent="0">
              <a:buNone/>
            </a:pPr>
            <a:endParaRPr lang="de-DE" sz="800" dirty="0" smtClean="0"/>
          </a:p>
          <a:p>
            <a:pPr>
              <a:buFont typeface="Wingdings" panose="05000000000000000000" pitchFamily="2" charset="2"/>
              <a:buChar char="Ø"/>
            </a:pPr>
            <a:r>
              <a:rPr lang="de-DE" sz="1800" dirty="0"/>
              <a:t>2</a:t>
            </a:r>
            <a:r>
              <a:rPr lang="de-DE" sz="1800" dirty="0" smtClean="0"/>
              <a:t>. Browsereinstellungen für den </a:t>
            </a:r>
            <a:r>
              <a:rPr lang="de-DE" sz="1800" b="1" dirty="0" smtClean="0"/>
              <a:t>Internetexplorer</a:t>
            </a:r>
          </a:p>
          <a:p>
            <a:pPr marL="0" indent="0">
              <a:buNone/>
            </a:pPr>
            <a:r>
              <a:rPr lang="de-DE" sz="1200" dirty="0" smtClean="0"/>
              <a:t>               </a:t>
            </a:r>
            <a:r>
              <a:rPr lang="de-DE" sz="1200" b="1" dirty="0" smtClean="0"/>
              <a:t> </a:t>
            </a:r>
            <a:endParaRPr lang="de-DE" dirty="0"/>
          </a:p>
          <a:p>
            <a:pPr marL="0" indent="0">
              <a:buNone/>
            </a:pPr>
            <a:r>
              <a:rPr lang="de-DE" dirty="0" smtClean="0"/>
              <a:t> </a:t>
            </a:r>
          </a:p>
        </p:txBody>
      </p:sp>
      <p:sp>
        <p:nvSpPr>
          <p:cNvPr id="5" name="Datumsplatzhalter 4"/>
          <p:cNvSpPr>
            <a:spLocks noGrp="1"/>
          </p:cNvSpPr>
          <p:nvPr>
            <p:ph type="dt" sz="half" idx="2"/>
          </p:nvPr>
        </p:nvSpPr>
        <p:spPr/>
        <p:txBody>
          <a:bodyPr/>
          <a:lstStyle/>
          <a:p>
            <a:fld id="{80FEA7B7-E494-4D3B-A1EC-DB06CB09D0BD}" type="datetime1">
              <a:rPr lang="de-DE" smtClean="0"/>
              <a:t>14.05.2018</a:t>
            </a:fld>
            <a:endParaRPr lang="de-DE"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4" name="Rechteck 3"/>
          <p:cNvSpPr/>
          <p:nvPr/>
        </p:nvSpPr>
        <p:spPr>
          <a:xfrm>
            <a:off x="392113" y="1008497"/>
            <a:ext cx="7902624" cy="861774"/>
          </a:xfrm>
          <a:prstGeom prst="rect">
            <a:avLst/>
          </a:prstGeom>
        </p:spPr>
        <p:txBody>
          <a:bodyPr wrap="square">
            <a:spAutoFit/>
          </a:bodyPr>
          <a:lstStyle/>
          <a:p>
            <a:endParaRPr lang="de-DE" sz="800" dirty="0">
              <a:solidFill>
                <a:srgbClr val="000000"/>
              </a:solidFill>
              <a:latin typeface="Arial" panose="020B0604020202020204" pitchFamily="34" charset="0"/>
            </a:endParaRPr>
          </a:p>
          <a:p>
            <a:pPr marL="0" indent="0">
              <a:buNone/>
            </a:pPr>
            <a:r>
              <a:rPr lang="de-DE" sz="1400" b="1" dirty="0" smtClean="0"/>
              <a:t>3. Internetoptionen </a:t>
            </a:r>
            <a:r>
              <a:rPr lang="de-DE" sz="1400" b="1" dirty="0"/>
              <a:t>(gemischte Inhalte auf „Aktivieren“ setzen</a:t>
            </a:r>
            <a:r>
              <a:rPr lang="de-DE" sz="1400" b="1" dirty="0" smtClean="0"/>
              <a:t>)</a:t>
            </a:r>
          </a:p>
          <a:p>
            <a:pPr marL="0" indent="0">
              <a:buNone/>
            </a:pPr>
            <a:endParaRPr lang="de-DE" sz="1400" b="1" dirty="0" smtClean="0"/>
          </a:p>
          <a:p>
            <a:endParaRPr lang="de-DE" sz="1400" dirty="0">
              <a:solidFill>
                <a:srgbClr val="000000"/>
              </a:solidFill>
              <a:latin typeface="Arial" panose="020B0604020202020204" pitchFamily="34" charset="0"/>
            </a:endParaRPr>
          </a:p>
        </p:txBody>
      </p:sp>
      <p:pic>
        <p:nvPicPr>
          <p:cNvPr id="7" name="Grafik 6"/>
          <p:cNvPicPr>
            <a:picLocks noChangeAspect="1"/>
          </p:cNvPicPr>
          <p:nvPr/>
        </p:nvPicPr>
        <p:blipFill>
          <a:blip r:embed="rId2"/>
          <a:stretch>
            <a:fillRect/>
          </a:stretch>
        </p:blipFill>
        <p:spPr>
          <a:xfrm>
            <a:off x="1974518" y="1424672"/>
            <a:ext cx="3463052" cy="4844569"/>
          </a:xfrm>
          <a:prstGeom prst="rect">
            <a:avLst/>
          </a:prstGeom>
        </p:spPr>
      </p:pic>
      <p:sp>
        <p:nvSpPr>
          <p:cNvPr id="8" name="Rectangle 2"/>
          <p:cNvSpPr>
            <a:spLocks noChangeArrowheads="1"/>
          </p:cNvSpPr>
          <p:nvPr/>
        </p:nvSpPr>
        <p:spPr bwMode="auto">
          <a:xfrm>
            <a:off x="2339752" y="2420888"/>
            <a:ext cx="720080" cy="50405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tangle 3"/>
          <p:cNvSpPr>
            <a:spLocks noChangeArrowheads="1"/>
          </p:cNvSpPr>
          <p:nvPr/>
        </p:nvSpPr>
        <p:spPr bwMode="auto">
          <a:xfrm>
            <a:off x="3384508" y="5085184"/>
            <a:ext cx="1043476" cy="3600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4187856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113" y="47348"/>
            <a:ext cx="8117586" cy="864096"/>
          </a:xfrm>
        </p:spPr>
        <p:txBody>
          <a:bodyPr/>
          <a:lstStyle/>
          <a:p>
            <a:r>
              <a:rPr lang="de-DE" sz="2000" dirty="0"/>
              <a:t>Vorarbeiten (vor dem Anlegen des allersten Einkaufswagen)</a:t>
            </a:r>
            <a:br>
              <a:rPr lang="de-DE" sz="2000" dirty="0"/>
            </a:br>
            <a:endParaRPr lang="de-DE" sz="2000" dirty="0"/>
          </a:p>
        </p:txBody>
      </p:sp>
      <p:sp>
        <p:nvSpPr>
          <p:cNvPr id="3" name="Inhaltsplatzhalter 2"/>
          <p:cNvSpPr>
            <a:spLocks noGrp="1"/>
          </p:cNvSpPr>
          <p:nvPr>
            <p:ph idx="1"/>
          </p:nvPr>
        </p:nvSpPr>
        <p:spPr>
          <a:xfrm>
            <a:off x="371707" y="575288"/>
            <a:ext cx="8273503" cy="1197528"/>
          </a:xfrm>
        </p:spPr>
        <p:txBody>
          <a:bodyPr/>
          <a:lstStyle/>
          <a:p>
            <a:pPr marL="933450" lvl="2" indent="0">
              <a:buNone/>
            </a:pPr>
            <a:endParaRPr lang="de-DE" sz="800" dirty="0" smtClean="0"/>
          </a:p>
          <a:p>
            <a:pPr>
              <a:buFont typeface="Wingdings" panose="05000000000000000000" pitchFamily="2" charset="2"/>
              <a:buChar char="Ø"/>
            </a:pPr>
            <a:r>
              <a:rPr lang="de-DE" sz="1800" dirty="0"/>
              <a:t>2</a:t>
            </a:r>
            <a:r>
              <a:rPr lang="de-DE" sz="1800" dirty="0" smtClean="0"/>
              <a:t>. Browsereinstellungen für den </a:t>
            </a:r>
            <a:r>
              <a:rPr lang="de-DE" sz="1800" b="1" dirty="0" smtClean="0"/>
              <a:t>Internetexplorer</a:t>
            </a:r>
          </a:p>
          <a:p>
            <a:pPr marL="0" indent="0">
              <a:buNone/>
            </a:pPr>
            <a:r>
              <a:rPr lang="de-DE" sz="1200" dirty="0" smtClean="0"/>
              <a:t>               </a:t>
            </a:r>
            <a:r>
              <a:rPr lang="de-DE" sz="1200" b="1" dirty="0" smtClean="0"/>
              <a:t> </a:t>
            </a:r>
            <a:endParaRPr lang="de-DE" dirty="0"/>
          </a:p>
          <a:p>
            <a:pPr marL="0" indent="0">
              <a:buNone/>
            </a:pPr>
            <a:r>
              <a:rPr lang="de-DE" dirty="0" smtClean="0"/>
              <a:t> </a:t>
            </a:r>
          </a:p>
        </p:txBody>
      </p:sp>
      <p:sp>
        <p:nvSpPr>
          <p:cNvPr id="5" name="Datumsplatzhalter 4"/>
          <p:cNvSpPr>
            <a:spLocks noGrp="1"/>
          </p:cNvSpPr>
          <p:nvPr>
            <p:ph type="dt" sz="half" idx="2"/>
          </p:nvPr>
        </p:nvSpPr>
        <p:spPr/>
        <p:txBody>
          <a:bodyPr/>
          <a:lstStyle/>
          <a:p>
            <a:fld id="{4829B097-C3C6-4D33-840D-C0CFDD52D7A4}" type="datetime1">
              <a:rPr lang="de-DE" smtClean="0"/>
              <a:t>14.05.2018</a:t>
            </a:fld>
            <a:endParaRPr lang="de-DE"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4" name="Rechteck 3"/>
          <p:cNvSpPr/>
          <p:nvPr/>
        </p:nvSpPr>
        <p:spPr>
          <a:xfrm>
            <a:off x="392113" y="1008497"/>
            <a:ext cx="7902624" cy="861774"/>
          </a:xfrm>
          <a:prstGeom prst="rect">
            <a:avLst/>
          </a:prstGeom>
        </p:spPr>
        <p:txBody>
          <a:bodyPr wrap="square">
            <a:spAutoFit/>
          </a:bodyPr>
          <a:lstStyle/>
          <a:p>
            <a:endParaRPr lang="de-DE" sz="800" dirty="0">
              <a:solidFill>
                <a:srgbClr val="000000"/>
              </a:solidFill>
              <a:latin typeface="Arial" panose="020B0604020202020204" pitchFamily="34" charset="0"/>
            </a:endParaRPr>
          </a:p>
          <a:p>
            <a:pPr marL="0" indent="0">
              <a:buNone/>
            </a:pPr>
            <a:r>
              <a:rPr lang="de-DE" sz="1400" b="1" dirty="0" smtClean="0"/>
              <a:t>3. Internetoptionen </a:t>
            </a:r>
            <a:r>
              <a:rPr lang="de-DE" sz="1400" b="1" dirty="0"/>
              <a:t>(gemischte Inhalte auf „Aktivieren“ setzen</a:t>
            </a:r>
            <a:r>
              <a:rPr lang="de-DE" sz="1400" b="1" dirty="0" smtClean="0"/>
              <a:t>)</a:t>
            </a:r>
          </a:p>
          <a:p>
            <a:pPr marL="0" indent="0">
              <a:buNone/>
            </a:pPr>
            <a:endParaRPr lang="de-DE" sz="1400" b="1" dirty="0" smtClean="0"/>
          </a:p>
          <a:p>
            <a:endParaRPr lang="de-DE" sz="1400" dirty="0">
              <a:solidFill>
                <a:srgbClr val="000000"/>
              </a:solidFill>
              <a:latin typeface="Arial" panose="020B0604020202020204" pitchFamily="34" charset="0"/>
            </a:endParaRPr>
          </a:p>
        </p:txBody>
      </p:sp>
      <p:sp>
        <p:nvSpPr>
          <p:cNvPr id="6" name="Rechteck 5"/>
          <p:cNvSpPr/>
          <p:nvPr/>
        </p:nvSpPr>
        <p:spPr>
          <a:xfrm>
            <a:off x="467544" y="1628800"/>
            <a:ext cx="7704856" cy="1200329"/>
          </a:xfrm>
          <a:prstGeom prst="rect">
            <a:avLst/>
          </a:prstGeom>
        </p:spPr>
        <p:txBody>
          <a:bodyPr wrap="square">
            <a:spAutoFit/>
          </a:bodyPr>
          <a:lstStyle/>
          <a:p>
            <a:r>
              <a:rPr lang="de-DE" dirty="0">
                <a:solidFill>
                  <a:srgbClr val="000000"/>
                </a:solidFill>
                <a:latin typeface="Arial" panose="020B0604020202020204" pitchFamily="34" charset="0"/>
              </a:rPr>
              <a:t>Als nächstes die Registerkarte </a:t>
            </a:r>
            <a:r>
              <a:rPr lang="de-DE" b="1" i="1" dirty="0">
                <a:solidFill>
                  <a:srgbClr val="000000"/>
                </a:solidFill>
                <a:latin typeface="Arial" panose="020B0604020202020204" pitchFamily="34" charset="0"/>
              </a:rPr>
              <a:t>Sicherheit </a:t>
            </a:r>
            <a:r>
              <a:rPr lang="de-DE" dirty="0">
                <a:solidFill>
                  <a:srgbClr val="000000"/>
                </a:solidFill>
                <a:latin typeface="Arial" panose="020B0604020202020204" pitchFamily="34" charset="0"/>
              </a:rPr>
              <a:t>wählen, danach das Symbol </a:t>
            </a:r>
            <a:r>
              <a:rPr lang="de-DE" b="1" i="1" dirty="0">
                <a:solidFill>
                  <a:srgbClr val="000000"/>
                </a:solidFill>
                <a:latin typeface="Arial" panose="020B0604020202020204" pitchFamily="34" charset="0"/>
              </a:rPr>
              <a:t>Internet </a:t>
            </a:r>
            <a:r>
              <a:rPr lang="de-DE" dirty="0">
                <a:solidFill>
                  <a:srgbClr val="000000"/>
                </a:solidFill>
                <a:latin typeface="Arial" panose="020B0604020202020204" pitchFamily="34" charset="0"/>
              </a:rPr>
              <a:t>anklicken und auf die Schaltfläche </a:t>
            </a:r>
            <a:r>
              <a:rPr lang="de-DE" b="1" i="1" dirty="0">
                <a:solidFill>
                  <a:srgbClr val="000000"/>
                </a:solidFill>
                <a:latin typeface="Arial" panose="020B0604020202020204" pitchFamily="34" charset="0"/>
              </a:rPr>
              <a:t>Stufe anpassen </a:t>
            </a:r>
            <a:r>
              <a:rPr lang="de-DE" dirty="0">
                <a:solidFill>
                  <a:srgbClr val="000000"/>
                </a:solidFill>
                <a:latin typeface="Arial" panose="020B0604020202020204" pitchFamily="34" charset="0"/>
              </a:rPr>
              <a:t>gehen. Dort so weit nach unten scrollen, bis der Eintrag </a:t>
            </a:r>
            <a:r>
              <a:rPr lang="de-DE" b="1" i="1" dirty="0">
                <a:solidFill>
                  <a:srgbClr val="000000"/>
                </a:solidFill>
                <a:latin typeface="Arial" panose="020B0604020202020204" pitchFamily="34" charset="0"/>
              </a:rPr>
              <a:t>Verschiedenes </a:t>
            </a:r>
            <a:r>
              <a:rPr lang="de-DE" dirty="0">
                <a:solidFill>
                  <a:srgbClr val="000000"/>
                </a:solidFill>
                <a:latin typeface="Arial" panose="020B0604020202020204" pitchFamily="34" charset="0"/>
              </a:rPr>
              <a:t>wie auf dem Bild unten sichtbar ist: </a:t>
            </a:r>
            <a:endParaRPr lang="de-DE" dirty="0"/>
          </a:p>
        </p:txBody>
      </p:sp>
    </p:spTree>
    <p:extLst>
      <p:ext uri="{BB962C8B-B14F-4D97-AF65-F5344CB8AC3E}">
        <p14:creationId xmlns:p14="http://schemas.microsoft.com/office/powerpoint/2010/main" val="155434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113" y="47348"/>
            <a:ext cx="8117586" cy="864096"/>
          </a:xfrm>
        </p:spPr>
        <p:txBody>
          <a:bodyPr/>
          <a:lstStyle/>
          <a:p>
            <a:r>
              <a:rPr lang="de-DE" sz="2000" dirty="0"/>
              <a:t>Vorarbeiten (vor dem Anlegen des allersten Einkaufswagen)</a:t>
            </a:r>
            <a:br>
              <a:rPr lang="de-DE" sz="2000" dirty="0"/>
            </a:br>
            <a:endParaRPr lang="de-DE" sz="2000" dirty="0"/>
          </a:p>
        </p:txBody>
      </p:sp>
      <p:sp>
        <p:nvSpPr>
          <p:cNvPr id="3" name="Inhaltsplatzhalter 2"/>
          <p:cNvSpPr>
            <a:spLocks noGrp="1"/>
          </p:cNvSpPr>
          <p:nvPr>
            <p:ph idx="1"/>
          </p:nvPr>
        </p:nvSpPr>
        <p:spPr>
          <a:xfrm>
            <a:off x="371707" y="575288"/>
            <a:ext cx="8273503" cy="1197528"/>
          </a:xfrm>
        </p:spPr>
        <p:txBody>
          <a:bodyPr/>
          <a:lstStyle/>
          <a:p>
            <a:pPr marL="933450" lvl="2" indent="0">
              <a:buNone/>
            </a:pPr>
            <a:endParaRPr lang="de-DE" sz="800" dirty="0" smtClean="0"/>
          </a:p>
          <a:p>
            <a:pPr>
              <a:buFont typeface="Wingdings" panose="05000000000000000000" pitchFamily="2" charset="2"/>
              <a:buChar char="Ø"/>
            </a:pPr>
            <a:r>
              <a:rPr lang="de-DE" sz="1800" dirty="0"/>
              <a:t>2</a:t>
            </a:r>
            <a:r>
              <a:rPr lang="de-DE" sz="1800" dirty="0" smtClean="0"/>
              <a:t>. Browsereinstellungen für den </a:t>
            </a:r>
            <a:r>
              <a:rPr lang="de-DE" sz="1800" b="1" dirty="0" smtClean="0"/>
              <a:t>Internetexplorer</a:t>
            </a:r>
          </a:p>
          <a:p>
            <a:pPr marL="0" indent="0">
              <a:buNone/>
            </a:pPr>
            <a:r>
              <a:rPr lang="de-DE" sz="1200" dirty="0" smtClean="0"/>
              <a:t>               </a:t>
            </a:r>
            <a:r>
              <a:rPr lang="de-DE" sz="1200" b="1" dirty="0" smtClean="0"/>
              <a:t> </a:t>
            </a:r>
            <a:endParaRPr lang="de-DE" dirty="0"/>
          </a:p>
          <a:p>
            <a:pPr marL="0" indent="0">
              <a:buNone/>
            </a:pPr>
            <a:r>
              <a:rPr lang="de-DE" dirty="0" smtClean="0"/>
              <a:t> </a:t>
            </a:r>
          </a:p>
        </p:txBody>
      </p:sp>
      <p:sp>
        <p:nvSpPr>
          <p:cNvPr id="5" name="Datumsplatzhalter 4"/>
          <p:cNvSpPr>
            <a:spLocks noGrp="1"/>
          </p:cNvSpPr>
          <p:nvPr>
            <p:ph type="dt" sz="half" idx="2"/>
          </p:nvPr>
        </p:nvSpPr>
        <p:spPr/>
        <p:txBody>
          <a:bodyPr/>
          <a:lstStyle/>
          <a:p>
            <a:fld id="{484C367B-B97A-4E60-B598-A27C9F9CA006}" type="datetime1">
              <a:rPr lang="de-DE" smtClean="0"/>
              <a:t>14.05.2018</a:t>
            </a:fld>
            <a:endParaRPr lang="de-DE"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4" name="Rechteck 3"/>
          <p:cNvSpPr/>
          <p:nvPr/>
        </p:nvSpPr>
        <p:spPr>
          <a:xfrm>
            <a:off x="392113" y="1008497"/>
            <a:ext cx="7902624" cy="861774"/>
          </a:xfrm>
          <a:prstGeom prst="rect">
            <a:avLst/>
          </a:prstGeom>
        </p:spPr>
        <p:txBody>
          <a:bodyPr wrap="square">
            <a:spAutoFit/>
          </a:bodyPr>
          <a:lstStyle/>
          <a:p>
            <a:endParaRPr lang="de-DE" sz="800" dirty="0">
              <a:solidFill>
                <a:srgbClr val="000000"/>
              </a:solidFill>
              <a:latin typeface="Arial" panose="020B0604020202020204" pitchFamily="34" charset="0"/>
            </a:endParaRPr>
          </a:p>
          <a:p>
            <a:pPr marL="0" indent="0">
              <a:buNone/>
            </a:pPr>
            <a:r>
              <a:rPr lang="de-DE" sz="1400" b="1" dirty="0" smtClean="0"/>
              <a:t>3. Internetoptionen </a:t>
            </a:r>
            <a:r>
              <a:rPr lang="de-DE" sz="1400" b="1" dirty="0"/>
              <a:t>(gemischte Inhalte auf „Aktivieren“ setzen</a:t>
            </a:r>
            <a:r>
              <a:rPr lang="de-DE" sz="1400" b="1" dirty="0" smtClean="0"/>
              <a:t>)</a:t>
            </a:r>
          </a:p>
          <a:p>
            <a:pPr marL="0" indent="0">
              <a:buNone/>
            </a:pPr>
            <a:endParaRPr lang="de-DE" sz="1400" b="1" dirty="0" smtClean="0"/>
          </a:p>
          <a:p>
            <a:endParaRPr lang="de-DE" sz="1400" dirty="0">
              <a:solidFill>
                <a:srgbClr val="000000"/>
              </a:solidFill>
              <a:latin typeface="Arial" panose="020B0604020202020204" pitchFamily="34" charset="0"/>
            </a:endParaRPr>
          </a:p>
        </p:txBody>
      </p:sp>
      <p:pic>
        <p:nvPicPr>
          <p:cNvPr id="7" name="Grafik 6"/>
          <p:cNvPicPr>
            <a:picLocks noChangeAspect="1"/>
          </p:cNvPicPr>
          <p:nvPr/>
        </p:nvPicPr>
        <p:blipFill>
          <a:blip r:embed="rId2"/>
          <a:stretch>
            <a:fillRect/>
          </a:stretch>
        </p:blipFill>
        <p:spPr>
          <a:xfrm>
            <a:off x="612000" y="1516757"/>
            <a:ext cx="4151321" cy="4682852"/>
          </a:xfrm>
          <a:prstGeom prst="rect">
            <a:avLst/>
          </a:prstGeom>
        </p:spPr>
      </p:pic>
      <p:sp>
        <p:nvSpPr>
          <p:cNvPr id="8" name="Rechteck 7"/>
          <p:cNvSpPr/>
          <p:nvPr/>
        </p:nvSpPr>
        <p:spPr>
          <a:xfrm>
            <a:off x="4795582" y="4869160"/>
            <a:ext cx="4572000" cy="923330"/>
          </a:xfrm>
          <a:prstGeom prst="rect">
            <a:avLst/>
          </a:prstGeom>
        </p:spPr>
        <p:txBody>
          <a:bodyPr>
            <a:spAutoFit/>
          </a:bodyPr>
          <a:lstStyle/>
          <a:p>
            <a:r>
              <a:rPr lang="de-DE" dirty="0">
                <a:solidFill>
                  <a:srgbClr val="000000"/>
                </a:solidFill>
                <a:latin typeface="Arial" panose="020B0604020202020204" pitchFamily="34" charset="0"/>
              </a:rPr>
              <a:t>Unter dem Punkt </a:t>
            </a:r>
            <a:r>
              <a:rPr lang="de-DE" b="1" i="1" dirty="0">
                <a:solidFill>
                  <a:srgbClr val="000000"/>
                </a:solidFill>
                <a:latin typeface="Arial" panose="020B0604020202020204" pitchFamily="34" charset="0"/>
              </a:rPr>
              <a:t>Verschiedenes </a:t>
            </a:r>
            <a:r>
              <a:rPr lang="de-DE" dirty="0">
                <a:solidFill>
                  <a:srgbClr val="000000"/>
                </a:solidFill>
                <a:latin typeface="Arial" panose="020B0604020202020204" pitchFamily="34" charset="0"/>
              </a:rPr>
              <a:t>gibt es einen Unterpunkt </a:t>
            </a:r>
            <a:r>
              <a:rPr lang="de-DE" b="1" i="1" dirty="0">
                <a:solidFill>
                  <a:srgbClr val="000000"/>
                </a:solidFill>
                <a:latin typeface="Arial" panose="020B0604020202020204" pitchFamily="34" charset="0"/>
              </a:rPr>
              <a:t>Gemischte Inhalte anzeigen</a:t>
            </a:r>
            <a:r>
              <a:rPr lang="de-DE" dirty="0">
                <a:solidFill>
                  <a:srgbClr val="000000"/>
                </a:solidFill>
                <a:latin typeface="Arial" panose="020B0604020202020204" pitchFamily="34" charset="0"/>
              </a:rPr>
              <a:t>: </a:t>
            </a:r>
            <a:endParaRPr lang="de-DE" dirty="0"/>
          </a:p>
        </p:txBody>
      </p:sp>
    </p:spTree>
    <p:extLst>
      <p:ext uri="{BB962C8B-B14F-4D97-AF65-F5344CB8AC3E}">
        <p14:creationId xmlns:p14="http://schemas.microsoft.com/office/powerpoint/2010/main" val="4005403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113" y="47348"/>
            <a:ext cx="8117586" cy="864096"/>
          </a:xfrm>
        </p:spPr>
        <p:txBody>
          <a:bodyPr/>
          <a:lstStyle/>
          <a:p>
            <a:r>
              <a:rPr lang="de-DE" sz="2000" dirty="0"/>
              <a:t>Vorarbeiten (vor dem Anlegen des allersten Einkaufswagen)</a:t>
            </a:r>
            <a:br>
              <a:rPr lang="de-DE" sz="2000" dirty="0"/>
            </a:br>
            <a:endParaRPr lang="de-DE" sz="2000" dirty="0"/>
          </a:p>
        </p:txBody>
      </p:sp>
      <p:sp>
        <p:nvSpPr>
          <p:cNvPr id="3" name="Inhaltsplatzhalter 2"/>
          <p:cNvSpPr>
            <a:spLocks noGrp="1"/>
          </p:cNvSpPr>
          <p:nvPr>
            <p:ph idx="1"/>
          </p:nvPr>
        </p:nvSpPr>
        <p:spPr>
          <a:xfrm>
            <a:off x="371707" y="575288"/>
            <a:ext cx="8273503" cy="1197528"/>
          </a:xfrm>
        </p:spPr>
        <p:txBody>
          <a:bodyPr/>
          <a:lstStyle/>
          <a:p>
            <a:pPr marL="933450" lvl="2" indent="0">
              <a:buNone/>
            </a:pPr>
            <a:endParaRPr lang="de-DE" sz="800" dirty="0" smtClean="0"/>
          </a:p>
          <a:p>
            <a:pPr>
              <a:buFont typeface="Wingdings" panose="05000000000000000000" pitchFamily="2" charset="2"/>
              <a:buChar char="Ø"/>
            </a:pPr>
            <a:r>
              <a:rPr lang="de-DE" sz="1800" dirty="0"/>
              <a:t>2</a:t>
            </a:r>
            <a:r>
              <a:rPr lang="de-DE" sz="1800" dirty="0" smtClean="0"/>
              <a:t>. Browsereinstellungen für den </a:t>
            </a:r>
            <a:r>
              <a:rPr lang="de-DE" sz="1800" b="1" dirty="0" smtClean="0"/>
              <a:t>Internetexplorer</a:t>
            </a:r>
          </a:p>
          <a:p>
            <a:pPr marL="0" indent="0">
              <a:buNone/>
            </a:pPr>
            <a:r>
              <a:rPr lang="de-DE" sz="1200" dirty="0" smtClean="0"/>
              <a:t>               </a:t>
            </a:r>
            <a:r>
              <a:rPr lang="de-DE" sz="1200" b="1" dirty="0" smtClean="0"/>
              <a:t> </a:t>
            </a:r>
            <a:endParaRPr lang="de-DE" dirty="0"/>
          </a:p>
          <a:p>
            <a:pPr marL="0" indent="0">
              <a:buNone/>
            </a:pPr>
            <a:r>
              <a:rPr lang="de-DE" dirty="0" smtClean="0"/>
              <a:t> </a:t>
            </a:r>
          </a:p>
        </p:txBody>
      </p:sp>
      <p:sp>
        <p:nvSpPr>
          <p:cNvPr id="5" name="Datumsplatzhalter 4"/>
          <p:cNvSpPr>
            <a:spLocks noGrp="1"/>
          </p:cNvSpPr>
          <p:nvPr>
            <p:ph type="dt" sz="half" idx="2"/>
          </p:nvPr>
        </p:nvSpPr>
        <p:spPr/>
        <p:txBody>
          <a:bodyPr/>
          <a:lstStyle/>
          <a:p>
            <a:fld id="{CFA8FD59-010D-401D-8ACA-E84F683B9381}" type="datetime1">
              <a:rPr lang="de-DE" smtClean="0"/>
              <a:t>14.05.2018</a:t>
            </a:fld>
            <a:endParaRPr lang="de-DE"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4" name="Rechteck 3"/>
          <p:cNvSpPr/>
          <p:nvPr/>
        </p:nvSpPr>
        <p:spPr>
          <a:xfrm>
            <a:off x="392113" y="1008497"/>
            <a:ext cx="7902624" cy="861774"/>
          </a:xfrm>
          <a:prstGeom prst="rect">
            <a:avLst/>
          </a:prstGeom>
        </p:spPr>
        <p:txBody>
          <a:bodyPr wrap="square">
            <a:spAutoFit/>
          </a:bodyPr>
          <a:lstStyle/>
          <a:p>
            <a:endParaRPr lang="de-DE" sz="800" dirty="0">
              <a:solidFill>
                <a:srgbClr val="000000"/>
              </a:solidFill>
              <a:latin typeface="Arial" panose="020B0604020202020204" pitchFamily="34" charset="0"/>
            </a:endParaRPr>
          </a:p>
          <a:p>
            <a:pPr marL="0" indent="0">
              <a:buNone/>
            </a:pPr>
            <a:r>
              <a:rPr lang="de-DE" sz="1400" b="1" dirty="0" smtClean="0"/>
              <a:t>3. Internetoptionen </a:t>
            </a:r>
            <a:r>
              <a:rPr lang="de-DE" sz="1400" b="1" dirty="0"/>
              <a:t>(gemischte Inhalte auf „Aktivieren“ setzen</a:t>
            </a:r>
            <a:r>
              <a:rPr lang="de-DE" sz="1400" b="1" dirty="0" smtClean="0"/>
              <a:t>)</a:t>
            </a:r>
          </a:p>
          <a:p>
            <a:pPr marL="0" indent="0">
              <a:buNone/>
            </a:pPr>
            <a:endParaRPr lang="de-DE" sz="1400" b="1" dirty="0" smtClean="0"/>
          </a:p>
          <a:p>
            <a:endParaRPr lang="de-DE" sz="1400" dirty="0">
              <a:solidFill>
                <a:srgbClr val="000000"/>
              </a:solidFill>
              <a:latin typeface="Arial" panose="020B0604020202020204" pitchFamily="34" charset="0"/>
            </a:endParaRPr>
          </a:p>
        </p:txBody>
      </p:sp>
      <p:pic>
        <p:nvPicPr>
          <p:cNvPr id="6" name="Grafik 5"/>
          <p:cNvPicPr>
            <a:picLocks noChangeAspect="1"/>
          </p:cNvPicPr>
          <p:nvPr/>
        </p:nvPicPr>
        <p:blipFill>
          <a:blip r:embed="rId2"/>
          <a:stretch>
            <a:fillRect/>
          </a:stretch>
        </p:blipFill>
        <p:spPr>
          <a:xfrm>
            <a:off x="648999" y="1628800"/>
            <a:ext cx="3765754" cy="4286224"/>
          </a:xfrm>
          <a:prstGeom prst="rect">
            <a:avLst/>
          </a:prstGeom>
        </p:spPr>
      </p:pic>
      <p:sp>
        <p:nvSpPr>
          <p:cNvPr id="9" name="Rechteck 8"/>
          <p:cNvSpPr/>
          <p:nvPr/>
        </p:nvSpPr>
        <p:spPr>
          <a:xfrm>
            <a:off x="4462930" y="3573016"/>
            <a:ext cx="4572000" cy="2031325"/>
          </a:xfrm>
          <a:prstGeom prst="rect">
            <a:avLst/>
          </a:prstGeom>
        </p:spPr>
        <p:txBody>
          <a:bodyPr>
            <a:spAutoFit/>
          </a:bodyPr>
          <a:lstStyle/>
          <a:p>
            <a:r>
              <a:rPr lang="de-DE" dirty="0">
                <a:solidFill>
                  <a:srgbClr val="000000"/>
                </a:solidFill>
                <a:latin typeface="Arial" panose="020B0604020202020204" pitchFamily="34" charset="0"/>
              </a:rPr>
              <a:t>Hier bitte auf </a:t>
            </a:r>
            <a:r>
              <a:rPr lang="de-DE" b="1" i="1" dirty="0">
                <a:solidFill>
                  <a:srgbClr val="000000"/>
                </a:solidFill>
                <a:latin typeface="Arial" panose="020B0604020202020204" pitchFamily="34" charset="0"/>
              </a:rPr>
              <a:t>Aktivieren </a:t>
            </a:r>
            <a:r>
              <a:rPr lang="de-DE" dirty="0">
                <a:solidFill>
                  <a:srgbClr val="000000"/>
                </a:solidFill>
                <a:latin typeface="Arial" panose="020B0604020202020204" pitchFamily="34" charset="0"/>
              </a:rPr>
              <a:t>umstellen und danach mit OK bestätigen. </a:t>
            </a:r>
          </a:p>
          <a:p>
            <a:r>
              <a:rPr lang="de-DE" dirty="0">
                <a:solidFill>
                  <a:srgbClr val="000000"/>
                </a:solidFill>
                <a:latin typeface="Arial" panose="020B0604020202020204" pitchFamily="34" charset="0"/>
              </a:rPr>
              <a:t>(Gegebenenfalls Gemischte Inhalte auch für die Symbole </a:t>
            </a:r>
            <a:r>
              <a:rPr lang="de-DE" b="1" i="1" dirty="0">
                <a:solidFill>
                  <a:srgbClr val="000000"/>
                </a:solidFill>
                <a:latin typeface="Arial" panose="020B0604020202020204" pitchFamily="34" charset="0"/>
              </a:rPr>
              <a:t>Lokales Intranet </a:t>
            </a:r>
            <a:r>
              <a:rPr lang="de-DE" dirty="0">
                <a:solidFill>
                  <a:srgbClr val="000000"/>
                </a:solidFill>
                <a:latin typeface="Arial" panose="020B0604020202020204" pitchFamily="34" charset="0"/>
              </a:rPr>
              <a:t>und </a:t>
            </a:r>
            <a:r>
              <a:rPr lang="de-DE" b="1" i="1" dirty="0">
                <a:solidFill>
                  <a:srgbClr val="000000"/>
                </a:solidFill>
                <a:latin typeface="Arial" panose="020B0604020202020204" pitchFamily="34" charset="0"/>
              </a:rPr>
              <a:t>Vertrauenswürdige Sites </a:t>
            </a:r>
            <a:r>
              <a:rPr lang="de-DE" dirty="0">
                <a:solidFill>
                  <a:srgbClr val="000000"/>
                </a:solidFill>
                <a:latin typeface="Arial" panose="020B0604020202020204" pitchFamily="34" charset="0"/>
              </a:rPr>
              <a:t>wie beschrieben aktivieren. Danach bitte mit </a:t>
            </a:r>
            <a:r>
              <a:rPr lang="de-DE" b="1" i="1" dirty="0">
                <a:solidFill>
                  <a:srgbClr val="000000"/>
                </a:solidFill>
                <a:latin typeface="Arial" panose="020B0604020202020204" pitchFamily="34" charset="0"/>
              </a:rPr>
              <a:t>OK </a:t>
            </a:r>
            <a:r>
              <a:rPr lang="de-DE" dirty="0">
                <a:solidFill>
                  <a:srgbClr val="000000"/>
                </a:solidFill>
                <a:latin typeface="Arial" panose="020B0604020202020204" pitchFamily="34" charset="0"/>
              </a:rPr>
              <a:t>bestätigen.) </a:t>
            </a:r>
            <a:endParaRPr lang="de-DE" dirty="0"/>
          </a:p>
        </p:txBody>
      </p:sp>
    </p:spTree>
    <p:extLst>
      <p:ext uri="{BB962C8B-B14F-4D97-AF65-F5344CB8AC3E}">
        <p14:creationId xmlns:p14="http://schemas.microsoft.com/office/powerpoint/2010/main" val="1665987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stretch>
            <a:fillRect/>
          </a:stretch>
        </p:blipFill>
        <p:spPr>
          <a:xfrm>
            <a:off x="1134000" y="2322728"/>
            <a:ext cx="4086072" cy="1595656"/>
          </a:xfrm>
          <a:prstGeom prst="rect">
            <a:avLst/>
          </a:prstGeom>
        </p:spPr>
      </p:pic>
      <p:sp>
        <p:nvSpPr>
          <p:cNvPr id="2" name="Titel 1"/>
          <p:cNvSpPr>
            <a:spLocks noGrp="1"/>
          </p:cNvSpPr>
          <p:nvPr>
            <p:ph type="title"/>
          </p:nvPr>
        </p:nvSpPr>
        <p:spPr>
          <a:xfrm>
            <a:off x="392113" y="47348"/>
            <a:ext cx="8117586" cy="864096"/>
          </a:xfrm>
        </p:spPr>
        <p:txBody>
          <a:bodyPr/>
          <a:lstStyle/>
          <a:p>
            <a:r>
              <a:rPr lang="de-DE" sz="2000" dirty="0"/>
              <a:t>Vorarbeiten (vor dem Anlegen des allersten Einkaufswagen)</a:t>
            </a:r>
            <a:br>
              <a:rPr lang="de-DE" sz="2000" dirty="0"/>
            </a:br>
            <a:endParaRPr lang="de-DE" sz="2000" dirty="0"/>
          </a:p>
        </p:txBody>
      </p:sp>
      <p:sp>
        <p:nvSpPr>
          <p:cNvPr id="3" name="Inhaltsplatzhalter 2"/>
          <p:cNvSpPr>
            <a:spLocks noGrp="1"/>
          </p:cNvSpPr>
          <p:nvPr>
            <p:ph idx="1"/>
          </p:nvPr>
        </p:nvSpPr>
        <p:spPr>
          <a:xfrm>
            <a:off x="396000" y="750542"/>
            <a:ext cx="8644383" cy="1386761"/>
          </a:xfrm>
        </p:spPr>
        <p:txBody>
          <a:bodyPr/>
          <a:lstStyle/>
          <a:p>
            <a:pPr marL="933450" lvl="2" indent="0">
              <a:buNone/>
            </a:pPr>
            <a:endParaRPr lang="de-DE" sz="800" dirty="0" smtClean="0"/>
          </a:p>
          <a:p>
            <a:pPr>
              <a:buFont typeface="Wingdings" panose="05000000000000000000" pitchFamily="2" charset="2"/>
              <a:buChar char="Ø"/>
            </a:pPr>
            <a:r>
              <a:rPr lang="de-DE" sz="1800" dirty="0"/>
              <a:t>3</a:t>
            </a:r>
            <a:r>
              <a:rPr lang="de-DE" sz="1800" dirty="0" smtClean="0"/>
              <a:t>. Browsereinstellungen für den </a:t>
            </a:r>
            <a:r>
              <a:rPr lang="de-DE" sz="1800" b="1" dirty="0" smtClean="0"/>
              <a:t>Mozilla Firefox</a:t>
            </a:r>
          </a:p>
          <a:p>
            <a:pPr marL="0" indent="0">
              <a:buNone/>
            </a:pPr>
            <a:r>
              <a:rPr lang="de-DE" sz="1200" dirty="0"/>
              <a:t> </a:t>
            </a:r>
            <a:r>
              <a:rPr lang="de-DE" sz="1200" dirty="0" smtClean="0"/>
              <a:t>             Im Mozilla Firefox sind im Menüpunkt </a:t>
            </a:r>
            <a:r>
              <a:rPr lang="de-DE" sz="1200" b="1" i="1" dirty="0"/>
              <a:t>Extras </a:t>
            </a:r>
            <a:r>
              <a:rPr lang="de-DE" sz="1200" dirty="0" smtClean="0"/>
              <a:t>unter „Einstellungen“ </a:t>
            </a:r>
            <a:r>
              <a:rPr lang="de-DE" sz="1200" dirty="0"/>
              <a:t>notwendig, bevor Sie Ihren ersten Vorgang </a:t>
            </a:r>
            <a:r>
              <a:rPr lang="de-DE" sz="1200" dirty="0" smtClean="0"/>
              <a:t>erfassen</a:t>
            </a:r>
          </a:p>
          <a:p>
            <a:pPr marL="0" indent="0">
              <a:buNone/>
            </a:pPr>
            <a:r>
              <a:rPr lang="de-DE" sz="1200" dirty="0"/>
              <a:t> </a:t>
            </a:r>
            <a:r>
              <a:rPr lang="de-DE" sz="1200" dirty="0" smtClean="0"/>
              <a:t>             </a:t>
            </a:r>
            <a:r>
              <a:rPr lang="de-DE" sz="1200" dirty="0"/>
              <a:t>können. Diese können Sie dem Bild entnehmen: </a:t>
            </a:r>
            <a:endParaRPr lang="de-DE" sz="1200" dirty="0" smtClean="0"/>
          </a:p>
          <a:p>
            <a:pPr marL="0" indent="0">
              <a:buNone/>
            </a:pPr>
            <a:r>
              <a:rPr lang="de-DE" sz="1200" dirty="0" smtClean="0"/>
              <a:t>                1. Popupblocker ausschalten, dazu Menüpunkt „Extras“ auf Untermenüpunkt „Einstellungen“ klicken</a:t>
            </a:r>
          </a:p>
          <a:p>
            <a:pPr marL="0" indent="0">
              <a:buNone/>
            </a:pPr>
            <a:r>
              <a:rPr lang="de-DE" sz="1200" dirty="0"/>
              <a:t> </a:t>
            </a:r>
            <a:r>
              <a:rPr lang="de-DE" sz="1200" dirty="0" smtClean="0"/>
              <a:t>      </a:t>
            </a:r>
          </a:p>
          <a:p>
            <a:pPr marL="0" indent="0">
              <a:buNone/>
            </a:pPr>
            <a:endParaRPr lang="de-DE" sz="1200" dirty="0"/>
          </a:p>
          <a:p>
            <a:pPr marL="0" indent="0">
              <a:buNone/>
            </a:pPr>
            <a:r>
              <a:rPr lang="de-DE" sz="1200" dirty="0" smtClean="0"/>
              <a:t>         </a:t>
            </a:r>
          </a:p>
          <a:p>
            <a:pPr marL="0" indent="0">
              <a:buNone/>
            </a:pPr>
            <a:endParaRPr lang="de-DE" sz="1200" dirty="0"/>
          </a:p>
          <a:p>
            <a:pPr marL="0" indent="0">
              <a:buNone/>
            </a:pPr>
            <a:endParaRPr lang="de-DE" sz="1200" dirty="0" smtClean="0"/>
          </a:p>
          <a:p>
            <a:pPr marL="0" indent="0">
              <a:buNone/>
            </a:pPr>
            <a:endParaRPr lang="de-DE" sz="1200" dirty="0"/>
          </a:p>
          <a:p>
            <a:pPr marL="0" indent="0">
              <a:buNone/>
            </a:pPr>
            <a:endParaRPr lang="de-DE" sz="1200" dirty="0" smtClean="0"/>
          </a:p>
          <a:p>
            <a:pPr marL="0" indent="0">
              <a:buNone/>
            </a:pPr>
            <a:endParaRPr lang="de-DE" sz="1200" dirty="0"/>
          </a:p>
          <a:p>
            <a:pPr marL="0" indent="0">
              <a:buNone/>
            </a:pPr>
            <a:endParaRPr lang="de-DE" sz="1200" dirty="0" smtClean="0"/>
          </a:p>
          <a:p>
            <a:pPr marL="0" indent="0">
              <a:buNone/>
            </a:pPr>
            <a:r>
              <a:rPr lang="de-DE" sz="1200" dirty="0" smtClean="0"/>
              <a:t>						  </a:t>
            </a:r>
            <a:r>
              <a:rPr lang="de-DE" sz="1200" dirty="0" smtClean="0">
                <a:sym typeface="Wingdings" panose="05000000000000000000" pitchFamily="2" charset="2"/>
              </a:rPr>
              <a:t> Unter Register  „Inhalt“ das Häkchen bei</a:t>
            </a:r>
          </a:p>
          <a:p>
            <a:pPr marL="0" indent="0">
              <a:buNone/>
            </a:pPr>
            <a:r>
              <a:rPr lang="de-DE" sz="1200" dirty="0">
                <a:sym typeface="Wingdings" panose="05000000000000000000" pitchFamily="2" charset="2"/>
              </a:rPr>
              <a:t>	</a:t>
            </a:r>
            <a:r>
              <a:rPr lang="de-DE" sz="1200" dirty="0" smtClean="0">
                <a:sym typeface="Wingdings" panose="05000000000000000000" pitchFamily="2" charset="2"/>
              </a:rPr>
              <a:t>					       „Pop-up-Fenster blockieren“ </a:t>
            </a:r>
          </a:p>
          <a:p>
            <a:pPr marL="0" indent="0">
              <a:buNone/>
            </a:pPr>
            <a:r>
              <a:rPr lang="de-DE" sz="1200" dirty="0">
                <a:sym typeface="Wingdings" panose="05000000000000000000" pitchFamily="2" charset="2"/>
              </a:rPr>
              <a:t>	</a:t>
            </a:r>
            <a:r>
              <a:rPr lang="de-DE" sz="1200" dirty="0" smtClean="0">
                <a:sym typeface="Wingdings" panose="05000000000000000000" pitchFamily="2" charset="2"/>
              </a:rPr>
              <a:t>					      wegnehmen</a:t>
            </a:r>
            <a:endParaRPr lang="de-DE" sz="1200" dirty="0"/>
          </a:p>
          <a:p>
            <a:pPr marL="0" indent="0">
              <a:buNone/>
            </a:pPr>
            <a:endParaRPr lang="de-DE" sz="1200" dirty="0" smtClean="0"/>
          </a:p>
          <a:p>
            <a:pPr marL="0" indent="0">
              <a:buNone/>
            </a:pPr>
            <a:endParaRPr lang="de-DE" sz="1200" dirty="0" smtClean="0"/>
          </a:p>
          <a:p>
            <a:endParaRPr lang="de-DE" sz="1800" dirty="0" smtClean="0"/>
          </a:p>
          <a:p>
            <a:pPr marL="0" indent="0">
              <a:buNone/>
            </a:pPr>
            <a:endParaRPr lang="de-DE" dirty="0" smtClean="0"/>
          </a:p>
          <a:p>
            <a:pPr marL="0" indent="0">
              <a:buNone/>
            </a:pPr>
            <a:endParaRPr lang="de-DE" dirty="0"/>
          </a:p>
          <a:p>
            <a:pPr marL="0" indent="0">
              <a:buNone/>
            </a:pPr>
            <a:r>
              <a:rPr lang="de-DE" dirty="0" smtClean="0"/>
              <a:t> </a:t>
            </a:r>
          </a:p>
        </p:txBody>
      </p:sp>
      <p:sp>
        <p:nvSpPr>
          <p:cNvPr id="5" name="Datumsplatzhalter 4"/>
          <p:cNvSpPr>
            <a:spLocks noGrp="1"/>
          </p:cNvSpPr>
          <p:nvPr>
            <p:ph type="dt" sz="half" idx="2"/>
          </p:nvPr>
        </p:nvSpPr>
        <p:spPr/>
        <p:txBody>
          <a:bodyPr/>
          <a:lstStyle/>
          <a:p>
            <a:fld id="{F6F69097-147C-4122-9C0B-C60D6B0EF3B3}" type="datetime1">
              <a:rPr lang="de-DE" smtClean="0"/>
              <a:t>14.05.2018</a:t>
            </a:fld>
            <a:endParaRPr lang="de-DE" dirty="0"/>
          </a:p>
        </p:txBody>
      </p:sp>
      <p:sp>
        <p:nvSpPr>
          <p:cNvPr id="6" name="Rectangle 3"/>
          <p:cNvSpPr>
            <a:spLocks noChangeArrowheads="1"/>
          </p:cNvSpPr>
          <p:nvPr/>
        </p:nvSpPr>
        <p:spPr bwMode="auto">
          <a:xfrm>
            <a:off x="3181361" y="2255996"/>
            <a:ext cx="432048" cy="23371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Rectangle 4"/>
          <p:cNvSpPr>
            <a:spLocks noChangeArrowheads="1"/>
          </p:cNvSpPr>
          <p:nvPr/>
        </p:nvSpPr>
        <p:spPr bwMode="auto">
          <a:xfrm>
            <a:off x="3277832" y="3536853"/>
            <a:ext cx="1429187" cy="18826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Grafik 10"/>
          <p:cNvPicPr>
            <a:picLocks noChangeAspect="1"/>
          </p:cNvPicPr>
          <p:nvPr/>
        </p:nvPicPr>
        <p:blipFill>
          <a:blip r:embed="rId3"/>
          <a:stretch>
            <a:fillRect/>
          </a:stretch>
        </p:blipFill>
        <p:spPr>
          <a:xfrm>
            <a:off x="1078378" y="3959583"/>
            <a:ext cx="4824536" cy="2323431"/>
          </a:xfrm>
          <a:prstGeom prst="rect">
            <a:avLst/>
          </a:prstGeom>
        </p:spPr>
      </p:pic>
      <p:sp>
        <p:nvSpPr>
          <p:cNvPr id="12" name="Rectangle 2"/>
          <p:cNvSpPr>
            <a:spLocks noChangeArrowheads="1"/>
          </p:cNvSpPr>
          <p:nvPr/>
        </p:nvSpPr>
        <p:spPr bwMode="auto">
          <a:xfrm>
            <a:off x="1094025" y="4917965"/>
            <a:ext cx="561975" cy="16721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 name="Rectangle 3"/>
          <p:cNvSpPr>
            <a:spLocks noChangeArrowheads="1"/>
          </p:cNvSpPr>
          <p:nvPr/>
        </p:nvSpPr>
        <p:spPr bwMode="auto">
          <a:xfrm>
            <a:off x="1907704" y="5817671"/>
            <a:ext cx="1080120" cy="46534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1598021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1133999" y="2206654"/>
            <a:ext cx="7193833" cy="3094554"/>
          </a:xfrm>
          <a:prstGeom prst="rect">
            <a:avLst/>
          </a:prstGeom>
        </p:spPr>
      </p:pic>
      <p:sp>
        <p:nvSpPr>
          <p:cNvPr id="2" name="Titel 1"/>
          <p:cNvSpPr>
            <a:spLocks noGrp="1"/>
          </p:cNvSpPr>
          <p:nvPr>
            <p:ph type="title"/>
          </p:nvPr>
        </p:nvSpPr>
        <p:spPr>
          <a:xfrm>
            <a:off x="392113" y="47348"/>
            <a:ext cx="8117586" cy="864096"/>
          </a:xfrm>
        </p:spPr>
        <p:txBody>
          <a:bodyPr/>
          <a:lstStyle/>
          <a:p>
            <a:r>
              <a:rPr lang="de-DE" sz="2000" dirty="0"/>
              <a:t>Vorarbeiten (vor dem Anlegen des allersten Einkaufswagen)</a:t>
            </a:r>
            <a:br>
              <a:rPr lang="de-DE" sz="2000" dirty="0"/>
            </a:br>
            <a:endParaRPr lang="de-DE" sz="2000" dirty="0"/>
          </a:p>
        </p:txBody>
      </p:sp>
      <p:sp>
        <p:nvSpPr>
          <p:cNvPr id="3" name="Inhaltsplatzhalter 2"/>
          <p:cNvSpPr>
            <a:spLocks noGrp="1"/>
          </p:cNvSpPr>
          <p:nvPr>
            <p:ph idx="1"/>
          </p:nvPr>
        </p:nvSpPr>
        <p:spPr>
          <a:xfrm>
            <a:off x="499617" y="595325"/>
            <a:ext cx="8644383" cy="1386761"/>
          </a:xfrm>
        </p:spPr>
        <p:txBody>
          <a:bodyPr/>
          <a:lstStyle/>
          <a:p>
            <a:pPr marL="933450" lvl="2" indent="0">
              <a:buNone/>
            </a:pPr>
            <a:endParaRPr lang="de-DE" sz="800" dirty="0" smtClean="0"/>
          </a:p>
          <a:p>
            <a:pPr>
              <a:buFont typeface="Wingdings" panose="05000000000000000000" pitchFamily="2" charset="2"/>
              <a:buChar char="Ø"/>
            </a:pPr>
            <a:r>
              <a:rPr lang="de-DE" sz="1800" dirty="0"/>
              <a:t>3</a:t>
            </a:r>
            <a:r>
              <a:rPr lang="de-DE" sz="1800" dirty="0" smtClean="0"/>
              <a:t>. </a:t>
            </a:r>
            <a:r>
              <a:rPr lang="de-DE" sz="1800" dirty="0" err="1" smtClean="0"/>
              <a:t>Browserereinstellungen</a:t>
            </a:r>
            <a:r>
              <a:rPr lang="de-DE" sz="1800" dirty="0" smtClean="0"/>
              <a:t> </a:t>
            </a:r>
            <a:r>
              <a:rPr lang="de-DE" sz="1800" dirty="0"/>
              <a:t>für den </a:t>
            </a:r>
            <a:r>
              <a:rPr lang="de-DE" sz="1800" b="1" dirty="0"/>
              <a:t>Mozilla </a:t>
            </a:r>
            <a:r>
              <a:rPr lang="de-DE" sz="1800" b="1" dirty="0" smtClean="0"/>
              <a:t>Firefox</a:t>
            </a:r>
          </a:p>
          <a:p>
            <a:pPr>
              <a:buFont typeface="Wingdings" panose="05000000000000000000" pitchFamily="2" charset="2"/>
              <a:buChar char="Ø"/>
            </a:pPr>
            <a:endParaRPr lang="de-DE" sz="800" dirty="0"/>
          </a:p>
          <a:p>
            <a:pPr marL="0" indent="0">
              <a:buNone/>
            </a:pPr>
            <a:r>
              <a:rPr lang="de-DE" sz="1200" dirty="0" smtClean="0"/>
              <a:t>            Im Mozilla Firefox sind nach Eingabe von „</a:t>
            </a:r>
            <a:r>
              <a:rPr lang="de-DE" sz="1200" dirty="0" err="1" smtClean="0"/>
              <a:t>about:config</a:t>
            </a:r>
            <a:r>
              <a:rPr lang="de-DE" sz="1200" dirty="0" smtClean="0"/>
              <a:t>“ in der URL-Leiste noch eine Einstellung notwendig</a:t>
            </a:r>
            <a:r>
              <a:rPr lang="de-DE" sz="1200" dirty="0"/>
              <a:t>, bevor </a:t>
            </a:r>
            <a:r>
              <a:rPr lang="de-DE" sz="1200" dirty="0" smtClean="0"/>
              <a:t>Sie</a:t>
            </a:r>
          </a:p>
          <a:p>
            <a:pPr marL="0" indent="0">
              <a:buNone/>
            </a:pPr>
            <a:r>
              <a:rPr lang="de-DE" sz="1200" dirty="0"/>
              <a:t> </a:t>
            </a:r>
            <a:r>
              <a:rPr lang="de-DE" sz="1200" dirty="0" smtClean="0"/>
              <a:t>           Ihren </a:t>
            </a:r>
            <a:r>
              <a:rPr lang="de-DE" sz="1200" dirty="0"/>
              <a:t>ersten Vorgang erfassen können. Diese können Sie dem Bild entnehmen: </a:t>
            </a:r>
            <a:endParaRPr lang="de-DE" sz="1200" dirty="0" smtClean="0"/>
          </a:p>
          <a:p>
            <a:pPr marL="0" indent="0">
              <a:buNone/>
            </a:pPr>
            <a:r>
              <a:rPr lang="de-DE" sz="1200" dirty="0" smtClean="0"/>
              <a:t>                1. </a:t>
            </a:r>
            <a:r>
              <a:rPr lang="de-DE" sz="1200" dirty="0"/>
              <a:t>Eingabe von „</a:t>
            </a:r>
            <a:r>
              <a:rPr lang="de-DE" sz="1200" dirty="0" err="1"/>
              <a:t>about:config</a:t>
            </a:r>
            <a:r>
              <a:rPr lang="de-DE" sz="1200" dirty="0"/>
              <a:t>“ in der </a:t>
            </a:r>
            <a:r>
              <a:rPr lang="de-DE" sz="1200" dirty="0" smtClean="0"/>
              <a:t>URL-Leiste und danach auf die „RETURN“-Taste klicken</a:t>
            </a:r>
          </a:p>
          <a:p>
            <a:pPr marL="0" indent="0">
              <a:buNone/>
            </a:pPr>
            <a:r>
              <a:rPr lang="de-DE" sz="1200" dirty="0" smtClean="0"/>
              <a:t>                2. Meldung „Ich bin mir der Gefahren bewusst“ bestätigen</a:t>
            </a:r>
          </a:p>
          <a:p>
            <a:pPr marL="0" indent="0">
              <a:buNone/>
            </a:pPr>
            <a:r>
              <a:rPr lang="de-DE" sz="1200" dirty="0" smtClean="0"/>
              <a:t>           </a:t>
            </a:r>
            <a:endParaRPr lang="de-DE" sz="1800" dirty="0" smtClean="0"/>
          </a:p>
          <a:p>
            <a:pPr marL="0" indent="0">
              <a:buNone/>
            </a:pPr>
            <a:endParaRPr lang="de-DE" dirty="0" smtClean="0"/>
          </a:p>
          <a:p>
            <a:pPr marL="0" indent="0">
              <a:buNone/>
            </a:pPr>
            <a:endParaRPr lang="de-DE" dirty="0"/>
          </a:p>
          <a:p>
            <a:pPr marL="0" indent="0">
              <a:buNone/>
            </a:pPr>
            <a:r>
              <a:rPr lang="de-DE" dirty="0" smtClean="0"/>
              <a:t> </a:t>
            </a:r>
          </a:p>
        </p:txBody>
      </p:sp>
      <p:sp>
        <p:nvSpPr>
          <p:cNvPr id="5" name="Datumsplatzhalter 4"/>
          <p:cNvSpPr>
            <a:spLocks noGrp="1"/>
          </p:cNvSpPr>
          <p:nvPr>
            <p:ph type="dt" sz="half" idx="2"/>
          </p:nvPr>
        </p:nvSpPr>
        <p:spPr/>
        <p:txBody>
          <a:bodyPr/>
          <a:lstStyle/>
          <a:p>
            <a:fld id="{67A6E604-B0C0-4877-A53E-E5B6CBAA902C}" type="datetime1">
              <a:rPr lang="de-DE" smtClean="0"/>
              <a:t>14.05.2018</a:t>
            </a:fld>
            <a:endParaRPr lang="de-DE" dirty="0"/>
          </a:p>
        </p:txBody>
      </p:sp>
      <p:sp>
        <p:nvSpPr>
          <p:cNvPr id="6" name="Rectangle 3"/>
          <p:cNvSpPr>
            <a:spLocks noChangeArrowheads="1"/>
          </p:cNvSpPr>
          <p:nvPr/>
        </p:nvSpPr>
        <p:spPr bwMode="auto">
          <a:xfrm>
            <a:off x="1701800" y="2554107"/>
            <a:ext cx="493936" cy="1548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Rectangle 4"/>
          <p:cNvSpPr>
            <a:spLocks noChangeArrowheads="1"/>
          </p:cNvSpPr>
          <p:nvPr/>
        </p:nvSpPr>
        <p:spPr bwMode="auto">
          <a:xfrm>
            <a:off x="3635896" y="4941168"/>
            <a:ext cx="1429187" cy="18826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1888828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747410" y="2215886"/>
            <a:ext cx="7966470" cy="2546786"/>
          </a:xfrm>
          <a:prstGeom prst="rect">
            <a:avLst/>
          </a:prstGeom>
        </p:spPr>
      </p:pic>
      <p:sp>
        <p:nvSpPr>
          <p:cNvPr id="2" name="Titel 1"/>
          <p:cNvSpPr>
            <a:spLocks noGrp="1"/>
          </p:cNvSpPr>
          <p:nvPr>
            <p:ph type="title"/>
          </p:nvPr>
        </p:nvSpPr>
        <p:spPr>
          <a:xfrm>
            <a:off x="392113" y="47348"/>
            <a:ext cx="7996311" cy="782312"/>
          </a:xfrm>
        </p:spPr>
        <p:txBody>
          <a:bodyPr/>
          <a:lstStyle/>
          <a:p>
            <a:r>
              <a:rPr lang="de-DE" sz="2000" dirty="0"/>
              <a:t>Vorarbeiten (vor dem Anlegen des allersten Einkaufswagen)</a:t>
            </a:r>
            <a:br>
              <a:rPr lang="de-DE" sz="2000" dirty="0"/>
            </a:br>
            <a:endParaRPr lang="de-DE" sz="2000" dirty="0"/>
          </a:p>
        </p:txBody>
      </p:sp>
      <p:sp>
        <p:nvSpPr>
          <p:cNvPr id="3" name="Inhaltsplatzhalter 2"/>
          <p:cNvSpPr>
            <a:spLocks noGrp="1"/>
          </p:cNvSpPr>
          <p:nvPr>
            <p:ph idx="1"/>
          </p:nvPr>
        </p:nvSpPr>
        <p:spPr>
          <a:xfrm>
            <a:off x="499617" y="829660"/>
            <a:ext cx="8644383" cy="1386761"/>
          </a:xfrm>
        </p:spPr>
        <p:txBody>
          <a:bodyPr/>
          <a:lstStyle/>
          <a:p>
            <a:pPr marL="314325" lvl="2" indent="-314325">
              <a:buFont typeface="Wingdings" panose="05000000000000000000" pitchFamily="2" charset="2"/>
              <a:buChar char="Ø"/>
            </a:pPr>
            <a:r>
              <a:rPr lang="de-DE" sz="1800" dirty="0" smtClean="0">
                <a:ea typeface="+mn-ea"/>
                <a:cs typeface="+mn-cs"/>
              </a:rPr>
              <a:t>3. </a:t>
            </a:r>
            <a:r>
              <a:rPr lang="de-DE" sz="1800" dirty="0" err="1" smtClean="0">
                <a:ea typeface="+mn-ea"/>
                <a:cs typeface="+mn-cs"/>
              </a:rPr>
              <a:t>Browserereinstellungen</a:t>
            </a:r>
            <a:r>
              <a:rPr lang="de-DE" sz="1800" dirty="0" smtClean="0">
                <a:ea typeface="+mn-ea"/>
                <a:cs typeface="+mn-cs"/>
              </a:rPr>
              <a:t> </a:t>
            </a:r>
            <a:r>
              <a:rPr lang="de-DE" sz="1800" dirty="0"/>
              <a:t>für den </a:t>
            </a:r>
            <a:r>
              <a:rPr lang="de-DE" sz="1800" b="1" dirty="0"/>
              <a:t>Mozilla </a:t>
            </a:r>
            <a:r>
              <a:rPr lang="de-DE" sz="1800" b="1" dirty="0" smtClean="0"/>
              <a:t>Firefox</a:t>
            </a:r>
            <a:endParaRPr lang="de-DE" sz="1800" b="1" dirty="0">
              <a:ea typeface="+mn-ea"/>
              <a:cs typeface="+mn-cs"/>
            </a:endParaRPr>
          </a:p>
          <a:p>
            <a:pPr marL="933450" lvl="2" indent="0">
              <a:buNone/>
            </a:pPr>
            <a:endParaRPr lang="de-DE" sz="800" dirty="0" smtClean="0"/>
          </a:p>
          <a:p>
            <a:pPr marL="0" indent="0">
              <a:buNone/>
            </a:pPr>
            <a:r>
              <a:rPr lang="de-DE" sz="1200" dirty="0" smtClean="0"/>
              <a:t>Einstellungen für den Mozilla Firefox:</a:t>
            </a:r>
          </a:p>
          <a:p>
            <a:pPr marL="0" indent="0">
              <a:buNone/>
            </a:pPr>
            <a:endParaRPr lang="de-DE" sz="1200" dirty="0"/>
          </a:p>
          <a:p>
            <a:pPr marL="0" indent="0">
              <a:buNone/>
            </a:pPr>
            <a:r>
              <a:rPr lang="de-DE" sz="1200" dirty="0" smtClean="0"/>
              <a:t>3. Geben </a:t>
            </a:r>
            <a:r>
              <a:rPr lang="de-DE" sz="1200" dirty="0"/>
              <a:t>Sie nun im Feld </a:t>
            </a:r>
            <a:r>
              <a:rPr lang="de-DE" sz="1200" b="1" i="1" dirty="0"/>
              <a:t>Suchen </a:t>
            </a:r>
            <a:r>
              <a:rPr lang="de-DE" sz="1200" dirty="0"/>
              <a:t>den Begriff </a:t>
            </a:r>
            <a:r>
              <a:rPr lang="de-DE" sz="1200" b="1" dirty="0" err="1"/>
              <a:t>mixed</a:t>
            </a:r>
            <a:r>
              <a:rPr lang="de-DE" sz="1200" b="1" dirty="0"/>
              <a:t> </a:t>
            </a:r>
            <a:r>
              <a:rPr lang="de-DE" sz="1200" dirty="0"/>
              <a:t>ein und führen Sie ein Doppelklick auf die </a:t>
            </a:r>
            <a:r>
              <a:rPr lang="de-DE" sz="1200" dirty="0" smtClean="0"/>
              <a:t>Zeile</a:t>
            </a:r>
          </a:p>
          <a:p>
            <a:pPr marL="0" indent="0">
              <a:buNone/>
            </a:pPr>
            <a:r>
              <a:rPr lang="de-DE" sz="1200" dirty="0"/>
              <a:t> </a:t>
            </a:r>
            <a:r>
              <a:rPr lang="de-DE" sz="1200" dirty="0" smtClean="0"/>
              <a:t>   </a:t>
            </a:r>
            <a:r>
              <a:rPr lang="de-DE" sz="1200" dirty="0" err="1"/>
              <a:t>security.mixed_content.block_active_content</a:t>
            </a:r>
            <a:r>
              <a:rPr lang="de-DE" sz="1200" dirty="0"/>
              <a:t> aus. Dadurch ändert sich der Wert von </a:t>
            </a:r>
            <a:r>
              <a:rPr lang="de-DE" sz="1200" dirty="0" err="1"/>
              <a:t>true</a:t>
            </a:r>
            <a:r>
              <a:rPr lang="de-DE" sz="1200" dirty="0"/>
              <a:t> auf </a:t>
            </a:r>
            <a:r>
              <a:rPr lang="de-DE" sz="1200" dirty="0" err="1"/>
              <a:t>false</a:t>
            </a:r>
            <a:r>
              <a:rPr lang="de-DE" sz="1200" dirty="0"/>
              <a:t>. </a:t>
            </a:r>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smtClean="0"/>
          </a:p>
          <a:p>
            <a:pPr marL="0" indent="0">
              <a:buNone/>
            </a:pPr>
            <a:endParaRPr lang="de-DE" sz="800" dirty="0"/>
          </a:p>
          <a:p>
            <a:pPr>
              <a:buFont typeface="Wingdings" panose="05000000000000000000" pitchFamily="2" charset="2"/>
              <a:buChar char="à"/>
            </a:pPr>
            <a:r>
              <a:rPr lang="de-DE" sz="1800" dirty="0" smtClean="0">
                <a:sym typeface="Wingdings" panose="05000000000000000000" pitchFamily="2" charset="2"/>
              </a:rPr>
              <a:t>Nähere Informationen bzgl. den Browsereinstellungen für den Internet Explorer und den Mozilla Firefox finden </a:t>
            </a:r>
            <a:r>
              <a:rPr lang="de-DE" sz="1800" dirty="0">
                <a:sym typeface="Wingdings" panose="05000000000000000000" pitchFamily="2" charset="2"/>
              </a:rPr>
              <a:t>Sie unter </a:t>
            </a:r>
            <a:r>
              <a:rPr lang="de-DE" sz="1800" dirty="0">
                <a:sym typeface="Wingdings" panose="05000000000000000000" pitchFamily="2" charset="2"/>
                <a:hlinkClick r:id="rId3"/>
              </a:rPr>
              <a:t>http://</a:t>
            </a:r>
            <a:r>
              <a:rPr lang="de-DE" sz="1800" dirty="0" smtClean="0">
                <a:sym typeface="Wingdings" panose="05000000000000000000" pitchFamily="2" charset="2"/>
                <a:hlinkClick r:id="rId3"/>
              </a:rPr>
              <a:t>www.orbit.kit.edu/205.php</a:t>
            </a:r>
            <a:r>
              <a:rPr lang="de-DE" sz="1800" dirty="0" smtClean="0">
                <a:sym typeface="Wingdings" panose="05000000000000000000" pitchFamily="2" charset="2"/>
              </a:rPr>
              <a:t>      (Doku: SRM Kurzanleitung Browsereinstellungen und Anmeldung)</a:t>
            </a:r>
            <a:endParaRPr lang="de-DE" sz="1800" dirty="0"/>
          </a:p>
          <a:p>
            <a:pPr marL="0" indent="0">
              <a:buNone/>
            </a:pPr>
            <a:endParaRPr lang="de-DE" dirty="0" smtClean="0"/>
          </a:p>
          <a:p>
            <a:pPr marL="0" indent="0">
              <a:buNone/>
            </a:pPr>
            <a:endParaRPr lang="de-DE" dirty="0"/>
          </a:p>
          <a:p>
            <a:pPr marL="0" indent="0">
              <a:buNone/>
            </a:pPr>
            <a:r>
              <a:rPr lang="de-DE" dirty="0" smtClean="0"/>
              <a:t> </a:t>
            </a:r>
          </a:p>
        </p:txBody>
      </p:sp>
      <p:sp>
        <p:nvSpPr>
          <p:cNvPr id="5" name="Datumsplatzhalter 4"/>
          <p:cNvSpPr>
            <a:spLocks noGrp="1"/>
          </p:cNvSpPr>
          <p:nvPr>
            <p:ph type="dt" sz="half" idx="2"/>
          </p:nvPr>
        </p:nvSpPr>
        <p:spPr/>
        <p:txBody>
          <a:bodyPr/>
          <a:lstStyle/>
          <a:p>
            <a:fld id="{6AE8D458-DB24-47D3-A87E-DF9089E0BD71}" type="datetime1">
              <a:rPr lang="de-DE" smtClean="0"/>
              <a:t>14.05.2018</a:t>
            </a:fld>
            <a:endParaRPr lang="de-DE" dirty="0"/>
          </a:p>
        </p:txBody>
      </p:sp>
      <p:sp>
        <p:nvSpPr>
          <p:cNvPr id="6" name="Rectangle 3"/>
          <p:cNvSpPr>
            <a:spLocks noChangeArrowheads="1"/>
          </p:cNvSpPr>
          <p:nvPr/>
        </p:nvSpPr>
        <p:spPr bwMode="auto">
          <a:xfrm>
            <a:off x="1145266" y="2917601"/>
            <a:ext cx="728246" cy="21526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Rectangle 4"/>
          <p:cNvSpPr>
            <a:spLocks noChangeArrowheads="1"/>
          </p:cNvSpPr>
          <p:nvPr/>
        </p:nvSpPr>
        <p:spPr bwMode="auto">
          <a:xfrm>
            <a:off x="747410" y="3369733"/>
            <a:ext cx="7424990" cy="27529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1033358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064896" cy="820651"/>
          </a:xfrm>
        </p:spPr>
        <p:txBody>
          <a:bodyPr/>
          <a:lstStyle/>
          <a:p>
            <a:pPr lvl="1"/>
            <a:r>
              <a:rPr lang="de-DE" sz="2000" dirty="0"/>
              <a:t>Vorarbeiten (vor dem Anlegen des allersten Einkaufswagen)</a:t>
            </a:r>
            <a:br>
              <a:rPr lang="de-DE" sz="2000" dirty="0"/>
            </a:br>
            <a:endParaRPr lang="de-DE" sz="2000" dirty="0"/>
          </a:p>
        </p:txBody>
      </p:sp>
      <p:sp>
        <p:nvSpPr>
          <p:cNvPr id="3" name="Inhaltsplatzhalter 2"/>
          <p:cNvSpPr>
            <a:spLocks noGrp="1"/>
          </p:cNvSpPr>
          <p:nvPr>
            <p:ph idx="1"/>
          </p:nvPr>
        </p:nvSpPr>
        <p:spPr>
          <a:xfrm>
            <a:off x="395536" y="765120"/>
            <a:ext cx="8140327" cy="1400113"/>
          </a:xfrm>
        </p:spPr>
        <p:txBody>
          <a:bodyPr/>
          <a:lstStyle/>
          <a:p>
            <a:pPr marL="933450" lvl="2" indent="0">
              <a:buNone/>
            </a:pPr>
            <a:endParaRPr lang="de-DE" sz="800" dirty="0" smtClean="0"/>
          </a:p>
          <a:p>
            <a:pPr>
              <a:buFont typeface="Wingdings" panose="05000000000000000000" pitchFamily="2" charset="2"/>
              <a:buChar char="Ø"/>
            </a:pPr>
            <a:r>
              <a:rPr lang="de-DE" sz="1800" dirty="0" smtClean="0"/>
              <a:t>4. Anmeldung am SRM System (SAP NetWeaver Portal):</a:t>
            </a:r>
          </a:p>
          <a:p>
            <a:pPr marL="0" indent="0">
              <a:buNone/>
            </a:pPr>
            <a:r>
              <a:rPr lang="de-DE" sz="1200" dirty="0"/>
              <a:t> </a:t>
            </a:r>
            <a:r>
              <a:rPr lang="de-DE" sz="1200" dirty="0" smtClean="0"/>
              <a:t>       Um </a:t>
            </a:r>
            <a:r>
              <a:rPr lang="de-DE" sz="1200" dirty="0"/>
              <a:t>sich am </a:t>
            </a:r>
            <a:r>
              <a:rPr lang="de-DE" sz="1200" dirty="0" smtClean="0"/>
              <a:t>SRM System (bzw. am SAP Portal) </a:t>
            </a:r>
            <a:r>
              <a:rPr lang="de-DE" sz="1200" dirty="0"/>
              <a:t>anmelden zu können, rufen Sie bitten </a:t>
            </a:r>
            <a:r>
              <a:rPr lang="de-DE" sz="1200" dirty="0" smtClean="0"/>
              <a:t>den </a:t>
            </a:r>
            <a:r>
              <a:rPr lang="de-DE" sz="1200" dirty="0"/>
              <a:t>folgenden Link auf</a:t>
            </a:r>
            <a:r>
              <a:rPr lang="de-DE" sz="1200" dirty="0" smtClean="0"/>
              <a:t>:</a:t>
            </a:r>
            <a:r>
              <a:rPr lang="de-DE" sz="1200" dirty="0"/>
              <a:t> </a:t>
            </a:r>
          </a:p>
          <a:p>
            <a:pPr marL="0" indent="0">
              <a:buNone/>
            </a:pPr>
            <a:r>
              <a:rPr lang="de-DE" sz="1200" dirty="0"/>
              <a:t>	</a:t>
            </a:r>
            <a:r>
              <a:rPr lang="de-DE" sz="1200" b="1" u="sng" dirty="0">
                <a:hlinkClick r:id="rId2"/>
              </a:rPr>
              <a:t>https://sapwp01.orbitsap.kit.edu:9060/irj/portal</a:t>
            </a:r>
            <a:endParaRPr lang="de-DE" sz="1200" dirty="0"/>
          </a:p>
          <a:p>
            <a:pPr marL="0" indent="0">
              <a:buNone/>
            </a:pPr>
            <a:r>
              <a:rPr lang="de-DE" sz="1200" dirty="0"/>
              <a:t>	</a:t>
            </a:r>
            <a:r>
              <a:rPr lang="de-DE" sz="1200" dirty="0" smtClean="0"/>
              <a:t>Sie </a:t>
            </a:r>
            <a:r>
              <a:rPr lang="de-DE" sz="1200" dirty="0"/>
              <a:t>finden diesen Link auch im KIT Intranet unter: </a:t>
            </a:r>
          </a:p>
          <a:p>
            <a:pPr marL="0" indent="0">
              <a:buNone/>
            </a:pPr>
            <a:r>
              <a:rPr lang="de-DE" sz="1200" dirty="0"/>
              <a:t>	</a:t>
            </a:r>
            <a:r>
              <a:rPr lang="de-DE" sz="1200" b="1" i="1" dirty="0" smtClean="0"/>
              <a:t>Informationen </a:t>
            </a:r>
            <a:r>
              <a:rPr lang="de-DE" sz="1200" b="1" i="1" dirty="0"/>
              <a:t>A-Z</a:t>
            </a:r>
            <a:r>
              <a:rPr lang="de-DE" sz="1200" dirty="0"/>
              <a:t> </a:t>
            </a:r>
            <a:r>
              <a:rPr lang="de-DE" sz="1200" dirty="0">
                <a:sym typeface="Wingdings" panose="05000000000000000000" pitchFamily="2" charset="2"/>
              </a:rPr>
              <a:t></a:t>
            </a:r>
            <a:r>
              <a:rPr lang="de-DE" sz="1200" dirty="0"/>
              <a:t> </a:t>
            </a:r>
            <a:r>
              <a:rPr lang="de-DE" sz="1200" b="1" dirty="0" smtClean="0"/>
              <a:t>Buchstabe „B“  </a:t>
            </a:r>
            <a:r>
              <a:rPr lang="de-DE" sz="1200" dirty="0" smtClean="0">
                <a:sym typeface="Wingdings" panose="05000000000000000000" pitchFamily="2" charset="2"/>
              </a:rPr>
              <a:t> </a:t>
            </a:r>
            <a:r>
              <a:rPr lang="de-DE" sz="1200" b="1" i="1" dirty="0" smtClean="0"/>
              <a:t>Beschaffungen </a:t>
            </a:r>
            <a:r>
              <a:rPr lang="de-DE" sz="1200" b="1" i="1" dirty="0"/>
              <a:t>KIT mit SRM-Enterprise </a:t>
            </a:r>
            <a:r>
              <a:rPr lang="de-DE" sz="1200" b="1" i="1" dirty="0" err="1"/>
              <a:t>Buyer</a:t>
            </a:r>
            <a:r>
              <a:rPr lang="de-DE" sz="1200" b="1" i="1" dirty="0"/>
              <a:t> (</a:t>
            </a:r>
            <a:r>
              <a:rPr lang="de-DE" sz="1200" b="1" i="1" dirty="0" err="1"/>
              <a:t>AServ</a:t>
            </a:r>
            <a:r>
              <a:rPr lang="de-DE" sz="1200" b="1" i="1" dirty="0"/>
              <a:t>)</a:t>
            </a:r>
            <a:endParaRPr lang="de-DE" sz="1200" dirty="0"/>
          </a:p>
          <a:p>
            <a:pPr>
              <a:buFont typeface="Wingdings" panose="05000000000000000000" pitchFamily="2" charset="2"/>
              <a:buChar char="Ø"/>
            </a:pPr>
            <a:endParaRPr lang="de-DE" dirty="0" smtClean="0"/>
          </a:p>
          <a:p>
            <a:pPr marL="0" indent="0">
              <a:buNone/>
            </a:pPr>
            <a:endParaRPr lang="de-DE" dirty="0"/>
          </a:p>
          <a:p>
            <a:pPr marL="0" indent="0">
              <a:buNone/>
            </a:pPr>
            <a:r>
              <a:rPr lang="de-DE" dirty="0" smtClean="0"/>
              <a:t> </a:t>
            </a:r>
          </a:p>
        </p:txBody>
      </p:sp>
      <p:sp>
        <p:nvSpPr>
          <p:cNvPr id="5" name="Datumsplatzhalter 4"/>
          <p:cNvSpPr>
            <a:spLocks noGrp="1"/>
          </p:cNvSpPr>
          <p:nvPr>
            <p:ph type="dt" sz="half" idx="2"/>
          </p:nvPr>
        </p:nvSpPr>
        <p:spPr/>
        <p:txBody>
          <a:bodyPr/>
          <a:lstStyle/>
          <a:p>
            <a:fld id="{D12AF5B3-0AB5-4EA3-B7AF-E7F4360FD929}" type="datetime1">
              <a:rPr lang="de-DE" smtClean="0"/>
              <a:t>14.05.2018</a:t>
            </a:fld>
            <a:endParaRPr lang="de-DE"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33551"/>
            <a:ext cx="5753100" cy="3581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2952924" y="3722601"/>
            <a:ext cx="352425" cy="152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Rectangle 3"/>
          <p:cNvSpPr>
            <a:spLocks noChangeArrowheads="1"/>
          </p:cNvSpPr>
          <p:nvPr/>
        </p:nvSpPr>
        <p:spPr bwMode="auto">
          <a:xfrm>
            <a:off x="2841799" y="5487901"/>
            <a:ext cx="2206625" cy="2000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Rectangle 4"/>
          <p:cNvSpPr>
            <a:spLocks noChangeArrowheads="1"/>
          </p:cNvSpPr>
          <p:nvPr/>
        </p:nvSpPr>
        <p:spPr bwMode="auto">
          <a:xfrm>
            <a:off x="1667049" y="3420976"/>
            <a:ext cx="971550" cy="2301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187624" y="60149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2112879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533399" y="1355130"/>
            <a:ext cx="6126833" cy="4745511"/>
          </a:xfrm>
          <a:prstGeom prst="rect">
            <a:avLst/>
          </a:prstGeom>
        </p:spPr>
      </p:pic>
      <p:sp>
        <p:nvSpPr>
          <p:cNvPr id="5" name="Inhaltsplatzhalter 5"/>
          <p:cNvSpPr txBox="1">
            <a:spLocks/>
          </p:cNvSpPr>
          <p:nvPr/>
        </p:nvSpPr>
        <p:spPr>
          <a:xfrm>
            <a:off x="254938" y="-76434"/>
            <a:ext cx="8767155" cy="1975926"/>
          </a:xfrm>
          <a:prstGeom prst="rect">
            <a:avLst/>
          </a:prstGeom>
        </p:spPr>
        <p:txBody>
          <a:bodyPr wrap="square">
            <a:spAutoFit/>
          </a:bodyPr>
          <a:lstStyle>
            <a:lvl1pPr marL="314325" indent="-314325" algn="l" rtl="0" eaLnBrk="1" fontAlgn="base" hangingPunct="1">
              <a:spcBef>
                <a:spcPct val="20000"/>
              </a:spcBef>
              <a:spcAft>
                <a:spcPct val="0"/>
              </a:spcAft>
              <a:buBlip>
                <a:blip r:embed="rId4"/>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5"/>
              </a:buBlip>
              <a:defRPr>
                <a:solidFill>
                  <a:schemeClr val="tx1"/>
                </a:solidFill>
                <a:latin typeface="+mn-lt"/>
              </a:defRPr>
            </a:lvl2pPr>
            <a:lvl3pPr marL="1209675" indent="-276225" algn="l" rtl="0" eaLnBrk="1" fontAlgn="base" hangingPunct="1">
              <a:spcBef>
                <a:spcPct val="20000"/>
              </a:spcBef>
              <a:spcAft>
                <a:spcPct val="0"/>
              </a:spcAft>
              <a:buBlip>
                <a:blip r:embed="rId6"/>
              </a:buBlip>
              <a:defRPr sz="1600">
                <a:solidFill>
                  <a:schemeClr val="tx1"/>
                </a:solidFill>
                <a:latin typeface="+mn-lt"/>
              </a:defRPr>
            </a:lvl3pPr>
            <a:lvl4pPr marL="1657350" indent="-276225" algn="l" rtl="0" eaLnBrk="1" fontAlgn="base" hangingPunct="1">
              <a:spcBef>
                <a:spcPct val="20000"/>
              </a:spcBef>
              <a:spcAft>
                <a:spcPct val="0"/>
              </a:spcAft>
              <a:buBlip>
                <a:blip r:embed="rId6"/>
              </a:buBlip>
              <a:defRPr sz="1600">
                <a:solidFill>
                  <a:schemeClr val="tx1"/>
                </a:solidFill>
                <a:latin typeface="+mn-lt"/>
              </a:defRPr>
            </a:lvl4pPr>
            <a:lvl5pPr marL="2095500" indent="-276225" algn="l" rtl="0" eaLnBrk="1" fontAlgn="base" hangingPunct="1">
              <a:spcBef>
                <a:spcPct val="20000"/>
              </a:spcBef>
              <a:spcAft>
                <a:spcPct val="0"/>
              </a:spcAft>
              <a:buBlip>
                <a:blip r:embed="rId6"/>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pPr marL="0" lvl="0" indent="0">
              <a:buNone/>
            </a:pPr>
            <a:r>
              <a:rPr lang="de-DE" sz="1200" b="1" kern="0" dirty="0"/>
              <a:t> </a:t>
            </a:r>
            <a:r>
              <a:rPr lang="de-DE" sz="1200" b="1" kern="0" dirty="0" smtClean="0"/>
              <a:t>      </a:t>
            </a:r>
          </a:p>
          <a:p>
            <a:pPr marL="0" lvl="0" indent="0">
              <a:buNone/>
            </a:pPr>
            <a:r>
              <a:rPr lang="de-DE" sz="2400" b="1" kern="0" dirty="0" smtClean="0"/>
              <a:t>Seit November 2017:</a:t>
            </a:r>
          </a:p>
          <a:p>
            <a:pPr marL="0" lvl="0" indent="0">
              <a:buNone/>
            </a:pPr>
            <a:endParaRPr lang="de-DE" sz="800" b="1" kern="0" dirty="0" smtClean="0"/>
          </a:p>
          <a:p>
            <a:pPr lvl="0"/>
            <a:r>
              <a:rPr lang="de-DE" sz="1200" b="1" u="sng" kern="0" dirty="0" smtClean="0"/>
              <a:t>Verbindliche</a:t>
            </a:r>
            <a:r>
              <a:rPr lang="de-DE" sz="1200" b="1" kern="0" dirty="0" smtClean="0"/>
              <a:t> Einführung der 2-Faktor </a:t>
            </a:r>
            <a:r>
              <a:rPr lang="de-DE" sz="1200" b="1" kern="0" dirty="0"/>
              <a:t>Authentifizierung  </a:t>
            </a:r>
            <a:r>
              <a:rPr lang="de-DE" sz="1200" b="1" kern="0" dirty="0" smtClean="0"/>
              <a:t>für </a:t>
            </a:r>
            <a:r>
              <a:rPr lang="de-DE" sz="1200" b="1" kern="0" dirty="0"/>
              <a:t>das Arbeiten im SRM System </a:t>
            </a:r>
            <a:endParaRPr lang="de-DE" sz="1200" b="1" kern="0" dirty="0" smtClean="0"/>
          </a:p>
          <a:p>
            <a:pPr marL="0" lvl="0" indent="0">
              <a:buNone/>
            </a:pPr>
            <a:r>
              <a:rPr lang="de-DE" sz="1200" b="1" kern="0" dirty="0"/>
              <a:t> </a:t>
            </a:r>
            <a:r>
              <a:rPr lang="de-DE" sz="1200" b="1" kern="0" dirty="0" smtClean="0"/>
              <a:t>       (</a:t>
            </a:r>
            <a:r>
              <a:rPr lang="de-DE" sz="1200" b="1" kern="0" dirty="0"/>
              <a:t>Anmeldung im SAP NetWeaver Portal</a:t>
            </a:r>
            <a:r>
              <a:rPr lang="de-DE" sz="1200" b="1" kern="0" dirty="0" smtClean="0"/>
              <a:t>)</a:t>
            </a:r>
          </a:p>
          <a:p>
            <a:pPr marL="0" lvl="0" indent="0">
              <a:buNone/>
            </a:pPr>
            <a:endParaRPr lang="de-DE" sz="1200" b="1" kern="0" dirty="0" smtClean="0"/>
          </a:p>
          <a:p>
            <a:pPr marL="0" indent="0">
              <a:buNone/>
            </a:pPr>
            <a:endParaRPr lang="de-DE" sz="1200" b="1" kern="0" dirty="0"/>
          </a:p>
          <a:p>
            <a:pPr marL="0" lvl="0" indent="0">
              <a:buNone/>
            </a:pPr>
            <a:endParaRPr lang="de-DE" sz="1200" b="1" kern="0" dirty="0"/>
          </a:p>
        </p:txBody>
      </p:sp>
      <p:sp>
        <p:nvSpPr>
          <p:cNvPr id="3" name="Rechteck 2"/>
          <p:cNvSpPr/>
          <p:nvPr/>
        </p:nvSpPr>
        <p:spPr>
          <a:xfrm>
            <a:off x="1403648" y="5006133"/>
            <a:ext cx="5112568" cy="861774"/>
          </a:xfrm>
          <a:prstGeom prst="rect">
            <a:avLst/>
          </a:prstGeom>
        </p:spPr>
        <p:txBody>
          <a:bodyPr wrap="square">
            <a:spAutoFit/>
          </a:bodyPr>
          <a:lstStyle/>
          <a:p>
            <a:r>
              <a:rPr lang="de-DE" sz="1400" dirty="0" smtClean="0"/>
              <a:t>Link zum Demo-Portal: </a:t>
            </a:r>
            <a:r>
              <a:rPr lang="de-DE" dirty="0" smtClean="0">
                <a:hlinkClick r:id="rId8"/>
              </a:rPr>
              <a:t>https</a:t>
            </a:r>
            <a:r>
              <a:rPr lang="de-DE" dirty="0">
                <a:hlinkClick r:id="rId8"/>
              </a:rPr>
              <a:t>://</a:t>
            </a:r>
            <a:r>
              <a:rPr lang="de-DE" dirty="0" smtClean="0">
                <a:hlinkClick r:id="rId8"/>
              </a:rPr>
              <a:t>sapwd01.orbitsap.kit.edu:9200/irj/portal</a:t>
            </a:r>
            <a:endParaRPr lang="de-DE" dirty="0" smtClean="0"/>
          </a:p>
          <a:p>
            <a:endParaRPr lang="de-DE" dirty="0"/>
          </a:p>
        </p:txBody>
      </p:sp>
      <p:sp>
        <p:nvSpPr>
          <p:cNvPr id="6" name="Rectangle 2"/>
          <p:cNvSpPr>
            <a:spLocks noChangeArrowheads="1"/>
          </p:cNvSpPr>
          <p:nvPr/>
        </p:nvSpPr>
        <p:spPr bwMode="auto">
          <a:xfrm>
            <a:off x="5436096" y="4005064"/>
            <a:ext cx="720080" cy="2399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Textfeld 8"/>
          <p:cNvSpPr txBox="1"/>
          <p:nvPr/>
        </p:nvSpPr>
        <p:spPr>
          <a:xfrm>
            <a:off x="6938693" y="1625608"/>
            <a:ext cx="1958123" cy="1754326"/>
          </a:xfrm>
          <a:prstGeom prst="rect">
            <a:avLst/>
          </a:prstGeom>
          <a:noFill/>
        </p:spPr>
        <p:txBody>
          <a:bodyPr wrap="square" rtlCol="0">
            <a:spAutoFit/>
          </a:bodyPr>
          <a:lstStyle/>
          <a:p>
            <a:endParaRPr lang="de-DE" sz="1200" dirty="0" smtClean="0"/>
          </a:p>
          <a:p>
            <a:r>
              <a:rPr lang="de-DE" sz="1200" dirty="0" smtClean="0"/>
              <a:t>Nach Klicken auf die Schaltfläche „</a:t>
            </a:r>
            <a:r>
              <a:rPr lang="de-DE" sz="1200" b="1" dirty="0" smtClean="0"/>
              <a:t>Fortsetzen</a:t>
            </a:r>
            <a:r>
              <a:rPr lang="de-DE" sz="1200" dirty="0" smtClean="0"/>
              <a:t>“ kommt man auf eine neue Anmeldemaske („</a:t>
            </a:r>
            <a:r>
              <a:rPr lang="de-DE" sz="1200" dirty="0" err="1" smtClean="0"/>
              <a:t>Shibboleth</a:t>
            </a:r>
            <a:r>
              <a:rPr lang="de-DE" sz="1200" dirty="0" smtClean="0"/>
              <a:t>“- 2-Faktor-Anmeldung (mit KIT-Account und Token-Nummer)</a:t>
            </a:r>
          </a:p>
        </p:txBody>
      </p:sp>
      <p:sp>
        <p:nvSpPr>
          <p:cNvPr id="4" name="Fußzeilenplatzhalter 3"/>
          <p:cNvSpPr>
            <a:spLocks noGrp="1"/>
          </p:cNvSpPr>
          <p:nvPr>
            <p:ph type="ftr" sz="quarter" idx="4294967295"/>
          </p:nvPr>
        </p:nvSpPr>
        <p:spPr/>
        <p:txBody>
          <a:bodyPr/>
          <a:lstStyle/>
          <a:p>
            <a:pPr>
              <a:lnSpc>
                <a:spcPct val="90000"/>
              </a:lnSpc>
            </a:pPr>
            <a:endParaRPr lang="de-DE" dirty="0"/>
          </a:p>
        </p:txBody>
      </p:sp>
    </p:spTree>
    <p:extLst>
      <p:ext uri="{BB962C8B-B14F-4D97-AF65-F5344CB8AC3E}">
        <p14:creationId xmlns:p14="http://schemas.microsoft.com/office/powerpoint/2010/main" val="1852563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38807"/>
            <a:ext cx="6125691" cy="561975"/>
          </a:xfrm>
        </p:spPr>
        <p:txBody>
          <a:bodyPr/>
          <a:lstStyle/>
          <a:p>
            <a:r>
              <a:rPr lang="de-DE" dirty="0"/>
              <a:t>Kurzer Überblick über SAP und </a:t>
            </a:r>
            <a:r>
              <a:rPr lang="de-DE" dirty="0" smtClean="0"/>
              <a:t>SRM</a:t>
            </a:r>
            <a:endParaRPr lang="de-DE" dirty="0"/>
          </a:p>
        </p:txBody>
      </p:sp>
      <p:sp>
        <p:nvSpPr>
          <p:cNvPr id="3" name="Inhaltsplatzhalter 2"/>
          <p:cNvSpPr>
            <a:spLocks noGrp="1"/>
          </p:cNvSpPr>
          <p:nvPr>
            <p:ph idx="1"/>
          </p:nvPr>
        </p:nvSpPr>
        <p:spPr>
          <a:xfrm>
            <a:off x="395536" y="764704"/>
            <a:ext cx="8356600" cy="5464522"/>
          </a:xfrm>
        </p:spPr>
        <p:txBody>
          <a:bodyPr/>
          <a:lstStyle/>
          <a:p>
            <a:pPr marL="0" indent="0">
              <a:buNone/>
            </a:pPr>
            <a:endParaRPr lang="de-DE" sz="100" b="1" dirty="0" smtClean="0"/>
          </a:p>
          <a:p>
            <a:r>
              <a:rPr lang="de-DE" sz="1600" b="1" dirty="0" smtClean="0"/>
              <a:t>SAP </a:t>
            </a:r>
            <a:r>
              <a:rPr lang="de-DE" sz="1600" dirty="0" smtClean="0"/>
              <a:t>mit </a:t>
            </a:r>
            <a:r>
              <a:rPr lang="de-DE" sz="1600" dirty="0"/>
              <a:t>Sitz im </a:t>
            </a:r>
            <a:r>
              <a:rPr lang="de-DE" sz="1600" dirty="0" smtClean="0"/>
              <a:t>baden-württembergischen Walldorf ist </a:t>
            </a:r>
            <a:r>
              <a:rPr lang="de-DE" sz="1600" dirty="0"/>
              <a:t>der nach Umsatz größte europäische (und außeramerikanische) Softwarehersteller sowie der weltweit </a:t>
            </a:r>
            <a:r>
              <a:rPr lang="de-DE" sz="1600" dirty="0" smtClean="0"/>
              <a:t>viertgrößte.</a:t>
            </a:r>
            <a:r>
              <a:rPr lang="de-DE" sz="1600" baseline="30000" dirty="0"/>
              <a:t> </a:t>
            </a:r>
            <a:endParaRPr lang="de-DE" sz="1600" baseline="30000" dirty="0" smtClean="0"/>
          </a:p>
          <a:p>
            <a:pPr marL="0" indent="0">
              <a:buNone/>
            </a:pPr>
            <a:endParaRPr lang="de-DE" sz="800" baseline="30000" dirty="0" smtClean="0"/>
          </a:p>
          <a:p>
            <a:r>
              <a:rPr lang="de-DE" sz="1600" dirty="0" smtClean="0"/>
              <a:t>Tätigkeitsschwerpunkt </a:t>
            </a:r>
            <a:r>
              <a:rPr lang="de-DE" sz="1600" dirty="0"/>
              <a:t>ist die Entwicklung von Software zur Abwicklung sämtlicher </a:t>
            </a:r>
            <a:r>
              <a:rPr lang="de-DE" sz="1600" dirty="0" smtClean="0"/>
              <a:t>Geschäftsprozesse eines </a:t>
            </a:r>
            <a:r>
              <a:rPr lang="de-DE" sz="1600" dirty="0"/>
              <a:t>Unternehmens wie </a:t>
            </a:r>
            <a:r>
              <a:rPr lang="de-DE" sz="1600" dirty="0" smtClean="0"/>
              <a:t>Buchführung, Einkauf, Vertrieb, Controlling, Produktion, Lagerhaltung und Personalwesen.</a:t>
            </a:r>
          </a:p>
          <a:p>
            <a:pPr marL="0" indent="0">
              <a:buNone/>
            </a:pPr>
            <a:endParaRPr lang="de-DE" sz="800" dirty="0" smtClean="0"/>
          </a:p>
          <a:p>
            <a:r>
              <a:rPr lang="de-DE" sz="1600" dirty="0"/>
              <a:t>SAP SRM (</a:t>
            </a:r>
            <a:r>
              <a:rPr lang="de-DE" sz="1600" b="1" dirty="0" err="1"/>
              <a:t>S</a:t>
            </a:r>
            <a:r>
              <a:rPr lang="de-DE" sz="1600" dirty="0" err="1"/>
              <a:t>upplier</a:t>
            </a:r>
            <a:r>
              <a:rPr lang="de-DE" sz="1600" dirty="0"/>
              <a:t> </a:t>
            </a:r>
            <a:r>
              <a:rPr lang="de-DE" sz="1600" b="1" dirty="0" err="1"/>
              <a:t>R</a:t>
            </a:r>
            <a:r>
              <a:rPr lang="de-DE" sz="1600" dirty="0" err="1"/>
              <a:t>elationship</a:t>
            </a:r>
            <a:r>
              <a:rPr lang="de-DE" sz="1600" dirty="0"/>
              <a:t> </a:t>
            </a:r>
            <a:r>
              <a:rPr lang="de-DE" sz="1600" b="1" dirty="0"/>
              <a:t>M</a:t>
            </a:r>
            <a:r>
              <a:rPr lang="de-DE" sz="1600" dirty="0"/>
              <a:t>anagement</a:t>
            </a:r>
            <a:r>
              <a:rPr lang="de-DE" sz="1600" dirty="0" smtClean="0"/>
              <a:t>): Elektronisches Bestellsystem. Hier legt man einen </a:t>
            </a:r>
            <a:r>
              <a:rPr lang="de-DE" sz="1600" b="1" dirty="0" smtClean="0"/>
              <a:t>Einkaufswagen</a:t>
            </a:r>
            <a:r>
              <a:rPr lang="de-DE" sz="1600" dirty="0" smtClean="0"/>
              <a:t> an, lässt ihn vom jeweiligen Berechtigten </a:t>
            </a:r>
            <a:r>
              <a:rPr lang="de-DE" sz="1600" b="1" dirty="0" smtClean="0"/>
              <a:t>genehmigen</a:t>
            </a:r>
            <a:r>
              <a:rPr lang="de-DE" sz="1600" dirty="0" smtClean="0"/>
              <a:t>,     bucht den </a:t>
            </a:r>
            <a:r>
              <a:rPr lang="de-DE" sz="1600" b="1" dirty="0" smtClean="0"/>
              <a:t>Wareneingang </a:t>
            </a:r>
            <a:r>
              <a:rPr lang="de-DE" sz="1600" dirty="0" smtClean="0"/>
              <a:t>und erstellt das </a:t>
            </a:r>
            <a:r>
              <a:rPr lang="de-DE" sz="1600" b="1" dirty="0" smtClean="0"/>
              <a:t>Kontierungsblatt</a:t>
            </a:r>
            <a:r>
              <a:rPr lang="de-DE" sz="1600" dirty="0" smtClean="0"/>
              <a:t> (</a:t>
            </a:r>
            <a:r>
              <a:rPr lang="de-DE" sz="1600" u="sng" dirty="0" smtClean="0"/>
              <a:t>keine</a:t>
            </a:r>
            <a:r>
              <a:rPr lang="de-DE" sz="1600" dirty="0" smtClean="0"/>
              <a:t> </a:t>
            </a:r>
            <a:r>
              <a:rPr lang="de-DE" sz="1600" dirty="0" err="1" smtClean="0"/>
              <a:t>Obligobindung</a:t>
            </a:r>
            <a:r>
              <a:rPr lang="de-DE" sz="1600" dirty="0" smtClean="0"/>
              <a:t>)</a:t>
            </a:r>
          </a:p>
          <a:p>
            <a:endParaRPr lang="de-DE" sz="1600" dirty="0"/>
          </a:p>
          <a:p>
            <a:endParaRPr lang="de-DE" sz="1600" dirty="0" smtClean="0"/>
          </a:p>
          <a:p>
            <a:endParaRPr lang="de-DE" sz="1600" dirty="0"/>
          </a:p>
          <a:p>
            <a:pPr marL="0" indent="0">
              <a:buNone/>
            </a:pPr>
            <a:r>
              <a:rPr lang="de-DE" sz="1600" b="1" dirty="0" smtClean="0"/>
              <a:t>SRM System </a:t>
            </a:r>
          </a:p>
          <a:p>
            <a:pPr marL="0" indent="0">
              <a:buNone/>
            </a:pPr>
            <a:r>
              <a:rPr lang="de-DE" sz="1600" b="1" dirty="0" smtClean="0"/>
              <a:t>(innerhalb des </a:t>
            </a:r>
          </a:p>
          <a:p>
            <a:pPr marL="0" indent="0">
              <a:buNone/>
            </a:pPr>
            <a:r>
              <a:rPr lang="de-DE" sz="1600" b="1" dirty="0" smtClean="0"/>
              <a:t>SAP Net Weaver Portal):</a:t>
            </a:r>
          </a:p>
          <a:p>
            <a:pPr marL="0" indent="0">
              <a:buNone/>
            </a:pPr>
            <a:r>
              <a:rPr lang="de-DE" sz="1600" b="1" dirty="0" smtClean="0"/>
              <a:t>Einkaufswagen</a:t>
            </a:r>
          </a:p>
        </p:txBody>
      </p:sp>
      <p:sp>
        <p:nvSpPr>
          <p:cNvPr id="5" name="Datumsplatzhalter 4"/>
          <p:cNvSpPr>
            <a:spLocks noGrp="1"/>
          </p:cNvSpPr>
          <p:nvPr>
            <p:ph type="dt" sz="half" idx="2"/>
          </p:nvPr>
        </p:nvSpPr>
        <p:spPr/>
        <p:txBody>
          <a:bodyPr/>
          <a:lstStyle/>
          <a:p>
            <a:fld id="{BC092122-A164-403B-9822-6754CC0705AE}" type="datetime1">
              <a:rPr lang="de-DE" smtClean="0"/>
              <a:t>14.05.2018</a:t>
            </a:fld>
            <a:endParaRPr lang="de-DE" dirty="0"/>
          </a:p>
        </p:txBody>
      </p:sp>
      <p:pic>
        <p:nvPicPr>
          <p:cNvPr id="7" name="Grafik 6"/>
          <p:cNvPicPr>
            <a:picLocks noChangeAspect="1"/>
          </p:cNvPicPr>
          <p:nvPr/>
        </p:nvPicPr>
        <p:blipFill>
          <a:blip r:embed="rId2"/>
          <a:stretch>
            <a:fillRect/>
          </a:stretch>
        </p:blipFill>
        <p:spPr>
          <a:xfrm>
            <a:off x="2842618" y="3212976"/>
            <a:ext cx="5894536" cy="2842100"/>
          </a:xfrm>
          <a:prstGeom prst="rect">
            <a:avLst/>
          </a:prstGeom>
        </p:spPr>
      </p:pic>
      <p:sp>
        <p:nvSpPr>
          <p:cNvPr id="6" name="Rectangle 2"/>
          <p:cNvSpPr>
            <a:spLocks noChangeArrowheads="1"/>
          </p:cNvSpPr>
          <p:nvPr/>
        </p:nvSpPr>
        <p:spPr bwMode="auto">
          <a:xfrm>
            <a:off x="7308304" y="5013176"/>
            <a:ext cx="432048" cy="14401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Fußzeilenplatzhalter 1"/>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cxnSp>
        <p:nvCxnSpPr>
          <p:cNvPr id="2050" name="AutoShape 2"/>
          <p:cNvCxnSpPr>
            <a:cxnSpLocks noChangeShapeType="1"/>
          </p:cNvCxnSpPr>
          <p:nvPr/>
        </p:nvCxnSpPr>
        <p:spPr bwMode="auto">
          <a:xfrm>
            <a:off x="1835696" y="4274058"/>
            <a:ext cx="936104" cy="19038"/>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23865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28" descr="cid:image032.png@01D35960.D888E8E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150040" y="2538677"/>
            <a:ext cx="1841930" cy="1804339"/>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5"/>
          <a:stretch>
            <a:fillRect/>
          </a:stretch>
        </p:blipFill>
        <p:spPr>
          <a:xfrm>
            <a:off x="539552" y="2276872"/>
            <a:ext cx="6484145" cy="3939571"/>
          </a:xfrm>
          <a:prstGeom prst="rect">
            <a:avLst/>
          </a:prstGeom>
        </p:spPr>
      </p:pic>
      <p:sp>
        <p:nvSpPr>
          <p:cNvPr id="5" name="Inhaltsplatzhalter 5"/>
          <p:cNvSpPr txBox="1">
            <a:spLocks/>
          </p:cNvSpPr>
          <p:nvPr/>
        </p:nvSpPr>
        <p:spPr>
          <a:xfrm>
            <a:off x="251520" y="22254"/>
            <a:ext cx="8767155" cy="1606594"/>
          </a:xfrm>
          <a:prstGeom prst="rect">
            <a:avLst/>
          </a:prstGeom>
        </p:spPr>
        <p:txBody>
          <a:bodyPr wrap="square">
            <a:spAutoFit/>
          </a:bodyPr>
          <a:lstStyle>
            <a:lvl1pPr marL="314325" indent="-314325" algn="l" rtl="0" eaLnBrk="1" fontAlgn="base" hangingPunct="1">
              <a:spcBef>
                <a:spcPct val="20000"/>
              </a:spcBef>
              <a:spcAft>
                <a:spcPct val="0"/>
              </a:spcAft>
              <a:buBlip>
                <a:blip r:embed="rId6"/>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7"/>
              </a:buBlip>
              <a:defRPr>
                <a:solidFill>
                  <a:schemeClr val="tx1"/>
                </a:solidFill>
                <a:latin typeface="+mn-lt"/>
              </a:defRPr>
            </a:lvl2pPr>
            <a:lvl3pPr marL="1209675" indent="-276225" algn="l" rtl="0" eaLnBrk="1" fontAlgn="base" hangingPunct="1">
              <a:spcBef>
                <a:spcPct val="20000"/>
              </a:spcBef>
              <a:spcAft>
                <a:spcPct val="0"/>
              </a:spcAft>
              <a:buBlip>
                <a:blip r:embed="rId8"/>
              </a:buBlip>
              <a:defRPr sz="1600">
                <a:solidFill>
                  <a:schemeClr val="tx1"/>
                </a:solidFill>
                <a:latin typeface="+mn-lt"/>
              </a:defRPr>
            </a:lvl3pPr>
            <a:lvl4pPr marL="1657350" indent="-276225" algn="l" rtl="0" eaLnBrk="1" fontAlgn="base" hangingPunct="1">
              <a:spcBef>
                <a:spcPct val="20000"/>
              </a:spcBef>
              <a:spcAft>
                <a:spcPct val="0"/>
              </a:spcAft>
              <a:buBlip>
                <a:blip r:embed="rId8"/>
              </a:buBlip>
              <a:defRPr sz="1600">
                <a:solidFill>
                  <a:schemeClr val="tx1"/>
                </a:solidFill>
                <a:latin typeface="+mn-lt"/>
              </a:defRPr>
            </a:lvl4pPr>
            <a:lvl5pPr marL="2095500" indent="-276225" algn="l" rtl="0" eaLnBrk="1" fontAlgn="base" hangingPunct="1">
              <a:spcBef>
                <a:spcPct val="20000"/>
              </a:spcBef>
              <a:spcAft>
                <a:spcPct val="0"/>
              </a:spcAft>
              <a:buBlip>
                <a:blip r:embed="rId8"/>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9"/>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9"/>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9"/>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9"/>
              </a:buBlip>
              <a:defRPr sz="1400">
                <a:solidFill>
                  <a:schemeClr val="tx1"/>
                </a:solidFill>
                <a:latin typeface="+mn-lt"/>
              </a:defRPr>
            </a:lvl9pPr>
          </a:lstStyle>
          <a:p>
            <a:pPr marL="0" indent="0">
              <a:buNone/>
            </a:pPr>
            <a:endParaRPr lang="de-DE" sz="1200" b="1" kern="0" dirty="0"/>
          </a:p>
          <a:p>
            <a:pPr lvl="0"/>
            <a:r>
              <a:rPr lang="de-DE" sz="1200" b="1" kern="0" dirty="0"/>
              <a:t>2-Faktor Authentifizierung  auch relevant für das Arbeiten im SRM System </a:t>
            </a:r>
            <a:endParaRPr lang="de-DE" sz="1200" b="1" kern="0" dirty="0" smtClean="0"/>
          </a:p>
          <a:p>
            <a:pPr marL="0" lvl="0" indent="0">
              <a:buNone/>
            </a:pPr>
            <a:r>
              <a:rPr lang="de-DE" sz="1200" b="1" kern="0" dirty="0"/>
              <a:t> </a:t>
            </a:r>
            <a:r>
              <a:rPr lang="de-DE" sz="1200" b="1" kern="0" dirty="0" smtClean="0"/>
              <a:t>       (</a:t>
            </a:r>
            <a:r>
              <a:rPr lang="de-DE" sz="1200" b="1" kern="0" dirty="0"/>
              <a:t>Anmeldung im SAP NetWeaver Portal</a:t>
            </a:r>
            <a:r>
              <a:rPr lang="de-DE" sz="1200" b="1" kern="0" dirty="0" smtClean="0"/>
              <a:t>)</a:t>
            </a:r>
          </a:p>
          <a:p>
            <a:pPr marL="0" lvl="0" indent="0">
              <a:buNone/>
            </a:pPr>
            <a:r>
              <a:rPr lang="de-DE" sz="1200" kern="0" dirty="0"/>
              <a:t> </a:t>
            </a:r>
            <a:r>
              <a:rPr lang="de-DE" sz="1200" kern="0" dirty="0" smtClean="0"/>
              <a:t>       </a:t>
            </a:r>
            <a:r>
              <a:rPr lang="de-DE" sz="1200" kern="0" dirty="0" smtClean="0">
                <a:sym typeface="Wingdings" panose="05000000000000000000" pitchFamily="2" charset="2"/>
              </a:rPr>
              <a:t>B</a:t>
            </a:r>
            <a:r>
              <a:rPr lang="de-DE" sz="1200" kern="0" dirty="0" smtClean="0"/>
              <a:t>etrifft </a:t>
            </a:r>
            <a:r>
              <a:rPr lang="de-DE" sz="1200" b="1" kern="0" dirty="0"/>
              <a:t>alle SAP NetWeaver Portal-Anwendungen </a:t>
            </a:r>
            <a:r>
              <a:rPr lang="de-DE" sz="1200" kern="0" dirty="0"/>
              <a:t>wie z.B. </a:t>
            </a:r>
            <a:r>
              <a:rPr lang="de-DE" sz="1200" kern="0" dirty="0" err="1"/>
              <a:t>Employee</a:t>
            </a:r>
            <a:r>
              <a:rPr lang="de-DE" sz="1200" kern="0" dirty="0"/>
              <a:t> </a:t>
            </a:r>
            <a:r>
              <a:rPr lang="de-DE" sz="1200" kern="0" dirty="0" err="1"/>
              <a:t>Self</a:t>
            </a:r>
            <a:r>
              <a:rPr lang="de-DE" sz="1200" kern="0" dirty="0"/>
              <a:t> Service (ESS), Personentage</a:t>
            </a:r>
          </a:p>
          <a:p>
            <a:pPr marL="0" indent="0">
              <a:buNone/>
            </a:pPr>
            <a:r>
              <a:rPr lang="de-DE" sz="1200" kern="0" dirty="0"/>
              <a:t>        (betrifft nur den KIT-Großforschungsbereich), SAP Business Warehouse (BW) (Großforschungsbereich und ggf.</a:t>
            </a:r>
          </a:p>
          <a:p>
            <a:pPr marL="0" indent="0">
              <a:buNone/>
            </a:pPr>
            <a:r>
              <a:rPr lang="de-DE" sz="1200" kern="0" dirty="0"/>
              <a:t>        Universitätsbereich), SRM-System (Bestellungen), zukünftig: Gäste- und Partnerverwaltung (</a:t>
            </a:r>
            <a:r>
              <a:rPr lang="de-DE" sz="1200" kern="0" dirty="0" err="1"/>
              <a:t>GuP</a:t>
            </a:r>
            <a:r>
              <a:rPr lang="de-DE" sz="1200" kern="0" dirty="0"/>
              <a:t>) </a:t>
            </a:r>
            <a:endParaRPr lang="de-DE" sz="1200" b="1" kern="0" dirty="0"/>
          </a:p>
          <a:p>
            <a:pPr marL="0" lvl="0" indent="0">
              <a:buNone/>
            </a:pPr>
            <a:endParaRPr lang="de-DE" sz="1200" b="1" kern="0" dirty="0"/>
          </a:p>
        </p:txBody>
      </p:sp>
      <p:sp>
        <p:nvSpPr>
          <p:cNvPr id="10" name="Textfeld 9"/>
          <p:cNvSpPr txBox="1"/>
          <p:nvPr/>
        </p:nvSpPr>
        <p:spPr>
          <a:xfrm>
            <a:off x="323528" y="1433790"/>
            <a:ext cx="8208912" cy="646331"/>
          </a:xfrm>
          <a:prstGeom prst="rect">
            <a:avLst/>
          </a:prstGeom>
          <a:noFill/>
        </p:spPr>
        <p:txBody>
          <a:bodyPr wrap="square" rtlCol="0">
            <a:spAutoFit/>
          </a:bodyPr>
          <a:lstStyle/>
          <a:p>
            <a:endParaRPr lang="de-DE" sz="1200" dirty="0" smtClean="0"/>
          </a:p>
          <a:p>
            <a:pPr marL="228600" indent="-228600">
              <a:buFont typeface="+mj-lt"/>
              <a:buAutoNum type="arabicPeriod"/>
            </a:pPr>
            <a:r>
              <a:rPr lang="de-DE" sz="1200" dirty="0" smtClean="0"/>
              <a:t>Nach Klicken auf die Schaltfläche „</a:t>
            </a:r>
            <a:r>
              <a:rPr lang="de-DE" sz="1200" b="1" dirty="0" smtClean="0"/>
              <a:t>Fortsetzen</a:t>
            </a:r>
            <a:r>
              <a:rPr lang="de-DE" sz="1200" dirty="0" smtClean="0"/>
              <a:t>“ kommt man auf eine neue Anmeldemaske („</a:t>
            </a:r>
            <a:r>
              <a:rPr lang="de-DE" sz="1200" dirty="0" err="1" smtClean="0"/>
              <a:t>Shibboleth</a:t>
            </a:r>
            <a:r>
              <a:rPr lang="de-DE" sz="1200" dirty="0" smtClean="0"/>
              <a:t>“- 2-Faktor-Anmeldung (mit KIT-Account (Benutzerkennung und Passwort)  und  danach Eingabe der Token-Nummer) :</a:t>
            </a:r>
          </a:p>
        </p:txBody>
      </p:sp>
      <p:sp>
        <p:nvSpPr>
          <p:cNvPr id="6" name="Textfeld 5"/>
          <p:cNvSpPr txBox="1"/>
          <p:nvPr/>
        </p:nvSpPr>
        <p:spPr>
          <a:xfrm>
            <a:off x="7009097" y="2077013"/>
            <a:ext cx="1936854" cy="461665"/>
          </a:xfrm>
          <a:prstGeom prst="rect">
            <a:avLst/>
          </a:prstGeom>
          <a:noFill/>
        </p:spPr>
        <p:txBody>
          <a:bodyPr wrap="square" rtlCol="0">
            <a:spAutoFit/>
          </a:bodyPr>
          <a:lstStyle/>
          <a:p>
            <a:r>
              <a:rPr lang="de-DE" sz="1200" b="1" dirty="0" smtClean="0"/>
              <a:t>Beispiel eines (zeitbasierten) Tokens:</a:t>
            </a:r>
          </a:p>
        </p:txBody>
      </p:sp>
      <p:sp>
        <p:nvSpPr>
          <p:cNvPr id="8" name="Textfeld 7"/>
          <p:cNvSpPr txBox="1"/>
          <p:nvPr/>
        </p:nvSpPr>
        <p:spPr>
          <a:xfrm>
            <a:off x="6995533" y="4571823"/>
            <a:ext cx="1996437" cy="1508105"/>
          </a:xfrm>
          <a:prstGeom prst="rect">
            <a:avLst/>
          </a:prstGeom>
          <a:noFill/>
        </p:spPr>
        <p:txBody>
          <a:bodyPr wrap="square" rtlCol="0">
            <a:spAutoFit/>
          </a:bodyPr>
          <a:lstStyle/>
          <a:p>
            <a:r>
              <a:rPr lang="de-DE" sz="1200" b="1" dirty="0" smtClean="0"/>
              <a:t>Weitere Möglichkeiten:</a:t>
            </a:r>
          </a:p>
          <a:p>
            <a:endParaRPr lang="de-DE" sz="800" b="1" dirty="0" smtClean="0"/>
          </a:p>
          <a:p>
            <a:pPr marL="228600" indent="-228600">
              <a:buAutoNum type="arabicPeriod"/>
            </a:pPr>
            <a:r>
              <a:rPr lang="de-DE" sz="1200" b="1" dirty="0" smtClean="0"/>
              <a:t>TAN-Liste (auf my.scc.kit.edu/</a:t>
            </a:r>
            <a:r>
              <a:rPr lang="de-DE" sz="1200" b="1" dirty="0" err="1" smtClean="0"/>
              <a:t>token</a:t>
            </a:r>
            <a:r>
              <a:rPr lang="de-DE" sz="1200" b="1" dirty="0" smtClean="0"/>
              <a:t>)</a:t>
            </a:r>
          </a:p>
          <a:p>
            <a:r>
              <a:rPr lang="de-DE" sz="1200" b="1" dirty="0" smtClean="0"/>
              <a:t> </a:t>
            </a:r>
          </a:p>
          <a:p>
            <a:r>
              <a:rPr lang="de-DE" sz="1200" b="1" dirty="0" smtClean="0"/>
              <a:t>2. TAN-Generator per</a:t>
            </a:r>
          </a:p>
          <a:p>
            <a:r>
              <a:rPr lang="de-DE" sz="1200" b="1" dirty="0"/>
              <a:t> </a:t>
            </a:r>
            <a:r>
              <a:rPr lang="de-DE" sz="1200" b="1" dirty="0" smtClean="0"/>
              <a:t>   </a:t>
            </a:r>
            <a:r>
              <a:rPr lang="de-DE" sz="1200" b="1" dirty="0"/>
              <a:t>App auf Smartphone</a:t>
            </a:r>
          </a:p>
          <a:p>
            <a:endParaRPr lang="de-DE" sz="1200" dirty="0" smtClean="0"/>
          </a:p>
        </p:txBody>
      </p:sp>
      <p:sp>
        <p:nvSpPr>
          <p:cNvPr id="2" name="Fußzeilenplatzhalter 1"/>
          <p:cNvSpPr>
            <a:spLocks noGrp="1"/>
          </p:cNvSpPr>
          <p:nvPr>
            <p:ph type="ftr" sz="quarter" idx="4294967295"/>
          </p:nvPr>
        </p:nvSpPr>
        <p:spPr/>
        <p:txBody>
          <a:bodyPr/>
          <a:lstStyle/>
          <a:p>
            <a:pPr>
              <a:lnSpc>
                <a:spcPct val="90000"/>
              </a:lnSpc>
            </a:pPr>
            <a:endParaRPr lang="de-DE" dirty="0"/>
          </a:p>
        </p:txBody>
      </p:sp>
      <p:sp>
        <p:nvSpPr>
          <p:cNvPr id="7" name="Rectangle 2"/>
          <p:cNvSpPr>
            <a:spLocks noChangeArrowheads="1"/>
          </p:cNvSpPr>
          <p:nvPr/>
        </p:nvSpPr>
        <p:spPr bwMode="auto">
          <a:xfrm>
            <a:off x="827584" y="3710614"/>
            <a:ext cx="1728192" cy="86397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Textfeld 8"/>
          <p:cNvSpPr txBox="1">
            <a:spLocks noChangeArrowheads="1"/>
          </p:cNvSpPr>
          <p:nvPr/>
        </p:nvSpPr>
        <p:spPr bwMode="auto">
          <a:xfrm>
            <a:off x="1383778" y="3832602"/>
            <a:ext cx="1174691" cy="69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b="1" u="sng" dirty="0" smtClean="0">
                <a:latin typeface="Calibri" panose="020F0502020204030204" pitchFamily="34" charset="0"/>
              </a:rPr>
              <a:t>Faktor 1: </a:t>
            </a:r>
            <a:r>
              <a:rPr lang="de-DE" altLang="de-DE" sz="1400" b="1" dirty="0" smtClean="0">
                <a:solidFill>
                  <a:srgbClr val="FF0000"/>
                </a:solidFill>
                <a:latin typeface="Calibri" panose="020F0502020204030204" pitchFamily="34" charset="0"/>
              </a:rPr>
              <a:t>Eingeben des KIT-Accounts</a:t>
            </a:r>
            <a:endParaRPr kumimoji="0" lang="de-DE" altLang="de-DE"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smtClean="0">
                <a:ln>
                  <a:noFill/>
                </a:ln>
                <a:solidFill>
                  <a:srgbClr val="000000"/>
                </a:solidFill>
                <a:effectLst/>
                <a:latin typeface="Calibri" panose="020F0502020204030204" pitchFamily="34" charset="0"/>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3" name="Textfeld 8"/>
          <p:cNvSpPr txBox="1">
            <a:spLocks noChangeArrowheads="1"/>
          </p:cNvSpPr>
          <p:nvPr/>
        </p:nvSpPr>
        <p:spPr bwMode="auto">
          <a:xfrm>
            <a:off x="4211960" y="3772580"/>
            <a:ext cx="1796713" cy="90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b="1" dirty="0" smtClean="0">
                <a:solidFill>
                  <a:srgbClr val="FF0000"/>
                </a:solidFill>
                <a:latin typeface="Calibri" panose="020F0502020204030204" pitchFamily="34" charset="0"/>
              </a:rPr>
              <a:t>ggf. ohne Eingabe des KIT-Accounts (Windows Login als Faktor 1 verwenden) </a:t>
            </a:r>
            <a:endParaRPr kumimoji="0" lang="de-DE" altLang="de-DE"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smtClean="0">
                <a:ln>
                  <a:noFill/>
                </a:ln>
                <a:solidFill>
                  <a:srgbClr val="000000"/>
                </a:solidFill>
                <a:effectLst/>
                <a:latin typeface="Calibri" panose="020F0502020204030204" pitchFamily="34" charset="0"/>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7"/>
          <p:cNvSpPr>
            <a:spLocks noChangeArrowheads="1"/>
          </p:cNvSpPr>
          <p:nvPr/>
        </p:nvSpPr>
        <p:spPr bwMode="auto">
          <a:xfrm>
            <a:off x="2657674" y="4409737"/>
            <a:ext cx="1554286" cy="2952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Textfeld 8"/>
          <p:cNvSpPr txBox="1">
            <a:spLocks noChangeArrowheads="1"/>
          </p:cNvSpPr>
          <p:nvPr/>
        </p:nvSpPr>
        <p:spPr bwMode="auto">
          <a:xfrm>
            <a:off x="6253531" y="2944162"/>
            <a:ext cx="993908" cy="59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b="1" u="sng" dirty="0" smtClean="0">
                <a:latin typeface="Calibri" panose="020F0502020204030204" pitchFamily="34" charset="0"/>
              </a:rPr>
              <a:t>Faktor 2:</a:t>
            </a:r>
            <a:r>
              <a:rPr kumimoji="0" lang="de-DE" altLang="de-DE" sz="1400" b="1" i="0" u="sng" strike="noStrike" cap="none" normalizeH="0" baseline="0" dirty="0" smtClean="0">
                <a:ln>
                  <a:noFill/>
                </a:ln>
                <a:effectLst/>
                <a:latin typeface="Calibri" panose="020F0502020204030204" pitchFamily="34" charset="0"/>
              </a:rPr>
              <a:t> </a:t>
            </a:r>
            <a:r>
              <a:rPr kumimoji="0" lang="de-DE" altLang="de-DE" sz="1400" b="1" i="0" u="none" strike="noStrike" cap="none" normalizeH="0" baseline="0" dirty="0" smtClean="0">
                <a:ln>
                  <a:noFill/>
                </a:ln>
                <a:solidFill>
                  <a:srgbClr val="FF0000"/>
                </a:solidFill>
                <a:effectLst/>
                <a:latin typeface="Calibri" panose="020F0502020204030204" pitchFamily="34" charset="0"/>
              </a:rPr>
              <a:t>Eingabe der Token-Nummer:</a:t>
            </a:r>
            <a:endParaRPr kumimoji="0" lang="de-DE" altLang="de-DE"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smtClean="0">
                <a:ln>
                  <a:noFill/>
                </a:ln>
                <a:solidFill>
                  <a:srgbClr val="000000"/>
                </a:solidFill>
                <a:effectLst/>
                <a:latin typeface="Calibri" panose="020F0502020204030204" pitchFamily="34" charset="0"/>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9"/>
          <p:cNvSpPr>
            <a:spLocks noChangeArrowheads="1"/>
          </p:cNvSpPr>
          <p:nvPr/>
        </p:nvSpPr>
        <p:spPr bwMode="auto">
          <a:xfrm>
            <a:off x="7708990" y="2751824"/>
            <a:ext cx="724030" cy="33395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Rectangle 2"/>
          <p:cNvSpPr>
            <a:spLocks noChangeArrowheads="1"/>
          </p:cNvSpPr>
          <p:nvPr/>
        </p:nvSpPr>
        <p:spPr bwMode="auto">
          <a:xfrm>
            <a:off x="6178831" y="2510233"/>
            <a:ext cx="2839843" cy="183278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051" name="Grafik 2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1046" y="2767485"/>
            <a:ext cx="271602" cy="3182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7200329" y="2057018"/>
            <a:ext cx="6193872" cy="24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1" name="Rectangle 6"/>
          <p:cNvSpPr>
            <a:spLocks noChangeArrowheads="1"/>
          </p:cNvSpPr>
          <p:nvPr/>
        </p:nvSpPr>
        <p:spPr bwMode="auto">
          <a:xfrm>
            <a:off x="7649592" y="2514218"/>
            <a:ext cx="6193872" cy="24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7"/>
          <p:cNvSpPr>
            <a:spLocks noChangeArrowheads="1"/>
          </p:cNvSpPr>
          <p:nvPr/>
        </p:nvSpPr>
        <p:spPr bwMode="auto">
          <a:xfrm>
            <a:off x="7649592" y="4800217"/>
            <a:ext cx="61938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9" name="Rectangle 8"/>
          <p:cNvSpPr>
            <a:spLocks noChangeArrowheads="1"/>
          </p:cNvSpPr>
          <p:nvPr/>
        </p:nvSpPr>
        <p:spPr bwMode="auto">
          <a:xfrm>
            <a:off x="7649592" y="6257543"/>
            <a:ext cx="6193872" cy="24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24" name="Rectangle 9"/>
          <p:cNvSpPr>
            <a:spLocks noChangeArrowheads="1"/>
          </p:cNvSpPr>
          <p:nvPr/>
        </p:nvSpPr>
        <p:spPr bwMode="auto">
          <a:xfrm>
            <a:off x="7953158" y="3760458"/>
            <a:ext cx="479862" cy="18982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116144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5"/>
          <p:cNvSpPr txBox="1">
            <a:spLocks/>
          </p:cNvSpPr>
          <p:nvPr/>
        </p:nvSpPr>
        <p:spPr>
          <a:xfrm>
            <a:off x="251520" y="55177"/>
            <a:ext cx="8767155" cy="1532727"/>
          </a:xfrm>
          <a:prstGeom prst="rect">
            <a:avLst/>
          </a:prstGeom>
        </p:spPr>
        <p:txBody>
          <a:bodyPr wrap="square">
            <a:spAutoFit/>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buNone/>
            </a:pPr>
            <a:endParaRPr lang="de-DE" sz="1200" b="1" kern="0" dirty="0"/>
          </a:p>
          <a:p>
            <a:pPr lvl="0"/>
            <a:r>
              <a:rPr lang="de-DE" sz="1200" b="1" kern="0" dirty="0"/>
              <a:t>2-Faktor Authentifizierung  auch relevant für das Arbeiten im SRM System </a:t>
            </a:r>
            <a:endParaRPr lang="de-DE" sz="1200" b="1" kern="0" dirty="0" smtClean="0"/>
          </a:p>
          <a:p>
            <a:pPr marL="0" lvl="0" indent="0">
              <a:buNone/>
            </a:pPr>
            <a:r>
              <a:rPr lang="de-DE" sz="1200" b="1" kern="0" dirty="0"/>
              <a:t> </a:t>
            </a:r>
            <a:r>
              <a:rPr lang="de-DE" sz="1200" b="1" kern="0" dirty="0" smtClean="0"/>
              <a:t>       (</a:t>
            </a:r>
            <a:r>
              <a:rPr lang="de-DE" sz="1200" b="1" kern="0" dirty="0"/>
              <a:t>Anmeldung im SAP NetWeaver Portal</a:t>
            </a:r>
            <a:r>
              <a:rPr lang="de-DE" sz="1200" b="1" kern="0" dirty="0" smtClean="0"/>
              <a:t>)</a:t>
            </a:r>
          </a:p>
          <a:p>
            <a:pPr marL="0" lvl="0" indent="0">
              <a:buNone/>
            </a:pPr>
            <a:r>
              <a:rPr lang="de-DE" sz="1200" kern="0" dirty="0"/>
              <a:t> </a:t>
            </a:r>
            <a:r>
              <a:rPr lang="de-DE" sz="1200" kern="0" dirty="0" smtClean="0"/>
              <a:t>       </a:t>
            </a:r>
            <a:r>
              <a:rPr lang="de-DE" sz="1200" kern="0" dirty="0" smtClean="0">
                <a:sym typeface="Wingdings" panose="05000000000000000000" pitchFamily="2" charset="2"/>
              </a:rPr>
              <a:t>B</a:t>
            </a:r>
            <a:r>
              <a:rPr lang="de-DE" sz="1200" kern="0" dirty="0" smtClean="0"/>
              <a:t>etrifft </a:t>
            </a:r>
            <a:r>
              <a:rPr lang="de-DE" sz="1200" b="1" kern="0" dirty="0"/>
              <a:t>alle SAP NetWeaver Portal-Anwendungen </a:t>
            </a:r>
            <a:r>
              <a:rPr lang="de-DE" sz="1200" kern="0" dirty="0"/>
              <a:t>wie z.B. </a:t>
            </a:r>
            <a:r>
              <a:rPr lang="de-DE" sz="1200" kern="0" dirty="0" err="1"/>
              <a:t>Employee</a:t>
            </a:r>
            <a:r>
              <a:rPr lang="de-DE" sz="1200" kern="0" dirty="0"/>
              <a:t> </a:t>
            </a:r>
            <a:r>
              <a:rPr lang="de-DE" sz="1200" kern="0" dirty="0" err="1"/>
              <a:t>Self</a:t>
            </a:r>
            <a:r>
              <a:rPr lang="de-DE" sz="1200" kern="0" dirty="0"/>
              <a:t> Service (ESS), Personentage</a:t>
            </a:r>
          </a:p>
          <a:p>
            <a:pPr marL="0" indent="0">
              <a:buNone/>
            </a:pPr>
            <a:r>
              <a:rPr lang="de-DE" sz="1200" kern="0" dirty="0"/>
              <a:t>        (betrifft nur den KIT-Großforschungsbereich), SAP Business Warehouse (BW) (Großforschungsbereich und ggf.</a:t>
            </a:r>
          </a:p>
          <a:p>
            <a:pPr marL="0" indent="0">
              <a:buNone/>
            </a:pPr>
            <a:r>
              <a:rPr lang="de-DE" sz="1200" kern="0" dirty="0"/>
              <a:t>        Universitätsbereich), SRM-System (Bestellungen), zukünftig: Gäste- und Partnerverwaltung (</a:t>
            </a:r>
            <a:r>
              <a:rPr lang="de-DE" sz="1200" kern="0" dirty="0" err="1"/>
              <a:t>GuP</a:t>
            </a:r>
            <a:r>
              <a:rPr lang="de-DE" sz="1200" kern="0" dirty="0"/>
              <a:t>) </a:t>
            </a:r>
            <a:endParaRPr lang="de-DE" sz="1200" b="1" kern="0" dirty="0"/>
          </a:p>
          <a:p>
            <a:pPr marL="0" lvl="0" indent="0">
              <a:buNone/>
            </a:pPr>
            <a:endParaRPr lang="de-DE" sz="800" b="1" kern="0" dirty="0"/>
          </a:p>
        </p:txBody>
      </p:sp>
      <p:sp>
        <p:nvSpPr>
          <p:cNvPr id="6" name="Textfeld 5"/>
          <p:cNvSpPr txBox="1"/>
          <p:nvPr/>
        </p:nvSpPr>
        <p:spPr>
          <a:xfrm>
            <a:off x="458633" y="1481453"/>
            <a:ext cx="7641759" cy="2154436"/>
          </a:xfrm>
          <a:prstGeom prst="rect">
            <a:avLst/>
          </a:prstGeom>
          <a:noFill/>
        </p:spPr>
        <p:txBody>
          <a:bodyPr wrap="square" rtlCol="0">
            <a:spAutoFit/>
          </a:bodyPr>
          <a:lstStyle/>
          <a:p>
            <a:r>
              <a:rPr lang="de-DE" sz="1200" b="1" dirty="0"/>
              <a:t>W I C H T I G </a:t>
            </a:r>
            <a:r>
              <a:rPr lang="de-DE" sz="1200" b="1" dirty="0" smtClean="0"/>
              <a:t>:</a:t>
            </a:r>
          </a:p>
          <a:p>
            <a:endParaRPr lang="de-DE" sz="1200" b="1" dirty="0"/>
          </a:p>
          <a:p>
            <a:r>
              <a:rPr lang="de-DE" sz="1200" b="1" dirty="0" smtClean="0"/>
              <a:t>Das </a:t>
            </a:r>
            <a:r>
              <a:rPr lang="de-DE" sz="1200" b="1" dirty="0"/>
              <a:t>SCC </a:t>
            </a:r>
            <a:r>
              <a:rPr lang="de-DE" sz="1200" b="1" dirty="0" smtClean="0"/>
              <a:t>hat im </a:t>
            </a:r>
            <a:r>
              <a:rPr lang="de-DE" sz="1200" b="1" dirty="0"/>
              <a:t>N</a:t>
            </a:r>
            <a:r>
              <a:rPr lang="de-DE" sz="1200" b="1" dirty="0" smtClean="0"/>
              <a:t>ovember 2017  in der Einführungsphase die </a:t>
            </a:r>
            <a:r>
              <a:rPr lang="de-DE" sz="1200" b="1" dirty="0">
                <a:solidFill>
                  <a:srgbClr val="FF0000"/>
                </a:solidFill>
              </a:rPr>
              <a:t>(zunächst namenlose und daher nicht auf bestimmte Personen registrierte)</a:t>
            </a:r>
            <a:r>
              <a:rPr lang="de-DE" sz="1200" b="1" dirty="0"/>
              <a:t> </a:t>
            </a:r>
            <a:r>
              <a:rPr lang="de-DE" sz="1200" b="1" dirty="0" smtClean="0"/>
              <a:t>an alle Institute/Fakultäten Token ausgeliefert.</a:t>
            </a:r>
          </a:p>
          <a:p>
            <a:endParaRPr lang="de-DE" sz="800" b="1" dirty="0"/>
          </a:p>
          <a:p>
            <a:r>
              <a:rPr lang="de-DE" sz="1200" b="1" dirty="0"/>
              <a:t>Bitte besorgen Sie sich </a:t>
            </a:r>
            <a:r>
              <a:rPr lang="de-DE" sz="1200" b="1" dirty="0">
                <a:solidFill>
                  <a:srgbClr val="FF0000"/>
                </a:solidFill>
              </a:rPr>
              <a:t>rechtzeitig</a:t>
            </a:r>
            <a:r>
              <a:rPr lang="de-DE" sz="1200" b="1" dirty="0"/>
              <a:t> den Token </a:t>
            </a:r>
            <a:r>
              <a:rPr lang="de-DE" sz="1200" b="1" dirty="0" smtClean="0"/>
              <a:t>(Standorte siehe unten) und </a:t>
            </a:r>
            <a:r>
              <a:rPr lang="de-DE" sz="1200" b="1" dirty="0"/>
              <a:t>führen die </a:t>
            </a:r>
            <a:r>
              <a:rPr lang="de-DE" sz="1200" b="1" dirty="0">
                <a:solidFill>
                  <a:srgbClr val="FF0000"/>
                </a:solidFill>
              </a:rPr>
              <a:t>Registrierung</a:t>
            </a:r>
            <a:r>
              <a:rPr lang="de-DE" sz="1200" b="1" dirty="0"/>
              <a:t> </a:t>
            </a:r>
            <a:r>
              <a:rPr lang="de-DE" sz="1200" b="1" dirty="0" smtClean="0"/>
              <a:t>auf </a:t>
            </a:r>
            <a:r>
              <a:rPr lang="de-DE" sz="1200" dirty="0"/>
              <a:t>https://</a:t>
            </a:r>
            <a:r>
              <a:rPr lang="de-DE" sz="1200" dirty="0" smtClean="0"/>
              <a:t>my.scc.kit.edu/token/register</a:t>
            </a:r>
            <a:r>
              <a:rPr lang="de-DE" sz="1200" b="1" dirty="0" smtClean="0"/>
              <a:t> </a:t>
            </a:r>
            <a:r>
              <a:rPr lang="de-DE" sz="1200" b="1" dirty="0"/>
              <a:t>durch !</a:t>
            </a:r>
          </a:p>
          <a:p>
            <a:endParaRPr lang="de-DE" sz="1200" b="1" dirty="0" smtClean="0"/>
          </a:p>
          <a:p>
            <a:r>
              <a:rPr lang="de-DE" sz="1200" b="1" dirty="0" smtClean="0"/>
              <a:t>Weitere Informationen erhält man unter</a:t>
            </a:r>
          </a:p>
          <a:p>
            <a:r>
              <a:rPr lang="de-DE" u="sng" dirty="0">
                <a:hlinkClick r:id="rId7"/>
              </a:rPr>
              <a:t>http://www.scc.kit.edu/dienste/2fa-token.php</a:t>
            </a:r>
            <a:endParaRPr lang="de-DE" sz="1200" b="1" dirty="0" smtClean="0"/>
          </a:p>
          <a:p>
            <a:endParaRPr lang="de-DE" sz="1200" b="1" dirty="0"/>
          </a:p>
        </p:txBody>
      </p:sp>
      <p:sp>
        <p:nvSpPr>
          <p:cNvPr id="2" name="Fußzeilenplatzhalter 1"/>
          <p:cNvSpPr>
            <a:spLocks noGrp="1"/>
          </p:cNvSpPr>
          <p:nvPr>
            <p:ph type="ftr" sz="quarter" idx="4294967295"/>
          </p:nvPr>
        </p:nvSpPr>
        <p:spPr/>
        <p:txBody>
          <a:bodyPr/>
          <a:lstStyle/>
          <a:p>
            <a:pPr>
              <a:lnSpc>
                <a:spcPct val="90000"/>
              </a:lnSpc>
            </a:pPr>
            <a:endParaRPr lang="de-DE" dirty="0"/>
          </a:p>
        </p:txBody>
      </p:sp>
      <p:pic>
        <p:nvPicPr>
          <p:cNvPr id="10" name="Grafik 9"/>
          <p:cNvPicPr>
            <a:picLocks noChangeAspect="1"/>
          </p:cNvPicPr>
          <p:nvPr/>
        </p:nvPicPr>
        <p:blipFill>
          <a:blip r:embed="rId8"/>
          <a:stretch>
            <a:fillRect/>
          </a:stretch>
        </p:blipFill>
        <p:spPr>
          <a:xfrm>
            <a:off x="6640774" y="4005064"/>
            <a:ext cx="2397340" cy="936104"/>
          </a:xfrm>
          <a:prstGeom prst="rect">
            <a:avLst/>
          </a:prstGeom>
        </p:spPr>
      </p:pic>
      <p:pic>
        <p:nvPicPr>
          <p:cNvPr id="3075" name="Picture 3" descr="cid:image010.png@01D35960.D888E8E0"/>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58632" y="3645024"/>
            <a:ext cx="6028901"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ChangeArrowheads="1"/>
          </p:cNvSpPr>
          <p:nvPr/>
        </p:nvSpPr>
        <p:spPr bwMode="auto">
          <a:xfrm>
            <a:off x="458632" y="4897921"/>
            <a:ext cx="3681320" cy="47529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902468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0120" y="-113045"/>
            <a:ext cx="8117586" cy="864096"/>
          </a:xfrm>
        </p:spPr>
        <p:txBody>
          <a:bodyPr/>
          <a:lstStyle/>
          <a:p>
            <a:pPr lvl="1"/>
            <a:r>
              <a:rPr lang="de-DE" sz="2000" dirty="0"/>
              <a:t>Vorarbeiten (vor dem Anlegen des allersten Einkaufswagen)</a:t>
            </a:r>
            <a:br>
              <a:rPr lang="de-DE" sz="2000" dirty="0"/>
            </a:br>
            <a:endParaRPr lang="de-DE" sz="2000" dirty="0"/>
          </a:p>
        </p:txBody>
      </p:sp>
      <p:sp>
        <p:nvSpPr>
          <p:cNvPr id="5" name="Datumsplatzhalter 4"/>
          <p:cNvSpPr>
            <a:spLocks noGrp="1"/>
          </p:cNvSpPr>
          <p:nvPr>
            <p:ph type="dt" sz="half" idx="2"/>
          </p:nvPr>
        </p:nvSpPr>
        <p:spPr/>
        <p:txBody>
          <a:bodyPr/>
          <a:lstStyle/>
          <a:p>
            <a:fld id="{EA88F5FC-0968-42B9-BD86-509ABA127E7C}"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187624" y="60149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80120" y="824136"/>
            <a:ext cx="8468343" cy="5633430"/>
          </a:xfrm>
        </p:spPr>
        <p:txBody>
          <a:bodyPr/>
          <a:lstStyle/>
          <a:p>
            <a:r>
              <a:rPr lang="de-DE" dirty="0" smtClean="0"/>
              <a:t>Was sind Voreinstellungen?</a:t>
            </a:r>
          </a:p>
          <a:p>
            <a:pPr marL="0" indent="0">
              <a:buNone/>
            </a:pPr>
            <a:endParaRPr lang="de-DE" sz="300" dirty="0" smtClean="0"/>
          </a:p>
          <a:p>
            <a:pPr marL="0" indent="0">
              <a:buNone/>
            </a:pPr>
            <a:r>
              <a:rPr lang="de-DE" sz="1400" dirty="0"/>
              <a:t> </a:t>
            </a:r>
            <a:r>
              <a:rPr lang="de-DE" sz="1400" dirty="0" smtClean="0"/>
              <a:t>      Im SRM System müssen </a:t>
            </a:r>
            <a:r>
              <a:rPr lang="de-DE" sz="1400" b="1" u="sng" dirty="0" smtClean="0"/>
              <a:t>vor dem Anlegen des allerersten Einkaufswagens</a:t>
            </a:r>
            <a:r>
              <a:rPr lang="de-DE" sz="1400" dirty="0" smtClean="0"/>
              <a:t> verschiedene</a:t>
            </a:r>
          </a:p>
          <a:p>
            <a:pPr marL="0" indent="0">
              <a:buNone/>
            </a:pPr>
            <a:r>
              <a:rPr lang="de-DE" sz="1400" dirty="0"/>
              <a:t>       Voreinstellungen vorgenommen </a:t>
            </a:r>
            <a:r>
              <a:rPr lang="de-DE" sz="1400" dirty="0" smtClean="0"/>
              <a:t>werden, wie z.B.:</a:t>
            </a:r>
          </a:p>
          <a:p>
            <a:pPr lvl="3">
              <a:buFont typeface="Wingdings" panose="05000000000000000000" pitchFamily="2" charset="2"/>
              <a:buChar char="§"/>
            </a:pPr>
            <a:r>
              <a:rPr lang="de-DE" sz="1400" dirty="0"/>
              <a:t>Produktkategorie</a:t>
            </a:r>
          </a:p>
          <a:p>
            <a:pPr lvl="3">
              <a:buFont typeface="Wingdings" panose="05000000000000000000" pitchFamily="2" charset="2"/>
              <a:buChar char="§"/>
            </a:pPr>
            <a:r>
              <a:rPr lang="de-DE" sz="1400" dirty="0"/>
              <a:t>Abladestelle (Institutsname, Gebäudenummer und Raumnummer)</a:t>
            </a:r>
          </a:p>
          <a:p>
            <a:pPr lvl="3">
              <a:buFont typeface="Wingdings" panose="05000000000000000000" pitchFamily="2" charset="2"/>
              <a:buChar char="§"/>
            </a:pPr>
            <a:r>
              <a:rPr lang="de-DE" sz="1400" dirty="0"/>
              <a:t>Name,  E-Mailadresse und Telefonnummer des Warenempfängers</a:t>
            </a:r>
          </a:p>
          <a:p>
            <a:pPr lvl="3">
              <a:buFont typeface="Wingdings" panose="05000000000000000000" pitchFamily="2" charset="2"/>
              <a:buChar char="§"/>
            </a:pPr>
            <a:r>
              <a:rPr lang="de-DE" sz="1400" dirty="0"/>
              <a:t>Kontierung </a:t>
            </a:r>
          </a:p>
          <a:p>
            <a:pPr marL="1819275" lvl="4" indent="0">
              <a:buNone/>
            </a:pPr>
            <a:r>
              <a:rPr lang="de-DE" sz="1400" dirty="0"/>
              <a:t>-  Kontierungsart (PSP-Element, Kostenstelle, Anlage, Auftrag)</a:t>
            </a:r>
          </a:p>
          <a:p>
            <a:pPr marL="1819275" lvl="4" indent="0">
              <a:buNone/>
            </a:pPr>
            <a:r>
              <a:rPr lang="de-DE" sz="1400" dirty="0" smtClean="0"/>
              <a:t>-  Nummer </a:t>
            </a:r>
            <a:r>
              <a:rPr lang="de-DE" sz="1400" dirty="0"/>
              <a:t>der Kontierung (PSP-Element, Kostenstelle, Anlage, Auftrag</a:t>
            </a:r>
          </a:p>
          <a:p>
            <a:pPr marL="1819275" lvl="4" indent="0">
              <a:buNone/>
            </a:pPr>
            <a:r>
              <a:rPr lang="de-DE" sz="1400" dirty="0" smtClean="0"/>
              <a:t>-  Kontierung </a:t>
            </a:r>
            <a:endParaRPr lang="de-DE" sz="1400" dirty="0"/>
          </a:p>
          <a:p>
            <a:pPr lvl="3">
              <a:buFont typeface="Wingdings" panose="05000000000000000000" pitchFamily="2" charset="2"/>
              <a:buChar char="§"/>
            </a:pPr>
            <a:r>
              <a:rPr lang="de-DE" sz="1400" dirty="0"/>
              <a:t>Nur für Mitarbeiter/innen Universitätsbereich:</a:t>
            </a:r>
          </a:p>
          <a:p>
            <a:pPr marL="1666875" lvl="3" indent="-285750">
              <a:buFont typeface="Wingdings" panose="05000000000000000000" pitchFamily="2" charset="2"/>
              <a:buChar char="§"/>
            </a:pPr>
            <a:r>
              <a:rPr lang="de-DE" sz="1400" dirty="0"/>
              <a:t>Pflegen der Standard Anlieferadresse und Standard </a:t>
            </a:r>
            <a:r>
              <a:rPr lang="de-DE" sz="1400" dirty="0" smtClean="0"/>
              <a:t>Rechnungsadresse</a:t>
            </a:r>
          </a:p>
          <a:p>
            <a:pPr marL="1381125" lvl="3" indent="0">
              <a:buNone/>
            </a:pPr>
            <a:endParaRPr lang="de-DE" sz="800" dirty="0"/>
          </a:p>
          <a:p>
            <a:pPr marL="0" lvl="3" indent="0">
              <a:buNone/>
            </a:pPr>
            <a:r>
              <a:rPr lang="de-DE" sz="1400" dirty="0" smtClean="0"/>
              <a:t>       Die </a:t>
            </a:r>
            <a:r>
              <a:rPr lang="de-DE" sz="1400" dirty="0"/>
              <a:t>voreingestellten Werte werden in alle </a:t>
            </a:r>
            <a:r>
              <a:rPr lang="de-DE" sz="1400" b="1" u="sng" dirty="0"/>
              <a:t>danach neu angelegten </a:t>
            </a:r>
            <a:r>
              <a:rPr lang="de-DE" sz="1400" dirty="0" smtClean="0"/>
              <a:t>Einkaufswagenpositionen </a:t>
            </a:r>
            <a:r>
              <a:rPr lang="de-DE" sz="1200" dirty="0"/>
              <a:t>kopiert</a:t>
            </a:r>
            <a:r>
              <a:rPr lang="de-DE" sz="1200" dirty="0" smtClean="0"/>
              <a:t>.</a:t>
            </a:r>
            <a:endParaRPr lang="de-DE" sz="1400" dirty="0"/>
          </a:p>
          <a:p>
            <a:pPr marL="1381125" lvl="3" indent="0">
              <a:buNone/>
            </a:pPr>
            <a:endParaRPr lang="de-DE" sz="800" dirty="0"/>
          </a:p>
          <a:p>
            <a:r>
              <a:rPr lang="de-DE" dirty="0" smtClean="0"/>
              <a:t>Warum sind Voreinstellungen notwendig?  </a:t>
            </a:r>
          </a:p>
          <a:p>
            <a:pPr marL="0" indent="0">
              <a:buNone/>
            </a:pPr>
            <a:r>
              <a:rPr lang="de-DE" dirty="0" smtClean="0"/>
              <a:t>     </a:t>
            </a:r>
            <a:r>
              <a:rPr lang="de-DE" sz="1400" dirty="0" smtClean="0"/>
              <a:t>Da die voreingestellten Werte werden in alle </a:t>
            </a:r>
            <a:r>
              <a:rPr lang="de-DE" sz="1400" b="1" u="sng" dirty="0" smtClean="0"/>
              <a:t>danach neu angelegten</a:t>
            </a:r>
            <a:r>
              <a:rPr lang="de-DE" sz="1400" b="1" dirty="0" smtClean="0"/>
              <a:t> </a:t>
            </a:r>
            <a:r>
              <a:rPr lang="de-DE" sz="1400" dirty="0" smtClean="0"/>
              <a:t>Einkaufswagenpositionen</a:t>
            </a:r>
          </a:p>
          <a:p>
            <a:pPr marL="0" indent="0">
              <a:buNone/>
            </a:pPr>
            <a:r>
              <a:rPr lang="de-DE" sz="1400" dirty="0" smtClean="0"/>
              <a:t>       kopiert werden, muss man nicht </a:t>
            </a:r>
            <a:r>
              <a:rPr lang="de-DE" sz="1400" dirty="0"/>
              <a:t>jedes Mal </a:t>
            </a:r>
            <a:r>
              <a:rPr lang="de-DE" sz="1400" dirty="0" smtClean="0"/>
              <a:t>für alle Einkaufswagenpositionen die oben beschriebenen </a:t>
            </a:r>
          </a:p>
          <a:p>
            <a:pPr marL="0" indent="0">
              <a:buNone/>
            </a:pPr>
            <a:r>
              <a:rPr lang="de-DE" sz="1400" b="1" dirty="0"/>
              <a:t> </a:t>
            </a:r>
            <a:r>
              <a:rPr lang="de-DE" sz="1400" b="1" dirty="0" smtClean="0"/>
              <a:t>      </a:t>
            </a:r>
            <a:r>
              <a:rPr lang="de-DE" sz="1400" dirty="0"/>
              <a:t>Werte neu eingeben </a:t>
            </a:r>
            <a:r>
              <a:rPr lang="de-DE" sz="1400" dirty="0">
                <a:sym typeface="Wingdings" panose="05000000000000000000" pitchFamily="2" charset="2"/>
              </a:rPr>
              <a:t>(</a:t>
            </a:r>
            <a:r>
              <a:rPr lang="de-DE" sz="1400" dirty="0"/>
              <a:t>Arbeitserleichterung).</a:t>
            </a:r>
          </a:p>
          <a:p>
            <a:pPr marL="0" indent="0">
              <a:buNone/>
            </a:pPr>
            <a:r>
              <a:rPr lang="de-DE" sz="1400" b="1" dirty="0"/>
              <a:t> </a:t>
            </a:r>
            <a:r>
              <a:rPr lang="de-DE" sz="1400" b="1" dirty="0" smtClean="0"/>
              <a:t>      H I N W E I S : </a:t>
            </a:r>
            <a:r>
              <a:rPr lang="de-DE" sz="1400" dirty="0" smtClean="0"/>
              <a:t>Die voreingestellten Werte können später aber selbstverständlich im konkreten</a:t>
            </a:r>
          </a:p>
          <a:p>
            <a:pPr marL="0" indent="0">
              <a:buNone/>
            </a:pPr>
            <a:r>
              <a:rPr lang="de-DE" sz="1400" dirty="0"/>
              <a:t> </a:t>
            </a:r>
            <a:r>
              <a:rPr lang="de-DE" sz="1400" dirty="0" smtClean="0"/>
              <a:t>      </a:t>
            </a:r>
            <a:r>
              <a:rPr lang="de-DE" sz="1400" dirty="0"/>
              <a:t>Einkaufswagen wieder abgeändert werden.</a:t>
            </a:r>
          </a:p>
          <a:p>
            <a:pPr marL="0" indent="0">
              <a:buNone/>
            </a:pPr>
            <a:endParaRPr lang="de-DE" dirty="0"/>
          </a:p>
        </p:txBody>
      </p:sp>
      <p:sp>
        <p:nvSpPr>
          <p:cNvPr id="10"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hteck 10"/>
          <p:cNvSpPr/>
          <p:nvPr/>
        </p:nvSpPr>
        <p:spPr>
          <a:xfrm>
            <a:off x="246831" y="476089"/>
            <a:ext cx="6820484" cy="369332"/>
          </a:xfrm>
          <a:prstGeom prst="rect">
            <a:avLst/>
          </a:prstGeom>
        </p:spPr>
        <p:txBody>
          <a:bodyPr wrap="square">
            <a:spAutoFit/>
          </a:bodyPr>
          <a:lstStyle/>
          <a:p>
            <a:pPr>
              <a:buFont typeface="Wingdings" panose="05000000000000000000" pitchFamily="2" charset="2"/>
              <a:buChar char="Ø"/>
            </a:pPr>
            <a:r>
              <a:rPr lang="de-DE" dirty="0" smtClean="0"/>
              <a:t> 5. Voreinstellungen (Werte setzen)</a:t>
            </a:r>
            <a:endParaRPr lang="de-DE" dirty="0"/>
          </a:p>
        </p:txBody>
      </p:sp>
    </p:spTree>
    <p:extLst>
      <p:ext uri="{BB962C8B-B14F-4D97-AF65-F5344CB8AC3E}">
        <p14:creationId xmlns:p14="http://schemas.microsoft.com/office/powerpoint/2010/main" val="2209083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0120" y="-113045"/>
            <a:ext cx="8117586" cy="864096"/>
          </a:xfrm>
        </p:spPr>
        <p:txBody>
          <a:bodyPr/>
          <a:lstStyle/>
          <a:p>
            <a:pPr lvl="1"/>
            <a:r>
              <a:rPr lang="de-DE" sz="2000" dirty="0"/>
              <a:t>Vorarbeiten (vor dem Anlegen des allersten Einkaufswagen)</a:t>
            </a:r>
            <a:br>
              <a:rPr lang="de-DE" sz="2000" dirty="0"/>
            </a:br>
            <a:endParaRPr lang="de-DE" sz="2000" dirty="0"/>
          </a:p>
        </p:txBody>
      </p:sp>
      <p:sp>
        <p:nvSpPr>
          <p:cNvPr id="5" name="Datumsplatzhalter 4"/>
          <p:cNvSpPr>
            <a:spLocks noGrp="1"/>
          </p:cNvSpPr>
          <p:nvPr>
            <p:ph type="dt" sz="half" idx="2"/>
          </p:nvPr>
        </p:nvSpPr>
        <p:spPr/>
        <p:txBody>
          <a:bodyPr/>
          <a:lstStyle/>
          <a:p>
            <a:fld id="{F71E27B9-E146-4853-A3B8-E2A016DCAC75}"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187624" y="60149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5"/>
            <a:ext cx="9073008" cy="63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395536" y="1471188"/>
            <a:ext cx="8468343" cy="5633430"/>
          </a:xfrm>
        </p:spPr>
        <p:txBody>
          <a:bodyPr/>
          <a:lstStyle/>
          <a:p>
            <a:pPr marL="0" indent="0">
              <a:buNone/>
            </a:pPr>
            <a:r>
              <a:rPr lang="de-DE" dirty="0" smtClean="0"/>
              <a:t>    </a:t>
            </a:r>
            <a:r>
              <a:rPr lang="de-DE" b="1" u="sng" dirty="0" smtClean="0"/>
              <a:t>Vorgehensweise:</a:t>
            </a:r>
          </a:p>
          <a:p>
            <a:pPr marL="0" indent="0">
              <a:buNone/>
            </a:pPr>
            <a:endParaRPr lang="de-DE" sz="800" b="1" u="sng" dirty="0" smtClean="0"/>
          </a:p>
          <a:p>
            <a:pPr lvl="0"/>
            <a:r>
              <a:rPr lang="de-DE" sz="1800" dirty="0" smtClean="0"/>
              <a:t>Im </a:t>
            </a:r>
            <a:r>
              <a:rPr lang="de-DE" sz="1800" dirty="0"/>
              <a:t>SRM System auf „Einkaufen“ klicken, danach auf „Ein-Schritt-Einkaufen“, danach auf „Einkaufswagen anlegen“</a:t>
            </a:r>
          </a:p>
          <a:p>
            <a:pPr lvl="0"/>
            <a:r>
              <a:rPr lang="de-DE" sz="1800" dirty="0"/>
              <a:t>Unter „Standardeinstellungen“ auf „Werte setzen“ klicken</a:t>
            </a:r>
          </a:p>
          <a:p>
            <a:pPr lvl="0"/>
            <a:r>
              <a:rPr lang="de-DE" sz="1800" dirty="0"/>
              <a:t>Auf den Reiter „Lieferadresse/Erbringungsort“ wechseln</a:t>
            </a:r>
          </a:p>
          <a:p>
            <a:pPr lvl="0"/>
            <a:r>
              <a:rPr lang="de-DE" sz="1800" dirty="0"/>
              <a:t>Im Feld „Name“ auf das weiße Symbol klicken</a:t>
            </a:r>
          </a:p>
          <a:p>
            <a:r>
              <a:rPr lang="de-DE" sz="1800" dirty="0"/>
              <a:t>Im neuem Fenster „Lieferadresse: Alle Werte“ im Feld „Gebäudekürzel“ </a:t>
            </a:r>
            <a:r>
              <a:rPr lang="de-DE" sz="1800" dirty="0" smtClean="0"/>
              <a:t>die gewünschte Gebäudenummer (mit einem Punkt zwischendrin) eingeben (z.B. </a:t>
            </a:r>
            <a:r>
              <a:rPr lang="de-DE" sz="1800" b="1" dirty="0" smtClean="0"/>
              <a:t>50.20)</a:t>
            </a:r>
          </a:p>
          <a:p>
            <a:r>
              <a:rPr lang="de-DE" sz="1800" dirty="0"/>
              <a:t>  </a:t>
            </a:r>
            <a:r>
              <a:rPr lang="de-DE" sz="1800" dirty="0" smtClean="0"/>
              <a:t>Auf </a:t>
            </a:r>
            <a:r>
              <a:rPr lang="de-DE" sz="1800" dirty="0"/>
              <a:t>„Start Search“ klicken</a:t>
            </a:r>
          </a:p>
          <a:p>
            <a:pPr lvl="0"/>
            <a:r>
              <a:rPr lang="de-DE" sz="1800" dirty="0"/>
              <a:t>Jetzt </a:t>
            </a:r>
            <a:r>
              <a:rPr lang="de-DE" sz="1800" dirty="0" smtClean="0"/>
              <a:t>bekommt man alle Adressen angezeigt, die zum Gebäude im SRM System gepflegt sind </a:t>
            </a:r>
            <a:endParaRPr lang="de-DE" sz="1800" dirty="0"/>
          </a:p>
          <a:p>
            <a:pPr lvl="0"/>
            <a:r>
              <a:rPr lang="de-DE" sz="1800" dirty="0"/>
              <a:t>Eine gewünschte Adresse markieren (auf das graue Quadrat links klicken, so dass die ganze Zeile gelb markiert ist)</a:t>
            </a:r>
          </a:p>
          <a:p>
            <a:pPr lvl="0"/>
            <a:r>
              <a:rPr lang="de-DE" sz="1800" dirty="0"/>
              <a:t>Auf „OK“ klicken</a:t>
            </a:r>
          </a:p>
          <a:p>
            <a:pPr marL="0" indent="0">
              <a:buNone/>
            </a:pPr>
            <a:endParaRPr lang="de-DE" dirty="0"/>
          </a:p>
        </p:txBody>
      </p:sp>
      <p:sp>
        <p:nvSpPr>
          <p:cNvPr id="10"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hteck 10"/>
          <p:cNvSpPr/>
          <p:nvPr/>
        </p:nvSpPr>
        <p:spPr>
          <a:xfrm>
            <a:off x="116741" y="729570"/>
            <a:ext cx="8444344" cy="923330"/>
          </a:xfrm>
          <a:prstGeom prst="rect">
            <a:avLst/>
          </a:prstGeom>
        </p:spPr>
        <p:txBody>
          <a:bodyPr wrap="square">
            <a:spAutoFit/>
          </a:bodyPr>
          <a:lstStyle/>
          <a:p>
            <a:pPr>
              <a:buFont typeface="Wingdings" panose="05000000000000000000" pitchFamily="2" charset="2"/>
              <a:buChar char="Ø"/>
            </a:pPr>
            <a:r>
              <a:rPr lang="de-DE" dirty="0" smtClean="0"/>
              <a:t> 6. Pflege der </a:t>
            </a:r>
            <a:r>
              <a:rPr lang="de-DE" b="1" dirty="0" smtClean="0"/>
              <a:t>Standard-Anlieferadresse</a:t>
            </a:r>
            <a:r>
              <a:rPr lang="de-DE" dirty="0" smtClean="0"/>
              <a:t> </a:t>
            </a:r>
            <a:r>
              <a:rPr lang="de-DE" dirty="0"/>
              <a:t>(nur bei Warenlieferung</a:t>
            </a:r>
          </a:p>
          <a:p>
            <a:r>
              <a:rPr lang="de-DE" dirty="0"/>
              <a:t>        </a:t>
            </a:r>
            <a:r>
              <a:rPr lang="de-DE" b="1" u="sng" dirty="0"/>
              <a:t>ungleich</a:t>
            </a:r>
            <a:r>
              <a:rPr lang="de-DE" dirty="0"/>
              <a:t> KIT Campus Nord)</a:t>
            </a:r>
          </a:p>
          <a:p>
            <a:endParaRPr lang="de-DE" dirty="0"/>
          </a:p>
        </p:txBody>
      </p:sp>
    </p:spTree>
    <p:extLst>
      <p:ext uri="{BB962C8B-B14F-4D97-AF65-F5344CB8AC3E}">
        <p14:creationId xmlns:p14="http://schemas.microsoft.com/office/powerpoint/2010/main" val="4032033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0120" y="-113045"/>
            <a:ext cx="8117586" cy="864096"/>
          </a:xfrm>
        </p:spPr>
        <p:txBody>
          <a:bodyPr/>
          <a:lstStyle/>
          <a:p>
            <a:pPr lvl="1"/>
            <a:r>
              <a:rPr lang="de-DE" sz="2000" dirty="0"/>
              <a:t>Vorarbeiten (vor dem Anlegen des allersten Einkaufswagen)</a:t>
            </a:r>
            <a:br>
              <a:rPr lang="de-DE" sz="2000" dirty="0"/>
            </a:br>
            <a:endParaRPr lang="de-DE" sz="2000" dirty="0"/>
          </a:p>
        </p:txBody>
      </p:sp>
      <p:sp>
        <p:nvSpPr>
          <p:cNvPr id="5" name="Datumsplatzhalter 4"/>
          <p:cNvSpPr>
            <a:spLocks noGrp="1"/>
          </p:cNvSpPr>
          <p:nvPr>
            <p:ph type="dt" sz="half" idx="2"/>
          </p:nvPr>
        </p:nvSpPr>
        <p:spPr/>
        <p:txBody>
          <a:bodyPr/>
          <a:lstStyle/>
          <a:p>
            <a:fld id="{66D8452E-623D-429C-91C7-7FE8F6BC9ED3}"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187624" y="60149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5"/>
            <a:ext cx="9073008" cy="63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hteck 10"/>
          <p:cNvSpPr/>
          <p:nvPr/>
        </p:nvSpPr>
        <p:spPr>
          <a:xfrm>
            <a:off x="116741" y="729570"/>
            <a:ext cx="8444344" cy="923330"/>
          </a:xfrm>
          <a:prstGeom prst="rect">
            <a:avLst/>
          </a:prstGeom>
        </p:spPr>
        <p:txBody>
          <a:bodyPr wrap="square">
            <a:spAutoFit/>
          </a:bodyPr>
          <a:lstStyle/>
          <a:p>
            <a:pPr>
              <a:buFont typeface="Wingdings" panose="05000000000000000000" pitchFamily="2" charset="2"/>
              <a:buChar char="Ø"/>
            </a:pPr>
            <a:r>
              <a:rPr lang="de-DE" dirty="0" smtClean="0"/>
              <a:t> 6. Pflege der </a:t>
            </a:r>
            <a:r>
              <a:rPr lang="de-DE" b="1" dirty="0" smtClean="0"/>
              <a:t>Standard-Anlieferadresse</a:t>
            </a:r>
            <a:r>
              <a:rPr lang="de-DE" dirty="0" smtClean="0"/>
              <a:t> (nur bei Warenlieferung</a:t>
            </a:r>
          </a:p>
          <a:p>
            <a:r>
              <a:rPr lang="de-DE" dirty="0" smtClean="0"/>
              <a:t>        </a:t>
            </a:r>
            <a:r>
              <a:rPr lang="de-DE" b="1" u="sng" dirty="0" smtClean="0"/>
              <a:t>ungleich</a:t>
            </a:r>
            <a:r>
              <a:rPr lang="de-DE" dirty="0" smtClean="0"/>
              <a:t> </a:t>
            </a:r>
            <a:r>
              <a:rPr lang="de-DE" dirty="0"/>
              <a:t>KIT Campus </a:t>
            </a:r>
            <a:r>
              <a:rPr lang="de-DE" dirty="0" smtClean="0"/>
              <a:t>Nord)</a:t>
            </a:r>
            <a:endParaRPr lang="de-DE" dirty="0"/>
          </a:p>
          <a:p>
            <a:endParaRPr lang="de-DE" dirty="0"/>
          </a:p>
        </p:txBody>
      </p:sp>
      <p:pic>
        <p:nvPicPr>
          <p:cNvPr id="2049" name="Grafik 2" descr="cid:image009.jpg@01CFC8E6.FDA18CD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73982" y="1493329"/>
            <a:ext cx="6138565" cy="4707897"/>
          </a:xfrm>
          <a:prstGeom prst="rect">
            <a:avLst/>
          </a:prstGeom>
          <a:noFill/>
          <a:extLst>
            <a:ext uri="{909E8E84-426E-40DD-AFC4-6F175D3DCCD1}">
              <a14:hiddenFill xmlns:a14="http://schemas.microsoft.com/office/drawing/2010/main">
                <a:solidFill>
                  <a:srgbClr val="FFFFFF"/>
                </a:solidFill>
              </a14:hiddenFill>
            </a:ext>
          </a:extLst>
        </p:spPr>
      </p:pic>
      <p:pic>
        <p:nvPicPr>
          <p:cNvPr id="2051" name="Ellips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903" y="1926287"/>
            <a:ext cx="1138273" cy="344643"/>
          </a:xfrm>
          <a:prstGeom prst="rect">
            <a:avLst/>
          </a:prstGeom>
          <a:noFill/>
          <a:extLst>
            <a:ext uri="{909E8E84-426E-40DD-AFC4-6F175D3DCCD1}">
              <a14:hiddenFill xmlns:a14="http://schemas.microsoft.com/office/drawing/2010/main">
                <a:solidFill>
                  <a:srgbClr val="FFFFFF"/>
                </a:solidFill>
              </a14:hiddenFill>
            </a:ext>
          </a:extLst>
        </p:spPr>
      </p:pic>
      <p:pic>
        <p:nvPicPr>
          <p:cNvPr id="2053" name="Ellips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343" y="3589736"/>
            <a:ext cx="1773481" cy="2295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Ellips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2761" y="4323174"/>
            <a:ext cx="582935" cy="310964"/>
          </a:xfrm>
          <a:prstGeom prst="rect">
            <a:avLst/>
          </a:prstGeom>
          <a:noFill/>
          <a:extLst>
            <a:ext uri="{909E8E84-426E-40DD-AFC4-6F175D3DCCD1}">
              <a14:hiddenFill xmlns:a14="http://schemas.microsoft.com/office/drawing/2010/main">
                <a:solidFill>
                  <a:srgbClr val="FFFFFF"/>
                </a:solidFill>
              </a14:hiddenFill>
            </a:ext>
          </a:extLst>
        </p:spPr>
      </p:pic>
      <p:pic>
        <p:nvPicPr>
          <p:cNvPr id="2055" name="Ellips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874" y="4466586"/>
            <a:ext cx="6834415" cy="12906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Ellipse 1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9400" y="7591425"/>
            <a:ext cx="609600" cy="314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11"/>
          <p:cNvSpPr>
            <a:spLocks noChangeArrowheads="1"/>
          </p:cNvSpPr>
          <p:nvPr/>
        </p:nvSpPr>
        <p:spPr bwMode="auto">
          <a:xfrm>
            <a:off x="0" y="8543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3" name="Textfeld 8"/>
          <p:cNvSpPr txBox="1"/>
          <p:nvPr/>
        </p:nvSpPr>
        <p:spPr>
          <a:xfrm>
            <a:off x="2101083" y="2995117"/>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9" name="Oval 13"/>
          <p:cNvSpPr>
            <a:spLocks noChangeArrowheads="1"/>
          </p:cNvSpPr>
          <p:nvPr/>
        </p:nvSpPr>
        <p:spPr bwMode="auto">
          <a:xfrm>
            <a:off x="6444208" y="5570085"/>
            <a:ext cx="432048" cy="29093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Textfeld 8"/>
          <p:cNvSpPr txBox="1"/>
          <p:nvPr/>
        </p:nvSpPr>
        <p:spPr>
          <a:xfrm>
            <a:off x="4991359" y="1653659"/>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7" name="Textfeld 8"/>
          <p:cNvSpPr txBox="1"/>
          <p:nvPr/>
        </p:nvSpPr>
        <p:spPr>
          <a:xfrm>
            <a:off x="4283969" y="2123036"/>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3</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8" name="Textfeld 8"/>
          <p:cNvSpPr txBox="1"/>
          <p:nvPr/>
        </p:nvSpPr>
        <p:spPr>
          <a:xfrm>
            <a:off x="773604" y="3453400"/>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4</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9" name="Textfeld 8"/>
          <p:cNvSpPr txBox="1"/>
          <p:nvPr/>
        </p:nvSpPr>
        <p:spPr>
          <a:xfrm>
            <a:off x="845562" y="4163255"/>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5</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30" name="Textfeld 8"/>
          <p:cNvSpPr txBox="1"/>
          <p:nvPr/>
        </p:nvSpPr>
        <p:spPr>
          <a:xfrm>
            <a:off x="845562" y="4820222"/>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6</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31" name="Textfeld 8"/>
          <p:cNvSpPr txBox="1"/>
          <p:nvPr/>
        </p:nvSpPr>
        <p:spPr>
          <a:xfrm>
            <a:off x="6156176" y="5560292"/>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7</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12" name="Oval 21"/>
          <p:cNvSpPr>
            <a:spLocks noChangeArrowheads="1"/>
          </p:cNvSpPr>
          <p:nvPr/>
        </p:nvSpPr>
        <p:spPr bwMode="auto">
          <a:xfrm>
            <a:off x="4490979" y="2363998"/>
            <a:ext cx="369053" cy="25945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Oval 22"/>
          <p:cNvSpPr>
            <a:spLocks noChangeArrowheads="1"/>
          </p:cNvSpPr>
          <p:nvPr/>
        </p:nvSpPr>
        <p:spPr bwMode="auto">
          <a:xfrm>
            <a:off x="2239962" y="3235946"/>
            <a:ext cx="747862" cy="22362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4813181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rafik 18" descr="image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00" y="2670846"/>
            <a:ext cx="7962324" cy="344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80120" y="-113045"/>
            <a:ext cx="8117586" cy="864096"/>
          </a:xfrm>
        </p:spPr>
        <p:txBody>
          <a:bodyPr/>
          <a:lstStyle/>
          <a:p>
            <a:pPr lvl="1"/>
            <a:r>
              <a:rPr lang="de-DE" sz="2000" dirty="0"/>
              <a:t>Vorarbeiten (vor dem Anlegen des allersten Einkaufswagen)</a:t>
            </a:r>
            <a:br>
              <a:rPr lang="de-DE" sz="2000" dirty="0"/>
            </a:br>
            <a:endParaRPr lang="de-DE" sz="2000" dirty="0"/>
          </a:p>
        </p:txBody>
      </p:sp>
      <p:sp>
        <p:nvSpPr>
          <p:cNvPr id="5" name="Datumsplatzhalter 4"/>
          <p:cNvSpPr>
            <a:spLocks noGrp="1"/>
          </p:cNvSpPr>
          <p:nvPr>
            <p:ph type="dt" sz="half" idx="2"/>
          </p:nvPr>
        </p:nvSpPr>
        <p:spPr/>
        <p:txBody>
          <a:bodyPr/>
          <a:lstStyle/>
          <a:p>
            <a:fld id="{012FA65D-A5F4-423C-95A9-AEB1E2AB95A2}"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187624" y="60149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5"/>
            <a:ext cx="9073008" cy="63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hteck 10"/>
          <p:cNvSpPr/>
          <p:nvPr/>
        </p:nvSpPr>
        <p:spPr>
          <a:xfrm>
            <a:off x="116741" y="729570"/>
            <a:ext cx="8444344" cy="646331"/>
          </a:xfrm>
          <a:prstGeom prst="rect">
            <a:avLst/>
          </a:prstGeom>
        </p:spPr>
        <p:txBody>
          <a:bodyPr wrap="square">
            <a:spAutoFit/>
          </a:bodyPr>
          <a:lstStyle/>
          <a:p>
            <a:pPr>
              <a:buFont typeface="Wingdings" panose="05000000000000000000" pitchFamily="2" charset="2"/>
              <a:buChar char="Ø"/>
            </a:pPr>
            <a:r>
              <a:rPr lang="de-DE" dirty="0"/>
              <a:t> 6. Pflege der </a:t>
            </a:r>
            <a:r>
              <a:rPr lang="de-DE" b="1" dirty="0" smtClean="0"/>
              <a:t>Standard-Anlieferadresse</a:t>
            </a:r>
            <a:r>
              <a:rPr lang="de-DE" dirty="0" smtClean="0"/>
              <a:t> </a:t>
            </a:r>
            <a:r>
              <a:rPr lang="de-DE" dirty="0"/>
              <a:t>(nur bei Warenlieferung</a:t>
            </a:r>
          </a:p>
          <a:p>
            <a:r>
              <a:rPr lang="de-DE" dirty="0"/>
              <a:t>        </a:t>
            </a:r>
            <a:r>
              <a:rPr lang="de-DE" b="1" u="sng" dirty="0"/>
              <a:t>ungleich</a:t>
            </a:r>
            <a:r>
              <a:rPr lang="de-DE" dirty="0"/>
              <a:t> KIT Campus Nord)</a:t>
            </a:r>
          </a:p>
        </p:txBody>
      </p:sp>
      <p:pic>
        <p:nvPicPr>
          <p:cNvPr id="2051" name="Ellips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50" y="4168999"/>
            <a:ext cx="3943315" cy="3715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Ellips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9400" y="7591425"/>
            <a:ext cx="609600" cy="314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11"/>
          <p:cNvSpPr>
            <a:spLocks noChangeArrowheads="1"/>
          </p:cNvSpPr>
          <p:nvPr/>
        </p:nvSpPr>
        <p:spPr bwMode="auto">
          <a:xfrm>
            <a:off x="0" y="8543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6" name="Textfeld 8"/>
          <p:cNvSpPr txBox="1"/>
          <p:nvPr/>
        </p:nvSpPr>
        <p:spPr>
          <a:xfrm>
            <a:off x="7631857" y="3412368"/>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8</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7" name="Textfeld 8"/>
          <p:cNvSpPr txBox="1"/>
          <p:nvPr/>
        </p:nvSpPr>
        <p:spPr>
          <a:xfrm>
            <a:off x="7590156" y="5604765"/>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9</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12" name="Oval 21"/>
          <p:cNvSpPr>
            <a:spLocks noChangeArrowheads="1"/>
          </p:cNvSpPr>
          <p:nvPr/>
        </p:nvSpPr>
        <p:spPr bwMode="auto">
          <a:xfrm>
            <a:off x="7816400" y="5802183"/>
            <a:ext cx="530986" cy="36871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Oval 22"/>
          <p:cNvSpPr>
            <a:spLocks noChangeArrowheads="1"/>
          </p:cNvSpPr>
          <p:nvPr/>
        </p:nvSpPr>
        <p:spPr bwMode="auto">
          <a:xfrm>
            <a:off x="7826462" y="3718957"/>
            <a:ext cx="652280" cy="20356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Rechteck 2"/>
          <p:cNvSpPr/>
          <p:nvPr/>
        </p:nvSpPr>
        <p:spPr>
          <a:xfrm>
            <a:off x="467544" y="1360887"/>
            <a:ext cx="8280920" cy="1188746"/>
          </a:xfrm>
          <a:prstGeom prst="rect">
            <a:avLst/>
          </a:prstGeom>
        </p:spPr>
        <p:txBody>
          <a:bodyPr wrap="square">
            <a:spAutoFit/>
          </a:bodyPr>
          <a:lstStyle/>
          <a:p>
            <a:pPr marL="342900" lvl="0" indent="-342900">
              <a:spcAft>
                <a:spcPts val="0"/>
              </a:spcAft>
              <a:buFont typeface="Wingdings" panose="05000000000000000000" pitchFamily="2" charset="2"/>
              <a:buChar char=""/>
            </a:pPr>
            <a:r>
              <a:rPr lang="de-DE" dirty="0">
                <a:latin typeface="Calibri" panose="020F0502020204030204" pitchFamily="34" charset="0"/>
                <a:ea typeface="Calibri" panose="020F0502020204030204" pitchFamily="34" charset="0"/>
                <a:cs typeface="Times New Roman" panose="02020603050405020304" pitchFamily="18" charset="0"/>
              </a:rPr>
              <a:t>Jetzt könnte man noch im Feld „c/o:“ weiterführende Kommentare hinschreiben, wie. z.B. „zu </a:t>
            </a:r>
            <a:r>
              <a:rPr lang="de-DE" dirty="0" smtClean="0">
                <a:latin typeface="Calibri" panose="020F0502020204030204" pitchFamily="34" charset="0"/>
                <a:ea typeface="Calibri" panose="020F0502020204030204" pitchFamily="34" charset="0"/>
                <a:cs typeface="Times New Roman" panose="02020603050405020304" pitchFamily="18" charset="0"/>
              </a:rPr>
              <a:t>Hd. </a:t>
            </a:r>
            <a:r>
              <a:rPr lang="de-DE" dirty="0">
                <a:latin typeface="Calibri" panose="020F0502020204030204" pitchFamily="34" charset="0"/>
                <a:ea typeface="Calibri" panose="020F0502020204030204" pitchFamily="34" charset="0"/>
                <a:cs typeface="Times New Roman" panose="02020603050405020304" pitchFamily="18" charset="0"/>
              </a:rPr>
              <a:t>von Frau Pfeifer“ oder ähnliches</a:t>
            </a:r>
          </a:p>
          <a:p>
            <a:pPr marL="342900" lvl="0" indent="-342900">
              <a:spcAft>
                <a:spcPts val="0"/>
              </a:spcAft>
              <a:buFont typeface="Wingdings" panose="05000000000000000000" pitchFamily="2" charset="2"/>
              <a:buChar char=""/>
            </a:pPr>
            <a:r>
              <a:rPr lang="de-DE" dirty="0">
                <a:latin typeface="Calibri" panose="020F0502020204030204" pitchFamily="34" charset="0"/>
                <a:ea typeface="Calibri" panose="020F0502020204030204" pitchFamily="34" charset="0"/>
                <a:cs typeface="Times New Roman" panose="02020603050405020304" pitchFamily="18" charset="0"/>
              </a:rPr>
              <a:t>Unbedingt bei „als Standard speichern“ das Häkchen setzen</a:t>
            </a:r>
          </a:p>
          <a:p>
            <a:pPr marL="342900" lvl="0" indent="-342900">
              <a:spcAft>
                <a:spcPts val="0"/>
              </a:spcAft>
              <a:buFont typeface="Wingdings" panose="05000000000000000000" pitchFamily="2" charset="2"/>
              <a:buChar char=""/>
            </a:pPr>
            <a:r>
              <a:rPr lang="de-DE" dirty="0">
                <a:latin typeface="Calibri" panose="020F0502020204030204" pitchFamily="34" charset="0"/>
                <a:ea typeface="Calibri" panose="020F0502020204030204" pitchFamily="34" charset="0"/>
                <a:cs typeface="Times New Roman" panose="02020603050405020304" pitchFamily="18" charset="0"/>
              </a:rPr>
              <a:t>Zum Schluss auf „OK“ klicken</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4700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0120" y="-113045"/>
            <a:ext cx="8117586" cy="864096"/>
          </a:xfrm>
        </p:spPr>
        <p:txBody>
          <a:bodyPr/>
          <a:lstStyle/>
          <a:p>
            <a:pPr lvl="1"/>
            <a:r>
              <a:rPr lang="de-DE" sz="2000" dirty="0"/>
              <a:t>Vorarbeiten (vor dem Anlegen des allersten Einkaufswagen)</a:t>
            </a:r>
            <a:br>
              <a:rPr lang="de-DE" sz="2000" dirty="0"/>
            </a:br>
            <a:endParaRPr lang="de-DE" sz="2000" dirty="0"/>
          </a:p>
        </p:txBody>
      </p:sp>
      <p:sp>
        <p:nvSpPr>
          <p:cNvPr id="5" name="Datumsplatzhalter 4"/>
          <p:cNvSpPr>
            <a:spLocks noGrp="1"/>
          </p:cNvSpPr>
          <p:nvPr>
            <p:ph type="dt" sz="half" idx="2"/>
          </p:nvPr>
        </p:nvSpPr>
        <p:spPr/>
        <p:txBody>
          <a:bodyPr/>
          <a:lstStyle/>
          <a:p>
            <a:fld id="{BA03783A-6E25-4DE9-B00B-4A24722FDDCC}" type="datetime1">
              <a:rPr lang="de-DE" smtClean="0"/>
              <a:t>14.05.2018</a:t>
            </a:fld>
            <a:endParaRPr lang="de-DE" dirty="0"/>
          </a:p>
        </p:txBody>
      </p:sp>
      <p:sp>
        <p:nvSpPr>
          <p:cNvPr id="15" name="Rectangle 6"/>
          <p:cNvSpPr>
            <a:spLocks noChangeArrowheads="1"/>
          </p:cNvSpPr>
          <p:nvPr/>
        </p:nvSpPr>
        <p:spPr bwMode="auto">
          <a:xfrm>
            <a:off x="1187624" y="60149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0" y="631315"/>
            <a:ext cx="9073008" cy="63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hteck 10"/>
          <p:cNvSpPr/>
          <p:nvPr/>
        </p:nvSpPr>
        <p:spPr>
          <a:xfrm>
            <a:off x="116741" y="622782"/>
            <a:ext cx="8444344" cy="646331"/>
          </a:xfrm>
          <a:prstGeom prst="rect">
            <a:avLst/>
          </a:prstGeom>
        </p:spPr>
        <p:txBody>
          <a:bodyPr wrap="square">
            <a:spAutoFit/>
          </a:bodyPr>
          <a:lstStyle/>
          <a:p>
            <a:pPr>
              <a:buFont typeface="Wingdings" panose="05000000000000000000" pitchFamily="2" charset="2"/>
              <a:buChar char="Ø"/>
            </a:pPr>
            <a:r>
              <a:rPr lang="de-DE" dirty="0" smtClean="0"/>
              <a:t> 7.  </a:t>
            </a:r>
            <a:r>
              <a:rPr lang="de-DE" dirty="0"/>
              <a:t>Pflege der </a:t>
            </a:r>
            <a:r>
              <a:rPr lang="de-DE" b="1" dirty="0" smtClean="0"/>
              <a:t>Standard-Rechnungsadresse</a:t>
            </a:r>
            <a:r>
              <a:rPr lang="de-DE" dirty="0" smtClean="0"/>
              <a:t> </a:t>
            </a:r>
            <a:r>
              <a:rPr lang="de-DE" dirty="0"/>
              <a:t>(nur bei Verwendung von</a:t>
            </a:r>
          </a:p>
          <a:p>
            <a:r>
              <a:rPr lang="de-DE" dirty="0"/>
              <a:t>        Buchungskreis 1000 (KIT Universitätsbereich)</a:t>
            </a:r>
          </a:p>
        </p:txBody>
      </p:sp>
      <p:pic>
        <p:nvPicPr>
          <p:cNvPr id="2056" name="Ellips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9400" y="7591425"/>
            <a:ext cx="609600" cy="314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11"/>
          <p:cNvSpPr>
            <a:spLocks noChangeArrowheads="1"/>
          </p:cNvSpPr>
          <p:nvPr/>
        </p:nvSpPr>
        <p:spPr bwMode="auto">
          <a:xfrm>
            <a:off x="0" y="8543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4097" name="Grafik 26" descr="cid:image044.png@01CFC8E3.9DDA893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0120" y="1823099"/>
            <a:ext cx="8620125" cy="40862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Ellips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7604" y="1808804"/>
            <a:ext cx="1590675" cy="4667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Ellipse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6072" y="3376318"/>
            <a:ext cx="552450" cy="3905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254454" y="1257130"/>
            <a:ext cx="794615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Dazu klickt man auf „Zeige Rechnungsadresse“.</a:t>
            </a:r>
            <a:r>
              <a:rPr lang="de-DE" altLang="de-DE" sz="1400" dirty="0">
                <a:latin typeface="Arial" panose="020B0604020202020204" pitchFamily="34" charset="0"/>
              </a:rPr>
              <a:t> </a:t>
            </a:r>
            <a:r>
              <a:rPr kumimoji="0" lang="de-DE" altLang="de-DE" sz="1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Danach ist die Vorgehensweise analog wie beim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Anlegen der Standard-Anlieferadresse</a:t>
            </a:r>
            <a:endParaRPr kumimoji="0" lang="de-DE" altLang="de-DE" sz="7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254454" y="201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panose="020B0604020202020204" pitchFamily="34" charset="0"/>
              </a:rPr>
              <a:t/>
            </a:r>
            <a:br>
              <a:rPr kumimoji="0" lang="de-DE" altLang="de-DE" sz="1800" b="0" i="0" u="none" strike="noStrike" cap="none" normalizeH="0" baseline="0" dirty="0" smtClean="0">
                <a:ln>
                  <a:noFill/>
                </a:ln>
                <a:solidFill>
                  <a:schemeClr val="tx1"/>
                </a:solidFill>
                <a:effectLst/>
                <a:latin typeface="Arial" panose="020B0604020202020204" pitchFamily="34" charset="0"/>
              </a:rPr>
            </a:br>
            <a:endParaRPr kumimoji="0" lang="de-DE" altLang="de-DE"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7"/>
          <p:cNvSpPr>
            <a:spLocks noChangeArrowheads="1"/>
          </p:cNvSpPr>
          <p:nvPr/>
        </p:nvSpPr>
        <p:spPr bwMode="auto">
          <a:xfrm>
            <a:off x="254454" y="201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9" name="Rectangle 8"/>
          <p:cNvSpPr>
            <a:spLocks noChangeArrowheads="1"/>
          </p:cNvSpPr>
          <p:nvPr/>
        </p:nvSpPr>
        <p:spPr bwMode="auto">
          <a:xfrm>
            <a:off x="280120" y="5758104"/>
            <a:ext cx="8875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de-DE" altLang="de-DE" sz="12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de-DE" altLang="de-DE" sz="12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Bitte auch hier unbedingt nach dem Auswählen der korrekten Rechnungsadresse bei „Standardadresse“ das Häkchen setzen</a:t>
            </a:r>
            <a:endParaRPr kumimoji="0" lang="de-DE" altLang="de-DE" sz="12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3855825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a:stretch>
            <a:fillRect/>
          </a:stretch>
        </p:blipFill>
        <p:spPr>
          <a:xfrm>
            <a:off x="426046" y="1815794"/>
            <a:ext cx="7621285" cy="4070734"/>
          </a:xfrm>
          <a:prstGeom prst="rect">
            <a:avLst/>
          </a:prstGeom>
        </p:spPr>
      </p:pic>
      <p:sp>
        <p:nvSpPr>
          <p:cNvPr id="2" name="Titel 1"/>
          <p:cNvSpPr>
            <a:spLocks noGrp="1"/>
          </p:cNvSpPr>
          <p:nvPr>
            <p:ph type="title"/>
          </p:nvPr>
        </p:nvSpPr>
        <p:spPr>
          <a:xfrm>
            <a:off x="280120" y="-113045"/>
            <a:ext cx="8117586" cy="864096"/>
          </a:xfrm>
        </p:spPr>
        <p:txBody>
          <a:bodyPr/>
          <a:lstStyle/>
          <a:p>
            <a:pPr lvl="1"/>
            <a:r>
              <a:rPr lang="de-DE" sz="2000" dirty="0"/>
              <a:t>Vorarbeiten (vor dem Anlegen des allersten Einkaufswagen)</a:t>
            </a:r>
            <a:br>
              <a:rPr lang="de-DE" sz="2000" dirty="0"/>
            </a:br>
            <a:endParaRPr lang="de-DE" sz="2000" dirty="0"/>
          </a:p>
        </p:txBody>
      </p:sp>
      <p:sp>
        <p:nvSpPr>
          <p:cNvPr id="5" name="Datumsplatzhalter 4"/>
          <p:cNvSpPr>
            <a:spLocks noGrp="1"/>
          </p:cNvSpPr>
          <p:nvPr>
            <p:ph type="dt" sz="half" idx="2"/>
          </p:nvPr>
        </p:nvSpPr>
        <p:spPr/>
        <p:txBody>
          <a:bodyPr/>
          <a:lstStyle/>
          <a:p>
            <a:fld id="{ADB0E73E-BD98-404B-B978-5FB77E4FE611}" type="datetime1">
              <a:rPr lang="de-DE" smtClean="0"/>
              <a:t>14.05.2018</a:t>
            </a:fld>
            <a:endParaRPr lang="de-DE" dirty="0"/>
          </a:p>
        </p:txBody>
      </p:sp>
      <p:sp>
        <p:nvSpPr>
          <p:cNvPr id="15" name="Rectangle 6"/>
          <p:cNvSpPr>
            <a:spLocks noChangeArrowheads="1"/>
          </p:cNvSpPr>
          <p:nvPr/>
        </p:nvSpPr>
        <p:spPr bwMode="auto">
          <a:xfrm>
            <a:off x="1187624" y="60149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0" y="631315"/>
            <a:ext cx="9073008" cy="63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hteck 10"/>
          <p:cNvSpPr/>
          <p:nvPr/>
        </p:nvSpPr>
        <p:spPr>
          <a:xfrm>
            <a:off x="116741" y="622782"/>
            <a:ext cx="8444344" cy="646331"/>
          </a:xfrm>
          <a:prstGeom prst="rect">
            <a:avLst/>
          </a:prstGeom>
        </p:spPr>
        <p:txBody>
          <a:bodyPr wrap="square">
            <a:spAutoFit/>
          </a:bodyPr>
          <a:lstStyle/>
          <a:p>
            <a:pPr>
              <a:buFont typeface="Wingdings" panose="05000000000000000000" pitchFamily="2" charset="2"/>
              <a:buChar char="Ø"/>
            </a:pPr>
            <a:r>
              <a:rPr lang="de-DE" dirty="0" smtClean="0"/>
              <a:t> 7.  </a:t>
            </a:r>
            <a:r>
              <a:rPr lang="de-DE" dirty="0"/>
              <a:t>Pflege der </a:t>
            </a:r>
            <a:r>
              <a:rPr lang="de-DE" b="1" dirty="0" smtClean="0"/>
              <a:t>Standard-Rechnungsadresse</a:t>
            </a:r>
            <a:r>
              <a:rPr lang="de-DE" dirty="0" smtClean="0"/>
              <a:t> </a:t>
            </a:r>
            <a:r>
              <a:rPr lang="de-DE" dirty="0"/>
              <a:t>(nur bei Verwendung von</a:t>
            </a:r>
          </a:p>
          <a:p>
            <a:r>
              <a:rPr lang="de-DE" dirty="0"/>
              <a:t>        Buchungskreis 1000 (KIT Universitätsbereich)</a:t>
            </a:r>
          </a:p>
        </p:txBody>
      </p:sp>
      <p:pic>
        <p:nvPicPr>
          <p:cNvPr id="2056" name="Ellips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400" y="7591425"/>
            <a:ext cx="609600" cy="314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87391" y="7310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11"/>
          <p:cNvSpPr>
            <a:spLocks noChangeArrowheads="1"/>
          </p:cNvSpPr>
          <p:nvPr/>
        </p:nvSpPr>
        <p:spPr bwMode="auto">
          <a:xfrm>
            <a:off x="0" y="8543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4098" name="Ellips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5630739"/>
            <a:ext cx="388244" cy="3174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254454" y="1257130"/>
            <a:ext cx="794615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Dazu klickt man auf „Zeige Rechnungsadresse“.</a:t>
            </a:r>
            <a:r>
              <a:rPr lang="de-DE" altLang="de-DE" sz="1400" dirty="0">
                <a:latin typeface="Arial" panose="020B0604020202020204" pitchFamily="34" charset="0"/>
              </a:rPr>
              <a:t> </a:t>
            </a:r>
            <a:r>
              <a:rPr kumimoji="0" lang="de-DE" altLang="de-DE" sz="1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Danach ist die Vorgehensweise analog wie beim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Anlegen der Standard-Anlieferadresse</a:t>
            </a:r>
            <a:endParaRPr kumimoji="0" lang="de-DE" altLang="de-DE" sz="7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254454" y="201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panose="020B0604020202020204" pitchFamily="34" charset="0"/>
              </a:rPr>
              <a:t/>
            </a:r>
            <a:br>
              <a:rPr kumimoji="0" lang="de-DE" altLang="de-DE" sz="1800" b="0" i="0" u="none" strike="noStrike" cap="none" normalizeH="0" baseline="0" dirty="0" smtClean="0">
                <a:ln>
                  <a:noFill/>
                </a:ln>
                <a:solidFill>
                  <a:schemeClr val="tx1"/>
                </a:solidFill>
                <a:effectLst/>
                <a:latin typeface="Arial" panose="020B0604020202020204" pitchFamily="34" charset="0"/>
              </a:rPr>
            </a:br>
            <a:endParaRPr kumimoji="0" lang="de-DE" altLang="de-DE"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7"/>
          <p:cNvSpPr>
            <a:spLocks noChangeArrowheads="1"/>
          </p:cNvSpPr>
          <p:nvPr/>
        </p:nvSpPr>
        <p:spPr bwMode="auto">
          <a:xfrm>
            <a:off x="254454" y="201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3"/>
          <p:cNvSpPr>
            <a:spLocks noChangeArrowheads="1"/>
          </p:cNvSpPr>
          <p:nvPr/>
        </p:nvSpPr>
        <p:spPr bwMode="auto">
          <a:xfrm>
            <a:off x="440728" y="4659214"/>
            <a:ext cx="7515647" cy="16685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Rectangle 4"/>
          <p:cNvSpPr>
            <a:spLocks noChangeArrowheads="1"/>
          </p:cNvSpPr>
          <p:nvPr/>
        </p:nvSpPr>
        <p:spPr bwMode="auto">
          <a:xfrm>
            <a:off x="413658" y="3979751"/>
            <a:ext cx="557942" cy="23676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Rectangle 5"/>
          <p:cNvSpPr>
            <a:spLocks noChangeArrowheads="1"/>
          </p:cNvSpPr>
          <p:nvPr/>
        </p:nvSpPr>
        <p:spPr bwMode="auto">
          <a:xfrm>
            <a:off x="411238" y="3057641"/>
            <a:ext cx="1496466" cy="1585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6335846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p:cNvPicPr>
            <a:picLocks noChangeAspect="1"/>
          </p:cNvPicPr>
          <p:nvPr/>
        </p:nvPicPr>
        <p:blipFill>
          <a:blip r:embed="rId2"/>
          <a:stretch>
            <a:fillRect/>
          </a:stretch>
        </p:blipFill>
        <p:spPr>
          <a:xfrm>
            <a:off x="280120" y="2034324"/>
            <a:ext cx="8153400" cy="2600325"/>
          </a:xfrm>
          <a:prstGeom prst="rect">
            <a:avLst/>
          </a:prstGeom>
        </p:spPr>
      </p:pic>
      <p:sp>
        <p:nvSpPr>
          <p:cNvPr id="2" name="Titel 1"/>
          <p:cNvSpPr>
            <a:spLocks noGrp="1"/>
          </p:cNvSpPr>
          <p:nvPr>
            <p:ph type="title"/>
          </p:nvPr>
        </p:nvSpPr>
        <p:spPr>
          <a:xfrm>
            <a:off x="280120" y="-113045"/>
            <a:ext cx="8117586" cy="864096"/>
          </a:xfrm>
        </p:spPr>
        <p:txBody>
          <a:bodyPr/>
          <a:lstStyle/>
          <a:p>
            <a:pPr lvl="1"/>
            <a:r>
              <a:rPr lang="de-DE" sz="2000" dirty="0"/>
              <a:t>Vorarbeiten (vor dem Anlegen des allersten Einkaufswagen)</a:t>
            </a:r>
            <a:br>
              <a:rPr lang="de-DE" sz="2000" dirty="0"/>
            </a:br>
            <a:endParaRPr lang="de-DE" sz="2000" dirty="0"/>
          </a:p>
        </p:txBody>
      </p:sp>
      <p:sp>
        <p:nvSpPr>
          <p:cNvPr id="5" name="Datumsplatzhalter 4"/>
          <p:cNvSpPr>
            <a:spLocks noGrp="1"/>
          </p:cNvSpPr>
          <p:nvPr>
            <p:ph type="dt" sz="half" idx="2"/>
          </p:nvPr>
        </p:nvSpPr>
        <p:spPr/>
        <p:txBody>
          <a:bodyPr/>
          <a:lstStyle/>
          <a:p>
            <a:fld id="{0B118E3D-3FE2-431B-8F1F-16F64D1F5B3A}" type="datetime1">
              <a:rPr lang="de-DE" smtClean="0"/>
              <a:t>14.05.2018</a:t>
            </a:fld>
            <a:endParaRPr lang="de-DE" dirty="0"/>
          </a:p>
        </p:txBody>
      </p:sp>
      <p:sp>
        <p:nvSpPr>
          <p:cNvPr id="15" name="Rectangle 6"/>
          <p:cNvSpPr>
            <a:spLocks noChangeArrowheads="1"/>
          </p:cNvSpPr>
          <p:nvPr/>
        </p:nvSpPr>
        <p:spPr bwMode="auto">
          <a:xfrm>
            <a:off x="1187624" y="60149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hteck 10"/>
          <p:cNvSpPr/>
          <p:nvPr/>
        </p:nvSpPr>
        <p:spPr>
          <a:xfrm>
            <a:off x="116741" y="622782"/>
            <a:ext cx="8444344" cy="646331"/>
          </a:xfrm>
          <a:prstGeom prst="rect">
            <a:avLst/>
          </a:prstGeom>
        </p:spPr>
        <p:txBody>
          <a:bodyPr wrap="square">
            <a:spAutoFit/>
          </a:bodyPr>
          <a:lstStyle/>
          <a:p>
            <a:pPr>
              <a:buFont typeface="Wingdings" panose="05000000000000000000" pitchFamily="2" charset="2"/>
              <a:buChar char="Ø"/>
            </a:pPr>
            <a:r>
              <a:rPr lang="de-DE" dirty="0" smtClean="0"/>
              <a:t> 7.  </a:t>
            </a:r>
            <a:r>
              <a:rPr lang="de-DE" dirty="0"/>
              <a:t>Pflege der </a:t>
            </a:r>
            <a:r>
              <a:rPr lang="de-DE" b="1" dirty="0" smtClean="0"/>
              <a:t>Standard-Rechnungsadresse</a:t>
            </a:r>
            <a:r>
              <a:rPr lang="de-DE" dirty="0" smtClean="0"/>
              <a:t> </a:t>
            </a:r>
            <a:r>
              <a:rPr lang="de-DE" dirty="0"/>
              <a:t>(nur bei Verwendung von</a:t>
            </a:r>
          </a:p>
          <a:p>
            <a:r>
              <a:rPr lang="de-DE" dirty="0"/>
              <a:t>        Buchungskreis 1000 (KIT Universitätsbereich)</a:t>
            </a:r>
          </a:p>
        </p:txBody>
      </p:sp>
      <p:pic>
        <p:nvPicPr>
          <p:cNvPr id="2056" name="Ellips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400" y="7591425"/>
            <a:ext cx="609600" cy="314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87391" y="7310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11"/>
          <p:cNvSpPr>
            <a:spLocks noChangeArrowheads="1"/>
          </p:cNvSpPr>
          <p:nvPr/>
        </p:nvSpPr>
        <p:spPr bwMode="auto">
          <a:xfrm>
            <a:off x="0" y="8543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Rectangle 5"/>
          <p:cNvSpPr>
            <a:spLocks noChangeArrowheads="1"/>
          </p:cNvSpPr>
          <p:nvPr/>
        </p:nvSpPr>
        <p:spPr bwMode="auto">
          <a:xfrm>
            <a:off x="270221" y="1321578"/>
            <a:ext cx="794615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Dazu klickt man auf „Zeige Rechnungsadresse“.</a:t>
            </a:r>
            <a:r>
              <a:rPr lang="de-DE" altLang="de-DE" sz="1400" dirty="0">
                <a:latin typeface="Arial" panose="020B0604020202020204" pitchFamily="34" charset="0"/>
              </a:rPr>
              <a:t> </a:t>
            </a:r>
            <a:r>
              <a:rPr kumimoji="0" lang="de-DE" altLang="de-DE" sz="1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Danach ist die Vorgehensweise analog wie beim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Anlegen der Standard-Anlieferadresse</a:t>
            </a:r>
            <a:endParaRPr kumimoji="0" lang="de-DE" altLang="de-DE" sz="7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254454" y="201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panose="020B0604020202020204" pitchFamily="34" charset="0"/>
              </a:rPr>
              <a:t/>
            </a:r>
            <a:br>
              <a:rPr kumimoji="0" lang="de-DE" altLang="de-DE" sz="1800" b="0" i="0" u="none" strike="noStrike" cap="none" normalizeH="0" baseline="0" dirty="0" smtClean="0">
                <a:ln>
                  <a:noFill/>
                </a:ln>
                <a:solidFill>
                  <a:schemeClr val="tx1"/>
                </a:solidFill>
                <a:effectLst/>
                <a:latin typeface="Arial" panose="020B0604020202020204" pitchFamily="34" charset="0"/>
              </a:rPr>
            </a:br>
            <a:endParaRPr kumimoji="0" lang="de-DE" altLang="de-DE"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7"/>
          <p:cNvSpPr>
            <a:spLocks noChangeArrowheads="1"/>
          </p:cNvSpPr>
          <p:nvPr/>
        </p:nvSpPr>
        <p:spPr bwMode="auto">
          <a:xfrm>
            <a:off x="254454" y="201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0" name="Rectangle 4"/>
          <p:cNvSpPr>
            <a:spLocks noChangeArrowheads="1"/>
          </p:cNvSpPr>
          <p:nvPr/>
        </p:nvSpPr>
        <p:spPr bwMode="auto">
          <a:xfrm>
            <a:off x="5398358" y="2352013"/>
            <a:ext cx="557942" cy="23676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Rechteck 22"/>
          <p:cNvSpPr/>
          <p:nvPr/>
        </p:nvSpPr>
        <p:spPr>
          <a:xfrm>
            <a:off x="254454" y="4766180"/>
            <a:ext cx="7977685" cy="954107"/>
          </a:xfrm>
          <a:prstGeom prst="rect">
            <a:avLst/>
          </a:prstGeom>
        </p:spPr>
        <p:txBody>
          <a:bodyPr wrap="square">
            <a:spAutoFit/>
          </a:bodyPr>
          <a:lstStyle/>
          <a:p>
            <a:pPr marL="342900" lvl="0" indent="-342900">
              <a:spcAft>
                <a:spcPts val="0"/>
              </a:spcAft>
              <a:buFont typeface="Wingdings" panose="05000000000000000000"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Jetzt könnte man noch im Feld „c/o:“ weiterführende Kommentare hinschreiben, wie. z.B. „zu Hd. von Frau Pfeifer“ oder ähnliches</a:t>
            </a:r>
          </a:p>
          <a:p>
            <a:pPr marL="342900" lvl="0" indent="-342900">
              <a:spcAft>
                <a:spcPts val="0"/>
              </a:spcAft>
              <a:buFont typeface="Wingdings" panose="05000000000000000000"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Unbedingt bei „als Standard speichern“ das Häkchen setzen</a:t>
            </a:r>
          </a:p>
          <a:p>
            <a:pPr marL="342900" lvl="0" indent="-342900">
              <a:spcAft>
                <a:spcPts val="0"/>
              </a:spcAft>
              <a:buFont typeface="Wingdings" panose="05000000000000000000"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Zum Schluss auf </a:t>
            </a:r>
            <a:r>
              <a:rPr lang="de-DE" sz="1400" dirty="0" smtClean="0">
                <a:latin typeface="Calibri" panose="020F0502020204030204" pitchFamily="34" charset="0"/>
                <a:ea typeface="Calibri" panose="020F0502020204030204" pitchFamily="34" charset="0"/>
                <a:cs typeface="Times New Roman" panose="02020603050405020304" pitchFamily="18" charset="0"/>
              </a:rPr>
              <a:t>„Schließen“ </a:t>
            </a:r>
            <a:r>
              <a:rPr lang="de-DE" sz="1400" dirty="0">
                <a:latin typeface="Calibri" panose="020F0502020204030204" pitchFamily="34" charset="0"/>
                <a:ea typeface="Calibri" panose="020F0502020204030204" pitchFamily="34" charset="0"/>
                <a:cs typeface="Times New Roman" panose="02020603050405020304" pitchFamily="18" charset="0"/>
              </a:rPr>
              <a:t>klicken</a:t>
            </a:r>
          </a:p>
        </p:txBody>
      </p:sp>
    </p:spTree>
    <p:extLst>
      <p:ext uri="{BB962C8B-B14F-4D97-AF65-F5344CB8AC3E}">
        <p14:creationId xmlns:p14="http://schemas.microsoft.com/office/powerpoint/2010/main" val="22245311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0120" y="-113045"/>
            <a:ext cx="8117586" cy="864096"/>
          </a:xfrm>
        </p:spPr>
        <p:txBody>
          <a:bodyPr/>
          <a:lstStyle/>
          <a:p>
            <a:pPr lvl="1"/>
            <a:r>
              <a:rPr lang="de-DE" sz="2000" dirty="0"/>
              <a:t>Vorarbeiten (vor dem Anlegen des allersten Einkaufswagen)</a:t>
            </a:r>
            <a:br>
              <a:rPr lang="de-DE" sz="2000" dirty="0"/>
            </a:br>
            <a:endParaRPr lang="de-DE" sz="2000" dirty="0"/>
          </a:p>
        </p:txBody>
      </p:sp>
      <p:sp>
        <p:nvSpPr>
          <p:cNvPr id="5" name="Datumsplatzhalter 4"/>
          <p:cNvSpPr>
            <a:spLocks noGrp="1"/>
          </p:cNvSpPr>
          <p:nvPr>
            <p:ph type="dt" sz="half" idx="2"/>
          </p:nvPr>
        </p:nvSpPr>
        <p:spPr/>
        <p:txBody>
          <a:bodyPr/>
          <a:lstStyle/>
          <a:p>
            <a:fld id="{CF67ACB6-56B6-47DD-B052-C2F2226E6787}" type="datetime1">
              <a:rPr lang="de-DE" smtClean="0"/>
              <a:t>14.05.2018</a:t>
            </a:fld>
            <a:endParaRPr lang="de-DE" dirty="0"/>
          </a:p>
        </p:txBody>
      </p:sp>
      <p:sp>
        <p:nvSpPr>
          <p:cNvPr id="15" name="Rectangle 6"/>
          <p:cNvSpPr>
            <a:spLocks noChangeArrowheads="1"/>
          </p:cNvSpPr>
          <p:nvPr/>
        </p:nvSpPr>
        <p:spPr bwMode="auto">
          <a:xfrm>
            <a:off x="1187624" y="60149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hteck 10"/>
          <p:cNvSpPr/>
          <p:nvPr/>
        </p:nvSpPr>
        <p:spPr>
          <a:xfrm>
            <a:off x="116741" y="622782"/>
            <a:ext cx="8444344" cy="923330"/>
          </a:xfrm>
          <a:prstGeom prst="rect">
            <a:avLst/>
          </a:prstGeom>
        </p:spPr>
        <p:txBody>
          <a:bodyPr wrap="square">
            <a:spAutoFit/>
          </a:bodyPr>
          <a:lstStyle/>
          <a:p>
            <a:pPr>
              <a:buFont typeface="Wingdings" panose="05000000000000000000" pitchFamily="2" charset="2"/>
              <a:buChar char="Ø"/>
            </a:pPr>
            <a:r>
              <a:rPr lang="de-DE" dirty="0" smtClean="0"/>
              <a:t> 6. + 7.  </a:t>
            </a:r>
            <a:r>
              <a:rPr lang="de-DE" dirty="0"/>
              <a:t>Pflege der </a:t>
            </a:r>
            <a:r>
              <a:rPr lang="de-DE" b="1" dirty="0" smtClean="0"/>
              <a:t>Standard-Anlieferadresse und der Standard-</a:t>
            </a:r>
          </a:p>
          <a:p>
            <a:r>
              <a:rPr lang="de-DE" b="1" dirty="0" smtClean="0"/>
              <a:t>                Rechnungsadresse</a:t>
            </a:r>
            <a:r>
              <a:rPr lang="de-DE" dirty="0" smtClean="0"/>
              <a:t> </a:t>
            </a:r>
            <a:r>
              <a:rPr lang="de-DE" dirty="0"/>
              <a:t>(nur bei Verwendung </a:t>
            </a:r>
            <a:r>
              <a:rPr lang="de-DE" dirty="0" smtClean="0"/>
              <a:t>von Buchungskreis </a:t>
            </a:r>
          </a:p>
          <a:p>
            <a:r>
              <a:rPr lang="de-DE" dirty="0"/>
              <a:t> </a:t>
            </a:r>
            <a:r>
              <a:rPr lang="de-DE" dirty="0" smtClean="0"/>
              <a:t>               1000 </a:t>
            </a:r>
            <a:r>
              <a:rPr lang="de-DE" dirty="0"/>
              <a:t>(KIT Universitätsbereich)</a:t>
            </a:r>
          </a:p>
        </p:txBody>
      </p:sp>
      <p:pic>
        <p:nvPicPr>
          <p:cNvPr id="2056" name="Ellips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400" y="7591425"/>
            <a:ext cx="609600" cy="314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87391" y="7310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11"/>
          <p:cNvSpPr>
            <a:spLocks noChangeArrowheads="1"/>
          </p:cNvSpPr>
          <p:nvPr/>
        </p:nvSpPr>
        <p:spPr bwMode="auto">
          <a:xfrm>
            <a:off x="0" y="8543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 name="Rectangle 6"/>
          <p:cNvSpPr>
            <a:spLocks noChangeArrowheads="1"/>
          </p:cNvSpPr>
          <p:nvPr/>
        </p:nvSpPr>
        <p:spPr bwMode="auto">
          <a:xfrm>
            <a:off x="254454" y="201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panose="020B0604020202020204" pitchFamily="34" charset="0"/>
              </a:rPr>
              <a:t/>
            </a:r>
            <a:br>
              <a:rPr kumimoji="0" lang="de-DE" altLang="de-DE" sz="1800" b="0" i="0" u="none" strike="noStrike" cap="none" normalizeH="0" baseline="0" dirty="0" smtClean="0">
                <a:ln>
                  <a:noFill/>
                </a:ln>
                <a:solidFill>
                  <a:schemeClr val="tx1"/>
                </a:solidFill>
                <a:effectLst/>
                <a:latin typeface="Arial" panose="020B0604020202020204" pitchFamily="34" charset="0"/>
              </a:rPr>
            </a:br>
            <a:endParaRPr kumimoji="0" lang="de-DE" altLang="de-DE"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7"/>
          <p:cNvSpPr>
            <a:spLocks noChangeArrowheads="1"/>
          </p:cNvSpPr>
          <p:nvPr/>
        </p:nvSpPr>
        <p:spPr bwMode="auto">
          <a:xfrm>
            <a:off x="254454" y="201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6" name="Rechteck 25"/>
          <p:cNvSpPr/>
          <p:nvPr/>
        </p:nvSpPr>
        <p:spPr>
          <a:xfrm>
            <a:off x="127963" y="1546112"/>
            <a:ext cx="8566018" cy="5047536"/>
          </a:xfrm>
          <a:prstGeom prst="rect">
            <a:avLst/>
          </a:prstGeom>
        </p:spPr>
        <p:txBody>
          <a:bodyPr wrap="square">
            <a:spAutoFit/>
          </a:bodyPr>
          <a:lstStyle/>
          <a:p>
            <a:pPr marL="342900" lvl="0" indent="-342900">
              <a:spcAft>
                <a:spcPts val="0"/>
              </a:spcAft>
              <a:buFont typeface="Wingdings" panose="05000000000000000000" pitchFamily="2" charset="2"/>
              <a:buChar char=""/>
            </a:pPr>
            <a:r>
              <a:rPr lang="de-DE" u="sng" dirty="0" smtClean="0">
                <a:latin typeface="Calibri" panose="020F0502020204030204" pitchFamily="34" charset="0"/>
                <a:ea typeface="Calibri" panose="020F0502020204030204" pitchFamily="34" charset="0"/>
                <a:cs typeface="Times New Roman" panose="02020603050405020304" pitchFamily="18" charset="0"/>
              </a:rPr>
              <a:t>H I N W E I S: </a:t>
            </a:r>
          </a:p>
          <a:p>
            <a:pPr lvl="0">
              <a:spcAft>
                <a:spcPts val="0"/>
              </a:spcAft>
            </a:pPr>
            <a:endParaRPr lang="de-DE" sz="1000" u="sng" dirty="0" smtClean="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de-DE" dirty="0" smtClean="0">
                <a:latin typeface="Calibri" panose="020F0502020204030204" pitchFamily="34" charset="0"/>
                <a:ea typeface="Calibri" panose="020F0502020204030204" pitchFamily="34" charset="0"/>
                <a:cs typeface="Times New Roman" panose="02020603050405020304" pitchFamily="18" charset="0"/>
              </a:rPr>
              <a:t>      Wenn die gewünschte Anliefer- oder Rechnungsadresse (</a:t>
            </a:r>
            <a:r>
              <a:rPr lang="de-DE" b="1" u="sng" dirty="0" smtClean="0">
                <a:latin typeface="Calibri" panose="020F0502020204030204" pitchFamily="34" charset="0"/>
                <a:ea typeface="Calibri" panose="020F0502020204030204" pitchFamily="34" charset="0"/>
                <a:cs typeface="Times New Roman" panose="02020603050405020304" pitchFamily="18" charset="0"/>
              </a:rPr>
              <a:t>trotz Suche</a:t>
            </a:r>
            <a:r>
              <a:rPr lang="de-DE" b="1" dirty="0" smtClean="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gemäß Punkte </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6</a:t>
            </a:r>
            <a:r>
              <a:rPr lang="de-DE" dirty="0" smtClean="0">
                <a:latin typeface="Calibri" panose="020F0502020204030204" pitchFamily="34" charset="0"/>
                <a:ea typeface="Calibri" panose="020F0502020204030204" pitchFamily="34" charset="0"/>
                <a:cs typeface="Times New Roman" panose="02020603050405020304" pitchFamily="18" charset="0"/>
              </a:rPr>
              <a:t>. + </a:t>
            </a:r>
            <a:r>
              <a:rPr lang="de-DE" dirty="0">
                <a:latin typeface="Calibri" panose="020F0502020204030204" pitchFamily="34" charset="0"/>
                <a:ea typeface="Calibri" panose="020F0502020204030204" pitchFamily="34" charset="0"/>
                <a:cs typeface="Times New Roman" panose="02020603050405020304" pitchFamily="18" charset="0"/>
              </a:rPr>
              <a:t>7. </a:t>
            </a:r>
            <a:r>
              <a:rPr lang="de-DE" dirty="0" smtClean="0">
                <a:latin typeface="Calibri" panose="020F0502020204030204" pitchFamily="34" charset="0"/>
                <a:ea typeface="Calibri" panose="020F0502020204030204" pitchFamily="34" charset="0"/>
                <a:cs typeface="Times New Roman" panose="02020603050405020304" pitchFamily="18" charset="0"/>
              </a:rPr>
              <a:t> )  </a:t>
            </a:r>
            <a:r>
              <a:rPr lang="de-DE" b="1" u="sng" dirty="0" smtClean="0">
                <a:latin typeface="Calibri" panose="020F0502020204030204" pitchFamily="34" charset="0"/>
                <a:ea typeface="Calibri" panose="020F0502020204030204" pitchFamily="34" charset="0"/>
                <a:cs typeface="Times New Roman" panose="02020603050405020304" pitchFamily="18" charset="0"/>
              </a:rPr>
              <a:t>nicht </a:t>
            </a:r>
            <a:r>
              <a:rPr lang="de-DE" b="1" u="sng" dirty="0">
                <a:latin typeface="Calibri" panose="020F0502020204030204" pitchFamily="34" charset="0"/>
                <a:ea typeface="Calibri" panose="020F0502020204030204" pitchFamily="34" charset="0"/>
                <a:cs typeface="Times New Roman" panose="02020603050405020304" pitchFamily="18" charset="0"/>
              </a:rPr>
              <a:t>angezeigt</a:t>
            </a:r>
            <a:r>
              <a:rPr lang="de-DE" b="1" dirty="0">
                <a:latin typeface="Calibri" panose="020F0502020204030204" pitchFamily="34" charset="0"/>
                <a:ea typeface="Calibri" panose="020F0502020204030204" pitchFamily="34" charset="0"/>
                <a:cs typeface="Times New Roman" panose="02020603050405020304" pitchFamily="18" charset="0"/>
              </a:rPr>
              <a:t> </a:t>
            </a:r>
            <a:r>
              <a:rPr lang="de-DE" b="1" dirty="0" smtClean="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werden sollte</a:t>
            </a:r>
            <a:r>
              <a:rPr lang="de-DE" dirty="0">
                <a:latin typeface="Calibri" panose="020F0502020204030204" pitchFamily="34" charset="0"/>
                <a:ea typeface="Calibri" panose="020F0502020204030204" pitchFamily="34" charset="0"/>
                <a:cs typeface="Times New Roman" panose="02020603050405020304" pitchFamily="18" charset="0"/>
              </a:rPr>
              <a:t>, dann bitte eine E-Mail entweder an </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hlinkClick r:id="rId4"/>
              </a:rPr>
              <a:t>Thomas.Gorzitza@kit.edu</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oder </a:t>
            </a:r>
            <a:r>
              <a:rPr lang="de-DE" dirty="0" smtClean="0">
                <a:latin typeface="Calibri" panose="020F0502020204030204" pitchFamily="34" charset="0"/>
                <a:ea typeface="Calibri" panose="020F0502020204030204" pitchFamily="34" charset="0"/>
                <a:cs typeface="Times New Roman" panose="02020603050405020304" pitchFamily="18" charset="0"/>
              </a:rPr>
              <a:t>an </a:t>
            </a:r>
            <a:r>
              <a:rPr lang="de-DE" dirty="0" smtClean="0">
                <a:latin typeface="Calibri" panose="020F0502020204030204" pitchFamily="34" charset="0"/>
                <a:ea typeface="Calibri" panose="020F0502020204030204" pitchFamily="34" charset="0"/>
                <a:cs typeface="Times New Roman" panose="02020603050405020304" pitchFamily="18" charset="0"/>
                <a:hlinkClick r:id="rId5"/>
              </a:rPr>
              <a:t>Alexandra.Merz@kit.edu</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senden mit der </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u="sng" dirty="0">
                <a:latin typeface="Calibri" panose="020F0502020204030204" pitchFamily="34" charset="0"/>
                <a:ea typeface="Calibri" panose="020F0502020204030204" pitchFamily="34" charset="0"/>
                <a:cs typeface="Times New Roman" panose="02020603050405020304" pitchFamily="18" charset="0"/>
              </a:rPr>
              <a:t>kompletten</a:t>
            </a:r>
            <a:r>
              <a:rPr lang="de-DE" dirty="0">
                <a:latin typeface="Calibri" panose="020F0502020204030204" pitchFamily="34" charset="0"/>
                <a:ea typeface="Calibri" panose="020F0502020204030204" pitchFamily="34" charset="0"/>
                <a:cs typeface="Times New Roman" panose="02020603050405020304" pitchFamily="18" charset="0"/>
              </a:rPr>
              <a:t> gewünschten Anschrift </a:t>
            </a:r>
            <a:r>
              <a:rPr lang="de-DE" dirty="0" smtClean="0">
                <a:latin typeface="Calibri" panose="020F0502020204030204" pitchFamily="34" charset="0"/>
                <a:ea typeface="Calibri" panose="020F0502020204030204" pitchFamily="34" charset="0"/>
                <a:cs typeface="Times New Roman" panose="02020603050405020304" pitchFamily="18" charset="0"/>
              </a:rPr>
              <a:t>(</a:t>
            </a:r>
            <a:r>
              <a:rPr lang="de-DE" dirty="0">
                <a:latin typeface="Calibri" panose="020F0502020204030204" pitchFamily="34" charset="0"/>
                <a:ea typeface="Calibri" panose="020F0502020204030204" pitchFamily="34" charset="0"/>
                <a:cs typeface="Times New Roman" panose="02020603050405020304" pitchFamily="18" charset="0"/>
              </a:rPr>
              <a:t>Karlsruher Institut für Technologie,  Name des </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Instituts/Fakultät, Lehrstuhl, </a:t>
            </a:r>
            <a:r>
              <a:rPr lang="de-DE" dirty="0" smtClean="0">
                <a:latin typeface="Calibri" panose="020F0502020204030204" pitchFamily="34" charset="0"/>
                <a:ea typeface="Calibri" panose="020F0502020204030204" pitchFamily="34" charset="0"/>
                <a:cs typeface="Times New Roman" panose="02020603050405020304" pitchFamily="18" charset="0"/>
              </a:rPr>
              <a:t>Ort, Gebäudenummer</a:t>
            </a:r>
            <a:r>
              <a:rPr lang="de-DE" dirty="0">
                <a:latin typeface="Calibri" panose="020F0502020204030204" pitchFamily="34" charset="0"/>
                <a:ea typeface="Calibri" panose="020F0502020204030204" pitchFamily="34" charset="0"/>
                <a:cs typeface="Times New Roman" panose="02020603050405020304" pitchFamily="18" charset="0"/>
              </a:rPr>
              <a:t>, Stockwerk, Zimmernummer, </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Straße, Hausnummer, </a:t>
            </a:r>
            <a:r>
              <a:rPr lang="de-DE" dirty="0" smtClean="0">
                <a:latin typeface="Calibri" panose="020F0502020204030204" pitchFamily="34" charset="0"/>
                <a:ea typeface="Calibri" panose="020F0502020204030204" pitchFamily="34" charset="0"/>
                <a:cs typeface="Times New Roman" panose="02020603050405020304" pitchFamily="18" charset="0"/>
              </a:rPr>
              <a:t>Postleitzahl</a:t>
            </a:r>
            <a:r>
              <a:rPr lang="de-DE" dirty="0">
                <a:latin typeface="Calibri" panose="020F0502020204030204" pitchFamily="34" charset="0"/>
                <a:ea typeface="Calibri" panose="020F0502020204030204" pitchFamily="34" charset="0"/>
                <a:cs typeface="Times New Roman" panose="02020603050405020304" pitchFamily="18" charset="0"/>
              </a:rPr>
              <a:t>,  E-Mail-Adresse und Telefonnummer </a:t>
            </a:r>
            <a:r>
              <a:rPr lang="de-DE" dirty="0" smtClean="0">
                <a:latin typeface="Calibri" panose="020F0502020204030204" pitchFamily="34" charset="0"/>
                <a:ea typeface="Calibri" panose="020F0502020204030204" pitchFamily="34" charset="0"/>
                <a:cs typeface="Times New Roman" panose="02020603050405020304" pitchFamily="18" charset="0"/>
              </a:rPr>
              <a:t>des</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Ansprechpartners .</a:t>
            </a:r>
          </a:p>
          <a:p>
            <a:pPr>
              <a:spcAft>
                <a:spcPts val="0"/>
              </a:spcAft>
            </a:pPr>
            <a:endParaRPr lang="de-DE" sz="800" dirty="0" smtClean="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de-DE" dirty="0" smtClean="0">
                <a:latin typeface="Calibri" panose="020F0502020204030204" pitchFamily="34" charset="0"/>
                <a:ea typeface="Calibri" panose="020F0502020204030204" pitchFamily="34" charset="0"/>
                <a:cs typeface="Times New Roman" panose="02020603050405020304" pitchFamily="18" charset="0"/>
              </a:rPr>
              <a:t> Nachdem die gewünschte Adresse von SCC-IOR in das SRM System eingepflegt</a:t>
            </a:r>
          </a:p>
          <a:p>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    worden </a:t>
            </a:r>
            <a:r>
              <a:rPr lang="de-DE" dirty="0">
                <a:latin typeface="Calibri" panose="020F0502020204030204" pitchFamily="34" charset="0"/>
                <a:ea typeface="Calibri" panose="020F0502020204030204" pitchFamily="34" charset="0"/>
                <a:cs typeface="Times New Roman" panose="02020603050405020304" pitchFamily="18" charset="0"/>
              </a:rPr>
              <a:t>ist, bekommen Sie eine Benachrichtigung per E-Mail, dass Sie die </a:t>
            </a:r>
            <a:r>
              <a:rPr lang="de-DE" dirty="0" smtClean="0">
                <a:latin typeface="Calibri" panose="020F0502020204030204" pitchFamily="34" charset="0"/>
                <a:ea typeface="Calibri" panose="020F0502020204030204" pitchFamily="34" charset="0"/>
                <a:cs typeface="Times New Roman" panose="02020603050405020304" pitchFamily="18" charset="0"/>
              </a:rPr>
              <a:t>neue</a:t>
            </a:r>
          </a:p>
          <a:p>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    Adresse </a:t>
            </a:r>
            <a:r>
              <a:rPr lang="de-DE" dirty="0">
                <a:latin typeface="Calibri" panose="020F0502020204030204" pitchFamily="34" charset="0"/>
                <a:ea typeface="Calibri" panose="020F0502020204030204" pitchFamily="34" charset="0"/>
                <a:cs typeface="Times New Roman" panose="02020603050405020304" pitchFamily="18" charset="0"/>
              </a:rPr>
              <a:t>gemäß den Punkten 6. + 7. </a:t>
            </a:r>
            <a:r>
              <a:rPr lang="de-DE" dirty="0"/>
              <a:t> </a:t>
            </a:r>
            <a:r>
              <a:rPr lang="de-DE" dirty="0">
                <a:latin typeface="Calibri" panose="020F0502020204030204" pitchFamily="34" charset="0"/>
                <a:ea typeface="Calibri" panose="020F0502020204030204" pitchFamily="34" charset="0"/>
                <a:cs typeface="Times New Roman" panose="02020603050405020304" pitchFamily="18" charset="0"/>
              </a:rPr>
              <a:t>Pflege der </a:t>
            </a:r>
            <a:r>
              <a:rPr lang="de-DE" b="1" dirty="0">
                <a:latin typeface="Calibri" panose="020F0502020204030204" pitchFamily="34" charset="0"/>
                <a:ea typeface="Calibri" panose="020F0502020204030204" pitchFamily="34" charset="0"/>
                <a:cs typeface="Times New Roman" panose="02020603050405020304" pitchFamily="18" charset="0"/>
              </a:rPr>
              <a:t>Standard-Anlieferadresse</a:t>
            </a:r>
          </a:p>
          <a:p>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 und </a:t>
            </a:r>
            <a:r>
              <a:rPr lang="de-DE" dirty="0">
                <a:latin typeface="Calibri" panose="020F0502020204030204" pitchFamily="34" charset="0"/>
                <a:ea typeface="Calibri" panose="020F0502020204030204" pitchFamily="34" charset="0"/>
                <a:cs typeface="Times New Roman" panose="02020603050405020304" pitchFamily="18" charset="0"/>
              </a:rPr>
              <a:t>der </a:t>
            </a:r>
            <a:r>
              <a:rPr lang="de-DE" b="1" dirty="0">
                <a:latin typeface="Calibri" panose="020F0502020204030204" pitchFamily="34" charset="0"/>
                <a:ea typeface="Calibri" panose="020F0502020204030204" pitchFamily="34" charset="0"/>
                <a:cs typeface="Times New Roman" panose="02020603050405020304" pitchFamily="18" charset="0"/>
              </a:rPr>
              <a:t>Standard- Rechnungsadresse </a:t>
            </a:r>
            <a:r>
              <a:rPr lang="de-DE" dirty="0">
                <a:latin typeface="Calibri" panose="020F0502020204030204" pitchFamily="34" charset="0"/>
                <a:ea typeface="Calibri" panose="020F0502020204030204" pitchFamily="34" charset="0"/>
                <a:cs typeface="Times New Roman" panose="02020603050405020304" pitchFamily="18" charset="0"/>
              </a:rPr>
              <a:t>(nur bei Verwendung von 1000</a:t>
            </a:r>
          </a:p>
          <a:p>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 Buchungskreis  </a:t>
            </a:r>
            <a:r>
              <a:rPr lang="de-DE" dirty="0">
                <a:latin typeface="Calibri" panose="020F0502020204030204" pitchFamily="34" charset="0"/>
                <a:ea typeface="Calibri" panose="020F0502020204030204" pitchFamily="34" charset="0"/>
                <a:cs typeface="Times New Roman" panose="02020603050405020304" pitchFamily="18" charset="0"/>
              </a:rPr>
              <a:t>(KIT Universitätsbereich) in Ihr SRM System </a:t>
            </a:r>
            <a:r>
              <a:rPr lang="de-DE" dirty="0" smtClean="0">
                <a:latin typeface="Calibri" panose="020F0502020204030204" pitchFamily="34" charset="0"/>
                <a:ea typeface="Calibri" panose="020F0502020204030204" pitchFamily="34" charset="0"/>
                <a:cs typeface="Times New Roman" panose="02020603050405020304" pitchFamily="18" charset="0"/>
              </a:rPr>
              <a:t>einpflegen können.</a:t>
            </a:r>
          </a:p>
          <a:p>
            <a:endParaRPr lang="de-DE" sz="8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de-DE" dirty="0" smtClean="0">
                <a:latin typeface="Calibri" panose="020F0502020204030204" pitchFamily="34" charset="0"/>
                <a:ea typeface="Calibri" panose="020F0502020204030204" pitchFamily="34" charset="0"/>
                <a:cs typeface="Times New Roman" panose="02020603050405020304" pitchFamily="18" charset="0"/>
              </a:rPr>
              <a:t>Erst nachdem Sie die neue Adresse in Ihr SRM System eingepflegt haben, haben die </a:t>
            </a:r>
            <a:r>
              <a:rPr lang="de-DE" b="1" u="sng" dirty="0" smtClean="0">
                <a:latin typeface="Calibri" panose="020F0502020204030204" pitchFamily="34" charset="0"/>
                <a:ea typeface="Calibri" panose="020F0502020204030204" pitchFamily="34" charset="0"/>
                <a:cs typeface="Times New Roman" panose="02020603050405020304" pitchFamily="18" charset="0"/>
              </a:rPr>
              <a:t>danach neu angelegten </a:t>
            </a:r>
            <a:r>
              <a:rPr lang="de-DE" dirty="0" smtClean="0">
                <a:latin typeface="Calibri" panose="020F0502020204030204" pitchFamily="34" charset="0"/>
                <a:ea typeface="Calibri" panose="020F0502020204030204" pitchFamily="34" charset="0"/>
                <a:cs typeface="Times New Roman" panose="02020603050405020304" pitchFamily="18" charset="0"/>
              </a:rPr>
              <a:t>Einkaufswagen diese neue Anliefer- und Rechnungsadresse !</a:t>
            </a:r>
            <a:endParaRPr lang="de-DE" dirty="0">
              <a:latin typeface="Calibri" panose="020F0502020204030204" pitchFamily="34" charset="0"/>
              <a:ea typeface="Calibri" panose="020F0502020204030204" pitchFamily="34" charset="0"/>
              <a:cs typeface="Times New Roman" panose="02020603050405020304" pitchFamily="18" charset="0"/>
            </a:endParaRPr>
          </a:p>
          <a:p>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1699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2766" y="0"/>
            <a:ext cx="6125691" cy="561975"/>
          </a:xfrm>
        </p:spPr>
        <p:txBody>
          <a:bodyPr/>
          <a:lstStyle/>
          <a:p>
            <a:r>
              <a:rPr lang="de-DE" dirty="0"/>
              <a:t>Kurzer Überblick über SAP und </a:t>
            </a:r>
            <a:r>
              <a:rPr lang="de-DE" dirty="0" smtClean="0"/>
              <a:t>SRM</a:t>
            </a:r>
            <a:endParaRPr lang="de-DE" dirty="0"/>
          </a:p>
        </p:txBody>
      </p:sp>
      <p:sp>
        <p:nvSpPr>
          <p:cNvPr id="3" name="Inhaltsplatzhalter 2"/>
          <p:cNvSpPr>
            <a:spLocks noGrp="1"/>
          </p:cNvSpPr>
          <p:nvPr>
            <p:ph idx="1"/>
          </p:nvPr>
        </p:nvSpPr>
        <p:spPr>
          <a:xfrm>
            <a:off x="374317" y="332656"/>
            <a:ext cx="8356600" cy="5464522"/>
          </a:xfrm>
        </p:spPr>
        <p:txBody>
          <a:bodyPr/>
          <a:lstStyle/>
          <a:p>
            <a:pPr marL="0" indent="0">
              <a:buNone/>
            </a:pPr>
            <a:endParaRPr lang="de-DE" sz="100" b="1" dirty="0" smtClean="0"/>
          </a:p>
          <a:p>
            <a:pPr marL="0" indent="0">
              <a:buNone/>
            </a:pPr>
            <a:endParaRPr lang="de-DE" sz="800" dirty="0" smtClean="0"/>
          </a:p>
          <a:p>
            <a:r>
              <a:rPr lang="de-DE" sz="1600" dirty="0" smtClean="0"/>
              <a:t>SAP „Backend“-System: </a:t>
            </a:r>
          </a:p>
          <a:p>
            <a:pPr marL="0" indent="0">
              <a:buNone/>
            </a:pPr>
            <a:r>
              <a:rPr lang="de-DE" sz="1600" dirty="0"/>
              <a:t> </a:t>
            </a:r>
            <a:r>
              <a:rPr lang="de-DE" sz="1600" dirty="0" smtClean="0"/>
              <a:t>     Hier werden </a:t>
            </a:r>
            <a:r>
              <a:rPr lang="de-DE" sz="1600" b="1" dirty="0" smtClean="0"/>
              <a:t>nach der Genehmigung des Einkaufswagens </a:t>
            </a:r>
            <a:r>
              <a:rPr lang="de-DE" sz="1600" dirty="0" smtClean="0"/>
              <a:t>die Folgebelege angelegt</a:t>
            </a:r>
          </a:p>
          <a:p>
            <a:pPr marL="0" indent="0">
              <a:buNone/>
            </a:pPr>
            <a:r>
              <a:rPr lang="de-DE" sz="1600" dirty="0"/>
              <a:t> </a:t>
            </a:r>
            <a:r>
              <a:rPr lang="de-DE" sz="1600" dirty="0" smtClean="0"/>
              <a:t>     (</a:t>
            </a:r>
            <a:r>
              <a:rPr lang="de-DE" sz="1600" dirty="0" err="1"/>
              <a:t>Obligobindung</a:t>
            </a:r>
            <a:r>
              <a:rPr lang="de-DE" sz="1600" dirty="0"/>
              <a:t>): </a:t>
            </a:r>
            <a:endParaRPr lang="de-DE" sz="1600" dirty="0" smtClean="0"/>
          </a:p>
          <a:p>
            <a:pPr marL="0" indent="0">
              <a:buNone/>
            </a:pPr>
            <a:endParaRPr lang="de-DE" sz="800" dirty="0" smtClean="0"/>
          </a:p>
          <a:p>
            <a:pPr marL="0" indent="0">
              <a:buNone/>
            </a:pPr>
            <a:r>
              <a:rPr lang="de-DE" sz="1600" dirty="0"/>
              <a:t> </a:t>
            </a:r>
            <a:r>
              <a:rPr lang="de-DE" sz="1600" dirty="0" smtClean="0"/>
              <a:t>    </a:t>
            </a:r>
            <a:r>
              <a:rPr lang="de-DE" sz="1600" b="1" dirty="0" smtClean="0"/>
              <a:t>Bestellung</a:t>
            </a:r>
            <a:r>
              <a:rPr lang="de-DE" sz="1600" dirty="0" smtClean="0"/>
              <a:t> (bei dezentraler Einkauf und bei Web-Shop Artikel), </a:t>
            </a:r>
          </a:p>
          <a:p>
            <a:pPr marL="0" indent="0">
              <a:buNone/>
            </a:pPr>
            <a:r>
              <a:rPr lang="de-DE" sz="1600" b="1" dirty="0" smtClean="0"/>
              <a:t>     Bedarfsanforderung</a:t>
            </a:r>
            <a:r>
              <a:rPr lang="de-DE" sz="1600" dirty="0" smtClean="0"/>
              <a:t> (</a:t>
            </a:r>
            <a:r>
              <a:rPr lang="de-DE" sz="1600" b="1" dirty="0" smtClean="0"/>
              <a:t>BA</a:t>
            </a:r>
            <a:r>
              <a:rPr lang="de-DE" sz="1600" dirty="0" smtClean="0"/>
              <a:t>, bei zentralem Einkauf oder &gt;= 4.200 EUR netto), </a:t>
            </a:r>
          </a:p>
          <a:p>
            <a:pPr marL="0" indent="0">
              <a:buNone/>
            </a:pPr>
            <a:r>
              <a:rPr lang="de-DE" sz="1600" b="1" dirty="0"/>
              <a:t> </a:t>
            </a:r>
            <a:r>
              <a:rPr lang="de-DE" sz="1600" b="1" dirty="0" smtClean="0"/>
              <a:t>    Reservierung</a:t>
            </a:r>
            <a:r>
              <a:rPr lang="de-DE" sz="1600" dirty="0" smtClean="0"/>
              <a:t> für Artikel aus dem Lagerkatalog (nur für Buchungskreis 0001,</a:t>
            </a:r>
          </a:p>
          <a:p>
            <a:pPr marL="0" indent="0">
              <a:buNone/>
            </a:pPr>
            <a:r>
              <a:rPr lang="de-DE" sz="1600" dirty="0"/>
              <a:t> </a:t>
            </a:r>
            <a:r>
              <a:rPr lang="de-DE" sz="1600" dirty="0" smtClean="0"/>
              <a:t>                            KIT Großforschungsbereich). </a:t>
            </a:r>
          </a:p>
          <a:p>
            <a:pPr marL="0" indent="0">
              <a:buNone/>
            </a:pPr>
            <a:endParaRPr lang="de-DE" sz="800" dirty="0" smtClean="0"/>
          </a:p>
          <a:p>
            <a:pPr marL="0" indent="0">
              <a:buNone/>
            </a:pPr>
            <a:r>
              <a:rPr lang="de-DE" sz="1600" dirty="0"/>
              <a:t> </a:t>
            </a:r>
            <a:r>
              <a:rPr lang="de-DE" sz="1600" dirty="0" smtClean="0"/>
              <a:t>    Diese Folgebelege müssen ggf. im </a:t>
            </a:r>
            <a:r>
              <a:rPr lang="de-DE" sz="1600" b="1" dirty="0" smtClean="0"/>
              <a:t>SAP System </a:t>
            </a:r>
            <a:r>
              <a:rPr lang="de-DE" sz="1600" dirty="0" smtClean="0"/>
              <a:t>(</a:t>
            </a:r>
            <a:r>
              <a:rPr lang="de-DE" sz="1600" b="1" dirty="0" smtClean="0"/>
              <a:t>nicht</a:t>
            </a:r>
            <a:r>
              <a:rPr lang="de-DE" sz="1600" dirty="0" smtClean="0"/>
              <a:t> im SRM System) noch von der</a:t>
            </a:r>
          </a:p>
          <a:p>
            <a:pPr marL="0" indent="0">
              <a:buNone/>
            </a:pPr>
            <a:r>
              <a:rPr lang="de-DE" sz="1600" dirty="0"/>
              <a:t> </a:t>
            </a:r>
            <a:r>
              <a:rPr lang="de-DE" sz="1600" dirty="0" smtClean="0"/>
              <a:t>     </a:t>
            </a:r>
            <a:r>
              <a:rPr lang="de-DE" sz="1600" dirty="0"/>
              <a:t>FIMA </a:t>
            </a:r>
            <a:r>
              <a:rPr lang="de-DE" sz="1600" dirty="0" smtClean="0"/>
              <a:t>(Kontierstelle bzw. Anlagenbuchhaltung) </a:t>
            </a:r>
            <a:r>
              <a:rPr lang="de-DE" sz="1600" dirty="0"/>
              <a:t>freigegeben </a:t>
            </a:r>
            <a:r>
              <a:rPr lang="de-DE" sz="1600" dirty="0" smtClean="0"/>
              <a:t>werden (im </a:t>
            </a:r>
            <a:r>
              <a:rPr lang="de-DE" sz="1600" b="1" dirty="0" smtClean="0"/>
              <a:t>Druck Status</a:t>
            </a:r>
          </a:p>
          <a:p>
            <a:pPr marL="0" indent="0">
              <a:buNone/>
            </a:pPr>
            <a:r>
              <a:rPr lang="de-DE" sz="1600" b="1" dirty="0"/>
              <a:t> </a:t>
            </a:r>
            <a:r>
              <a:rPr lang="de-DE" sz="1600" b="1" dirty="0" smtClean="0"/>
              <a:t>     </a:t>
            </a:r>
            <a:r>
              <a:rPr lang="de-DE" sz="1600" dirty="0" smtClean="0"/>
              <a:t>des Einkaufswagens </a:t>
            </a:r>
            <a:r>
              <a:rPr lang="de-DE" sz="1600" dirty="0"/>
              <a:t>erkennbar</a:t>
            </a:r>
            <a:r>
              <a:rPr lang="de-DE" sz="1600" dirty="0" smtClean="0"/>
              <a:t>). </a:t>
            </a:r>
            <a:r>
              <a:rPr lang="de-DE" sz="1600" b="1" dirty="0" smtClean="0"/>
              <a:t>Merke</a:t>
            </a:r>
            <a:r>
              <a:rPr lang="de-DE" sz="1600" dirty="0" smtClean="0"/>
              <a:t>: Es existieren </a:t>
            </a:r>
            <a:r>
              <a:rPr lang="de-DE" sz="1600" b="1" u="sng" dirty="0" smtClean="0"/>
              <a:t>zwei</a:t>
            </a:r>
            <a:r>
              <a:rPr lang="de-DE" sz="1600" b="1" dirty="0" smtClean="0"/>
              <a:t> Systeme</a:t>
            </a:r>
            <a:r>
              <a:rPr lang="de-DE" sz="1600" dirty="0" smtClean="0"/>
              <a:t>: </a:t>
            </a:r>
            <a:r>
              <a:rPr lang="de-DE" sz="1600" b="1" dirty="0" smtClean="0"/>
              <a:t>SRM und SAP</a:t>
            </a:r>
            <a:endParaRPr lang="de-DE" sz="1600" b="1" dirty="0"/>
          </a:p>
          <a:p>
            <a:pPr marL="0" indent="0">
              <a:buNone/>
            </a:pPr>
            <a:endParaRPr lang="de-DE" sz="1600" dirty="0" smtClean="0"/>
          </a:p>
          <a:p>
            <a:pPr marL="0" indent="0">
              <a:buNone/>
            </a:pPr>
            <a:r>
              <a:rPr lang="de-DE" sz="1600" b="1" dirty="0" smtClean="0"/>
              <a:t>SAP System</a:t>
            </a:r>
          </a:p>
          <a:p>
            <a:pPr marL="0" indent="0">
              <a:buNone/>
            </a:pPr>
            <a:r>
              <a:rPr lang="de-DE" sz="1600" b="1" dirty="0" smtClean="0">
                <a:sym typeface="Wingdings" panose="05000000000000000000" pitchFamily="2" charset="2"/>
              </a:rPr>
              <a:t> Bestellung</a:t>
            </a:r>
            <a:endParaRPr lang="de-DE" sz="1800" b="1" dirty="0" smtClean="0"/>
          </a:p>
        </p:txBody>
      </p:sp>
      <p:sp>
        <p:nvSpPr>
          <p:cNvPr id="5" name="Datumsplatzhalter 4"/>
          <p:cNvSpPr>
            <a:spLocks noGrp="1"/>
          </p:cNvSpPr>
          <p:nvPr>
            <p:ph type="dt" sz="half" idx="2"/>
          </p:nvPr>
        </p:nvSpPr>
        <p:spPr/>
        <p:txBody>
          <a:bodyPr/>
          <a:lstStyle/>
          <a:p>
            <a:fld id="{EF22A524-CFCB-46EA-AF19-37EDE8E0B005}" type="datetime1">
              <a:rPr lang="de-DE" smtClean="0"/>
              <a:t>14.05.2018</a:t>
            </a:fld>
            <a:endParaRPr lang="de-DE" dirty="0"/>
          </a:p>
        </p:txBody>
      </p:sp>
      <p:pic>
        <p:nvPicPr>
          <p:cNvPr id="6" name="Grafik 5"/>
          <p:cNvPicPr>
            <a:picLocks noChangeAspect="1"/>
          </p:cNvPicPr>
          <p:nvPr/>
        </p:nvPicPr>
        <p:blipFill>
          <a:blip r:embed="rId2"/>
          <a:stretch>
            <a:fillRect/>
          </a:stretch>
        </p:blipFill>
        <p:spPr>
          <a:xfrm>
            <a:off x="1697256" y="3840372"/>
            <a:ext cx="6757839" cy="2316221"/>
          </a:xfrm>
          <a:prstGeom prst="rect">
            <a:avLst/>
          </a:prstGeom>
        </p:spPr>
      </p:pic>
      <p:sp>
        <p:nvSpPr>
          <p:cNvPr id="10" name="Rectangle 2"/>
          <p:cNvSpPr>
            <a:spLocks noChangeArrowheads="1"/>
          </p:cNvSpPr>
          <p:nvPr/>
        </p:nvSpPr>
        <p:spPr bwMode="auto">
          <a:xfrm>
            <a:off x="6465688" y="4192156"/>
            <a:ext cx="965152" cy="26049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Rectangle 3"/>
          <p:cNvSpPr>
            <a:spLocks noChangeArrowheads="1"/>
          </p:cNvSpPr>
          <p:nvPr/>
        </p:nvSpPr>
        <p:spPr bwMode="auto">
          <a:xfrm>
            <a:off x="5708696" y="4762309"/>
            <a:ext cx="1296144" cy="38897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Rectangle 4"/>
          <p:cNvSpPr>
            <a:spLocks noChangeArrowheads="1"/>
          </p:cNvSpPr>
          <p:nvPr/>
        </p:nvSpPr>
        <p:spPr bwMode="auto">
          <a:xfrm>
            <a:off x="1763688" y="4768220"/>
            <a:ext cx="1296144" cy="38897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Fußzeilenplatzhalter 1"/>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cxnSp>
        <p:nvCxnSpPr>
          <p:cNvPr id="3074" name="AutoShape 2"/>
          <p:cNvCxnSpPr>
            <a:cxnSpLocks noChangeShapeType="1"/>
          </p:cNvCxnSpPr>
          <p:nvPr/>
        </p:nvCxnSpPr>
        <p:spPr bwMode="auto">
          <a:xfrm>
            <a:off x="1134000" y="4653136"/>
            <a:ext cx="522000" cy="303659"/>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76847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747" y="217712"/>
            <a:ext cx="8117586" cy="511373"/>
          </a:xfrm>
        </p:spPr>
        <p:txBody>
          <a:bodyPr anchor="t" anchorCtr="0"/>
          <a:lstStyle/>
          <a:p>
            <a:pPr lvl="1"/>
            <a:r>
              <a:rPr lang="de-DE" sz="2000" dirty="0" smtClean="0"/>
              <a:t>Einkaufswagen anlegen</a:t>
            </a:r>
            <a:endParaRPr lang="de-DE" sz="2000" dirty="0"/>
          </a:p>
        </p:txBody>
      </p:sp>
      <p:sp>
        <p:nvSpPr>
          <p:cNvPr id="5" name="Datumsplatzhalter 4"/>
          <p:cNvSpPr>
            <a:spLocks noGrp="1"/>
          </p:cNvSpPr>
          <p:nvPr>
            <p:ph type="dt" sz="half" idx="2"/>
          </p:nvPr>
        </p:nvSpPr>
        <p:spPr/>
        <p:txBody>
          <a:bodyPr/>
          <a:lstStyle/>
          <a:p>
            <a:fld id="{4042989E-76B2-45A3-B31B-6474ED789767}"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187624" y="60149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811714"/>
            <a:ext cx="8424936" cy="5328592"/>
          </a:xfrm>
        </p:spPr>
        <p:txBody>
          <a:bodyPr/>
          <a:lstStyle/>
          <a:p>
            <a:r>
              <a:rPr lang="de-DE" sz="1200" b="1" dirty="0" smtClean="0"/>
              <a:t>Warum muss man überhaupt einen Einkaufswagen im SRM System anlegen? Warum kann man nicht einfach „so“ bestellen, d.h. beim Lieferanten anrufen und telefonisch bestellen?</a:t>
            </a:r>
          </a:p>
          <a:p>
            <a:pPr marL="0" indent="0">
              <a:buNone/>
            </a:pPr>
            <a:endParaRPr lang="de-DE" sz="1200" dirty="0" smtClean="0"/>
          </a:p>
          <a:p>
            <a:pPr lvl="1">
              <a:buFont typeface="Wingdings" panose="05000000000000000000" pitchFamily="2" charset="2"/>
              <a:buChar char="Ø"/>
            </a:pPr>
            <a:r>
              <a:rPr lang="de-DE" sz="1200" b="1" dirty="0" smtClean="0"/>
              <a:t>Telefonische Bestellungen </a:t>
            </a:r>
            <a:r>
              <a:rPr lang="de-DE" sz="1200" dirty="0" smtClean="0"/>
              <a:t>beim Lieferanten sind </a:t>
            </a:r>
            <a:r>
              <a:rPr lang="de-DE" sz="1200" u="sng" dirty="0" smtClean="0"/>
              <a:t>nicht</a:t>
            </a:r>
            <a:r>
              <a:rPr lang="de-DE" sz="1200" dirty="0" smtClean="0"/>
              <a:t> im SRM System bzw. SAP System vorhanden</a:t>
            </a:r>
            <a:r>
              <a:rPr lang="de-DE" sz="1200" dirty="0"/>
              <a:t> </a:t>
            </a:r>
            <a:r>
              <a:rPr lang="de-DE" sz="1200" dirty="0" smtClean="0"/>
              <a:t>und binden infolgedessen auch kein  Obligo (Zahlungsverpflichtung).</a:t>
            </a:r>
          </a:p>
          <a:p>
            <a:pPr lvl="1">
              <a:buFont typeface="Wingdings" panose="05000000000000000000" pitchFamily="2" charset="2"/>
              <a:buChar char="Ø"/>
            </a:pPr>
            <a:r>
              <a:rPr lang="de-DE" sz="1200" dirty="0" smtClean="0"/>
              <a:t>Wenn jetzt die Ware geliefert wird, dann kann auch der Wareneingang </a:t>
            </a:r>
            <a:r>
              <a:rPr lang="de-DE" sz="1200" u="sng" dirty="0" smtClean="0"/>
              <a:t>nicht</a:t>
            </a:r>
            <a:r>
              <a:rPr lang="de-DE" sz="1200" dirty="0" smtClean="0"/>
              <a:t> im SRM bzw. im SAP System gebucht werden, weil die Bestellung im SAP System nicht existiert. </a:t>
            </a:r>
          </a:p>
          <a:p>
            <a:pPr lvl="1">
              <a:buFont typeface="Wingdings" panose="05000000000000000000" pitchFamily="2" charset="2"/>
              <a:buChar char="Ø"/>
            </a:pPr>
            <a:r>
              <a:rPr lang="de-DE" sz="1200" dirty="0" smtClean="0"/>
              <a:t>Wenn dann später die Rechnung vom Lieferanten kommt, dann kann erstens das Kontierungsblatt nicht im SRM System erzeugt werden und zweitens (noch viel wichtiger) kann die Rechnung nicht von der Buchhaltung gebucht werden, weil keine SAP Bestellung vorhanden ist. </a:t>
            </a:r>
          </a:p>
          <a:p>
            <a:pPr marL="476250" lvl="1" indent="0">
              <a:buNone/>
            </a:pPr>
            <a:r>
              <a:rPr lang="de-DE" sz="1200" dirty="0"/>
              <a:t> </a:t>
            </a:r>
            <a:r>
              <a:rPr lang="de-DE" sz="1200" dirty="0" smtClean="0"/>
              <a:t>      Wenn jetzt noch vom Lieferanten Skonto gewährt wird, dann geht unter Umständen auch noch das Skonto</a:t>
            </a:r>
          </a:p>
          <a:p>
            <a:pPr marL="476250" lvl="1" indent="0">
              <a:buNone/>
            </a:pPr>
            <a:r>
              <a:rPr lang="de-DE" sz="1200" dirty="0"/>
              <a:t> </a:t>
            </a:r>
            <a:r>
              <a:rPr lang="de-DE" sz="1200" dirty="0" smtClean="0"/>
              <a:t>      </a:t>
            </a:r>
            <a:r>
              <a:rPr lang="de-DE" sz="1200" dirty="0"/>
              <a:t>verloren.</a:t>
            </a:r>
          </a:p>
          <a:p>
            <a:pPr marL="476250" lvl="1" indent="0">
              <a:buNone/>
            </a:pPr>
            <a:endParaRPr lang="de-DE" sz="1200" dirty="0" smtClean="0"/>
          </a:p>
          <a:p>
            <a:pPr lvl="1">
              <a:buFont typeface="Wingdings" panose="05000000000000000000" pitchFamily="2" charset="2"/>
              <a:buChar char="Ø"/>
            </a:pPr>
            <a:r>
              <a:rPr lang="de-DE" sz="1200" dirty="0" smtClean="0"/>
              <a:t>Für im </a:t>
            </a:r>
            <a:r>
              <a:rPr lang="de-DE" sz="1200" b="1" dirty="0" smtClean="0"/>
              <a:t>SRM System angelegte Einkaufswagen </a:t>
            </a:r>
            <a:r>
              <a:rPr lang="de-DE" sz="1200" dirty="0" smtClean="0"/>
              <a:t>werden nach der Genehmigung im SAP System Bestellungen angelegt. Diese Bestellungen binden </a:t>
            </a:r>
            <a:r>
              <a:rPr lang="de-DE" sz="1200" b="1" dirty="0" smtClean="0"/>
              <a:t>Obligo</a:t>
            </a:r>
            <a:r>
              <a:rPr lang="de-DE" sz="1200" dirty="0" smtClean="0"/>
              <a:t> („Zahlungsverpflichtung“), d.h. der Bestellbetrag wird für die entsprechenden Kostenstelle „reserviert“. </a:t>
            </a:r>
          </a:p>
          <a:p>
            <a:pPr marL="476250" lvl="1" indent="0">
              <a:buNone/>
            </a:pPr>
            <a:r>
              <a:rPr lang="de-DE" sz="1200" dirty="0"/>
              <a:t> </a:t>
            </a:r>
            <a:r>
              <a:rPr lang="de-DE" sz="1200" dirty="0" smtClean="0"/>
              <a:t>      Dieses Obligo sieht man dann im Berichtssystem </a:t>
            </a:r>
            <a:r>
              <a:rPr lang="de-DE" sz="1200" dirty="0" err="1" smtClean="0"/>
              <a:t>SuperX</a:t>
            </a:r>
            <a:r>
              <a:rPr lang="de-DE" sz="1200" dirty="0" smtClean="0"/>
              <a:t>-System (Universitätsbereich) bzw. im SAP BW System</a:t>
            </a:r>
          </a:p>
          <a:p>
            <a:pPr marL="476250" lvl="1" indent="0">
              <a:buNone/>
            </a:pPr>
            <a:r>
              <a:rPr lang="de-DE" sz="1200" dirty="0"/>
              <a:t> </a:t>
            </a:r>
            <a:r>
              <a:rPr lang="de-DE" sz="1200" dirty="0" smtClean="0"/>
              <a:t>      </a:t>
            </a:r>
            <a:r>
              <a:rPr lang="de-DE" sz="1200" dirty="0"/>
              <a:t>(Großforschungsbereich), so dass man dort </a:t>
            </a:r>
            <a:r>
              <a:rPr lang="de-DE" sz="1200" dirty="0" smtClean="0"/>
              <a:t>eine (zeitnahe)  </a:t>
            </a:r>
            <a:r>
              <a:rPr lang="de-DE" sz="1200" u="sng" dirty="0"/>
              <a:t>Kostenkontrolle</a:t>
            </a:r>
            <a:r>
              <a:rPr lang="de-DE" sz="1200" dirty="0"/>
              <a:t> vornehmen kann</a:t>
            </a:r>
            <a:r>
              <a:rPr lang="de-DE" sz="1200" dirty="0" smtClean="0"/>
              <a:t>.</a:t>
            </a:r>
          </a:p>
          <a:p>
            <a:pPr marL="476250" lvl="1" indent="0">
              <a:buNone/>
            </a:pPr>
            <a:endParaRPr lang="de-DE" sz="1200" dirty="0"/>
          </a:p>
          <a:p>
            <a:pPr marL="476250" lvl="1" indent="0">
              <a:buNone/>
            </a:pPr>
            <a:r>
              <a:rPr lang="de-DE" sz="1200" dirty="0" smtClean="0"/>
              <a:t>       </a:t>
            </a:r>
            <a:r>
              <a:rPr lang="de-DE" sz="1200" b="1" dirty="0" smtClean="0"/>
              <a:t>Für Bestellungen außerhalb des SRM bzw. SAP Systems lässt sich nur sehr schwer eine (zeitnahe)</a:t>
            </a:r>
          </a:p>
          <a:p>
            <a:pPr marL="476250" lvl="1" indent="0">
              <a:buNone/>
            </a:pPr>
            <a:r>
              <a:rPr lang="de-DE" sz="1200" b="1" dirty="0" smtClean="0"/>
              <a:t>       Kostenkontrolle durchführen.</a:t>
            </a:r>
          </a:p>
          <a:p>
            <a:pPr marL="476250" lvl="1" indent="0">
              <a:buNone/>
            </a:pPr>
            <a:endParaRPr lang="de-DE" sz="1200" dirty="0" smtClean="0"/>
          </a:p>
          <a:p>
            <a:pPr lvl="1">
              <a:buFont typeface="Wingdings" panose="05000000000000000000" pitchFamily="2" charset="2"/>
              <a:buChar char="Ø"/>
            </a:pPr>
            <a:r>
              <a:rPr lang="de-DE" sz="1200" dirty="0" smtClean="0"/>
              <a:t>Seit dem 01.07.2015 gibt es eine neue (vom Präsidium beschlossene) Richtlinie </a:t>
            </a:r>
            <a:r>
              <a:rPr lang="de-DE" sz="1200" dirty="0"/>
              <a:t>für Beschaffungen von Lieferungen und Leistungen im </a:t>
            </a:r>
            <a:r>
              <a:rPr lang="de-DE" sz="1200" dirty="0" smtClean="0"/>
              <a:t>KIT.  Darin wird die </a:t>
            </a:r>
            <a:r>
              <a:rPr lang="de-DE" sz="1200" dirty="0"/>
              <a:t>Nutzung des </a:t>
            </a:r>
            <a:r>
              <a:rPr lang="de-DE" sz="1200" dirty="0" smtClean="0"/>
              <a:t>SRM Systems </a:t>
            </a:r>
            <a:r>
              <a:rPr lang="de-DE" sz="1200" b="1" dirty="0" smtClean="0"/>
              <a:t>zwingend</a:t>
            </a:r>
            <a:r>
              <a:rPr lang="de-DE" sz="1200" dirty="0" smtClean="0"/>
              <a:t> vorgeschrieben.</a:t>
            </a:r>
            <a:endParaRPr lang="de-DE" sz="1200" dirty="0"/>
          </a:p>
          <a:p>
            <a:pPr lvl="1">
              <a:buFont typeface="Wingdings" panose="05000000000000000000" pitchFamily="2" charset="2"/>
              <a:buChar char="Ø"/>
            </a:pPr>
            <a:endParaRPr lang="de-DE" sz="1400" dirty="0" smtClean="0"/>
          </a:p>
          <a:p>
            <a:pPr marL="1381125" lvl="3" indent="0">
              <a:buNone/>
            </a:pPr>
            <a:endParaRPr lang="de-DE" sz="800" dirty="0"/>
          </a:p>
        </p:txBody>
      </p:sp>
      <p:sp>
        <p:nvSpPr>
          <p:cNvPr id="10"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1229773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747" y="217712"/>
            <a:ext cx="8117586" cy="619000"/>
          </a:xfrm>
        </p:spPr>
        <p:txBody>
          <a:bodyPr anchor="t" anchorCtr="0"/>
          <a:lstStyle/>
          <a:p>
            <a:pPr lvl="1"/>
            <a:r>
              <a:rPr lang="de-DE" sz="2000" dirty="0" smtClean="0"/>
              <a:t>Einkaufswagen anlegen</a:t>
            </a:r>
            <a:br>
              <a:rPr lang="de-DE" sz="2000" dirty="0" smtClean="0"/>
            </a:br>
            <a:endParaRPr lang="de-DE" sz="2000" dirty="0"/>
          </a:p>
        </p:txBody>
      </p:sp>
      <p:sp>
        <p:nvSpPr>
          <p:cNvPr id="5" name="Datumsplatzhalter 4"/>
          <p:cNvSpPr>
            <a:spLocks noGrp="1"/>
          </p:cNvSpPr>
          <p:nvPr>
            <p:ph type="dt" sz="half" idx="2"/>
          </p:nvPr>
        </p:nvSpPr>
        <p:spPr/>
        <p:txBody>
          <a:bodyPr/>
          <a:lstStyle/>
          <a:p>
            <a:fld id="{F8DD3E85-739A-4ABA-B9AC-47B47B8218C0}"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187624" y="6021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34749"/>
            <a:ext cx="8424936" cy="5328592"/>
          </a:xfrm>
        </p:spPr>
        <p:txBody>
          <a:bodyPr/>
          <a:lstStyle/>
          <a:p>
            <a:r>
              <a:rPr lang="de-DE" sz="1600" dirty="0" smtClean="0"/>
              <a:t>Zentraler Einkauf/Dezentraler Einkauf</a:t>
            </a:r>
          </a:p>
          <a:p>
            <a:pPr marL="0" indent="0">
              <a:buNone/>
            </a:pPr>
            <a:endParaRPr lang="de-DE" sz="800" dirty="0" smtClean="0"/>
          </a:p>
          <a:p>
            <a:endParaRPr lang="de-DE" sz="100" dirty="0" smtClean="0"/>
          </a:p>
          <a:p>
            <a:pPr lvl="1">
              <a:buFont typeface="Wingdings" panose="05000000000000000000" pitchFamily="2" charset="2"/>
              <a:buChar char="Ø"/>
            </a:pPr>
            <a:r>
              <a:rPr lang="de-DE" sz="1200" dirty="0"/>
              <a:t>Die Änderungen im Rahmen der </a:t>
            </a:r>
            <a:r>
              <a:rPr lang="de-DE" sz="1200" dirty="0" smtClean="0"/>
              <a:t>ab dem 01.07.2015 in Kraft </a:t>
            </a:r>
            <a:r>
              <a:rPr lang="de-DE" sz="1200" dirty="0" err="1" smtClean="0"/>
              <a:t>getretenden</a:t>
            </a:r>
            <a:r>
              <a:rPr lang="de-DE" sz="1200" dirty="0" smtClean="0"/>
              <a:t> Beschaffungsrichtlinie beinhaltet auch, </a:t>
            </a:r>
            <a:r>
              <a:rPr lang="de-DE" sz="1200" dirty="0"/>
              <a:t>dass Beschaffungen (ausgenommen u.a. Bauleistungen) </a:t>
            </a:r>
            <a:r>
              <a:rPr lang="de-DE" sz="1200" dirty="0" smtClean="0"/>
              <a:t>im </a:t>
            </a:r>
            <a:r>
              <a:rPr lang="de-DE" sz="1200" dirty="0"/>
              <a:t>Großforschungs- und Universitätsbereich bis zu einem Gesamtauftragswert von </a:t>
            </a:r>
            <a:r>
              <a:rPr lang="de-DE" sz="1200" u="sng" dirty="0"/>
              <a:t>maximal</a:t>
            </a:r>
            <a:r>
              <a:rPr lang="de-DE" sz="1200" dirty="0"/>
              <a:t> 4.200 € ohne </a:t>
            </a:r>
            <a:r>
              <a:rPr lang="de-DE" sz="1200" dirty="0" err="1"/>
              <a:t>USt</a:t>
            </a:r>
            <a:r>
              <a:rPr lang="de-DE" sz="1200" dirty="0"/>
              <a:t>. </a:t>
            </a:r>
            <a:r>
              <a:rPr lang="de-DE" sz="1200" b="1" dirty="0"/>
              <a:t>eigenverantwortlich auch dezentral ohne Einschaltung der </a:t>
            </a:r>
            <a:r>
              <a:rPr lang="de-DE" sz="1200" b="1" dirty="0" smtClean="0"/>
              <a:t>Dienstleistungseinheit  </a:t>
            </a:r>
            <a:r>
              <a:rPr lang="de-DE" sz="1200" b="1" dirty="0"/>
              <a:t>EVM </a:t>
            </a:r>
            <a:r>
              <a:rPr lang="de-DE" sz="1200" b="1" dirty="0" smtClean="0"/>
              <a:t>(Einkauf)</a:t>
            </a:r>
            <a:r>
              <a:rPr lang="de-DE" sz="1200" dirty="0" smtClean="0"/>
              <a:t> durchgeführt </a:t>
            </a:r>
            <a:r>
              <a:rPr lang="de-DE" sz="1200" dirty="0"/>
              <a:t>werden können.  </a:t>
            </a:r>
            <a:endParaRPr lang="de-DE" sz="1200" dirty="0" smtClean="0"/>
          </a:p>
          <a:p>
            <a:pPr marL="476250" lvl="1" indent="0">
              <a:buNone/>
            </a:pPr>
            <a:endParaRPr lang="de-DE" sz="800" dirty="0"/>
          </a:p>
          <a:p>
            <a:pPr lvl="1">
              <a:buFont typeface="Wingdings" panose="05000000000000000000" pitchFamily="2" charset="2"/>
              <a:buChar char="Ø"/>
            </a:pPr>
            <a:r>
              <a:rPr lang="de-DE" sz="1200" dirty="0"/>
              <a:t>Die Dienstleistungseinheit  EVM (Einkauf) </a:t>
            </a:r>
            <a:r>
              <a:rPr lang="de-DE" sz="1200" dirty="0" smtClean="0"/>
              <a:t>ist </a:t>
            </a:r>
            <a:r>
              <a:rPr lang="de-DE" sz="1200" dirty="0"/>
              <a:t>nach wie vor für Beschaffungen &gt; 4.200 € ohne </a:t>
            </a:r>
            <a:r>
              <a:rPr lang="de-DE" sz="1200" dirty="0" err="1"/>
              <a:t>USt</a:t>
            </a:r>
            <a:r>
              <a:rPr lang="de-DE" sz="1200" dirty="0"/>
              <a:t>. zentral zuständig und führt bei Bedarf auch Beschaffungen </a:t>
            </a:r>
            <a:r>
              <a:rPr lang="de-DE" sz="1200" u="sng" dirty="0"/>
              <a:t>&lt;</a:t>
            </a:r>
            <a:r>
              <a:rPr lang="de-DE" sz="1200" dirty="0"/>
              <a:t> 4.200 € ohne </a:t>
            </a:r>
            <a:r>
              <a:rPr lang="de-DE" sz="1200" dirty="0" err="1"/>
              <a:t>USt</a:t>
            </a:r>
            <a:r>
              <a:rPr lang="de-DE" sz="1200" dirty="0"/>
              <a:t>. durch</a:t>
            </a:r>
            <a:r>
              <a:rPr lang="de-DE" sz="1200" dirty="0" smtClean="0"/>
              <a:t>.</a:t>
            </a:r>
          </a:p>
          <a:p>
            <a:pPr lvl="1">
              <a:buFont typeface="Wingdings" panose="05000000000000000000" pitchFamily="2" charset="2"/>
              <a:buChar char="Ø"/>
            </a:pPr>
            <a:endParaRPr lang="de-DE" sz="1200" dirty="0" smtClean="0"/>
          </a:p>
          <a:p>
            <a:pPr lvl="1">
              <a:buFont typeface="Wingdings" panose="05000000000000000000" pitchFamily="2" charset="2"/>
              <a:buChar char="Ø"/>
            </a:pPr>
            <a:r>
              <a:rPr lang="de-DE" sz="1200" dirty="0" smtClean="0"/>
              <a:t>Beim Anlegen eines Einkaufswagens gibt es dann (ab dem 01.07.2015) zwei Kästchen (dezentraler Einkauf und zentraler Einkauf), die man für jeden Einkaufswagen anders wählen kann.</a:t>
            </a:r>
          </a:p>
          <a:p>
            <a:pPr marL="476250" lvl="1" indent="0">
              <a:buNone/>
            </a:pPr>
            <a:endParaRPr lang="de-DE" sz="800" dirty="0" smtClean="0"/>
          </a:p>
          <a:p>
            <a:pPr lvl="1">
              <a:buFont typeface="Wingdings" panose="05000000000000000000" pitchFamily="2" charset="2"/>
              <a:buChar char="Ø"/>
            </a:pPr>
            <a:r>
              <a:rPr lang="de-DE" sz="1200" b="1" u="sng" dirty="0" smtClean="0"/>
              <a:t>Wichtig:</a:t>
            </a:r>
            <a:r>
              <a:rPr lang="de-DE" sz="1200" b="1" dirty="0" smtClean="0"/>
              <a:t> </a:t>
            </a:r>
          </a:p>
          <a:p>
            <a:pPr marL="476250" lvl="1" indent="0">
              <a:buNone/>
            </a:pPr>
            <a:r>
              <a:rPr lang="de-DE" sz="1200" b="1" dirty="0"/>
              <a:t> </a:t>
            </a:r>
            <a:r>
              <a:rPr lang="de-DE" sz="1200" b="1" dirty="0" smtClean="0"/>
              <a:t>       </a:t>
            </a:r>
            <a:r>
              <a:rPr lang="de-DE" sz="1200" dirty="0" smtClean="0"/>
              <a:t>Bei dezentralem Einkauf müssen ab einem Bestellwert von &gt; 1000 EUR Netto mindestens drei</a:t>
            </a:r>
          </a:p>
          <a:p>
            <a:pPr marL="476250" lvl="1" indent="0">
              <a:buNone/>
            </a:pPr>
            <a:r>
              <a:rPr lang="de-DE" sz="1200" dirty="0"/>
              <a:t> </a:t>
            </a:r>
            <a:r>
              <a:rPr lang="de-DE" sz="1200" dirty="0" smtClean="0"/>
              <a:t>       Vergleichsangebote eingeholt werden (es sei denn es kommt für die Lieferung/Leistung aus besonderen</a:t>
            </a:r>
          </a:p>
          <a:p>
            <a:pPr marL="476250" lvl="1" indent="0">
              <a:buNone/>
            </a:pPr>
            <a:r>
              <a:rPr lang="de-DE" sz="1200" dirty="0"/>
              <a:t>        </a:t>
            </a:r>
            <a:r>
              <a:rPr lang="de-DE" sz="1200" dirty="0" smtClean="0"/>
              <a:t>Gründen nur ein Unternehmen in Betracht, </a:t>
            </a:r>
            <a:r>
              <a:rPr lang="de-DE" sz="1200" dirty="0"/>
              <a:t>siehe dazu Beschaffungsrichtlinie </a:t>
            </a:r>
            <a:r>
              <a:rPr lang="de-DE" sz="1200" dirty="0" smtClean="0"/>
              <a:t>unter</a:t>
            </a:r>
          </a:p>
          <a:p>
            <a:pPr marL="476250" lvl="1" indent="0">
              <a:buNone/>
            </a:pPr>
            <a:r>
              <a:rPr lang="de-DE" sz="1200" dirty="0"/>
              <a:t> </a:t>
            </a:r>
            <a:r>
              <a:rPr lang="de-DE" sz="1200" dirty="0" smtClean="0"/>
              <a:t>       </a:t>
            </a:r>
            <a:r>
              <a:rPr lang="de-DE" sz="1200" dirty="0">
                <a:hlinkClick r:id="rId2"/>
              </a:rPr>
              <a:t>http://</a:t>
            </a:r>
            <a:r>
              <a:rPr lang="de-DE" sz="1200" dirty="0" smtClean="0">
                <a:hlinkClick r:id="rId2"/>
              </a:rPr>
              <a:t>www.evm.kit.edu/downloads/Beschaffungsrichtlinie_BeRil_Fassung_vom_15.08.2016.pdf</a:t>
            </a:r>
            <a:r>
              <a:rPr lang="de-DE" sz="1200" dirty="0" smtClean="0"/>
              <a:t>  </a:t>
            </a:r>
            <a:r>
              <a:rPr lang="de-DE" sz="1400" dirty="0"/>
              <a:t>) </a:t>
            </a:r>
            <a:r>
              <a:rPr lang="de-DE" sz="1400" dirty="0" smtClean="0"/>
              <a:t>:</a:t>
            </a:r>
            <a:endParaRPr lang="de-DE" sz="1400" dirty="0"/>
          </a:p>
          <a:p>
            <a:pPr marL="476250" lvl="1" indent="0">
              <a:buNone/>
            </a:pPr>
            <a:endParaRPr lang="de-DE" sz="1400" dirty="0"/>
          </a:p>
          <a:p>
            <a:pPr lvl="1">
              <a:buFont typeface="Wingdings" panose="05000000000000000000" pitchFamily="2" charset="2"/>
              <a:buChar char="Ø"/>
            </a:pPr>
            <a:endParaRPr lang="de-DE" sz="1400" dirty="0" smtClean="0"/>
          </a:p>
          <a:p>
            <a:pPr marL="1381125" lvl="3" indent="0">
              <a:buNone/>
            </a:pPr>
            <a:endParaRPr lang="de-DE" sz="800" dirty="0"/>
          </a:p>
        </p:txBody>
      </p:sp>
      <p:sp>
        <p:nvSpPr>
          <p:cNvPr id="11" name="Fußzeilenplatzhalter 3"/>
          <p:cNvSpPr>
            <a:spLocks noGrp="1"/>
          </p:cNvSpPr>
          <p:nvPr>
            <p:ph type="ftr" sz="quarter" idx="10"/>
          </p:nvPr>
        </p:nvSpPr>
        <p:spPr>
          <a:xfrm>
            <a:off x="1701800" y="6445250"/>
            <a:ext cx="4248150" cy="360363"/>
          </a:xfrm>
        </p:spPr>
        <p:txBody>
          <a:bodyPr/>
          <a:lstStyle/>
          <a:p>
            <a:pPr>
              <a:lnSpc>
                <a:spcPct val="90000"/>
              </a:lnSpc>
            </a:pPr>
            <a:r>
              <a:rPr lang="de-DE" smtClean="0"/>
              <a:t>SRM Grundlagenschulung für Neueinsteiger (Newcomer) </a:t>
            </a:r>
            <a:endParaRPr lang="de-DE" dirty="0"/>
          </a:p>
        </p:txBody>
      </p:sp>
      <p:pic>
        <p:nvPicPr>
          <p:cNvPr id="4" name="Grafik 3"/>
          <p:cNvPicPr>
            <a:picLocks noChangeAspect="1"/>
          </p:cNvPicPr>
          <p:nvPr/>
        </p:nvPicPr>
        <p:blipFill>
          <a:blip r:embed="rId3"/>
          <a:stretch>
            <a:fillRect/>
          </a:stretch>
        </p:blipFill>
        <p:spPr>
          <a:xfrm>
            <a:off x="612000" y="4503629"/>
            <a:ext cx="5501870" cy="2332417"/>
          </a:xfrm>
          <a:prstGeom prst="rect">
            <a:avLst/>
          </a:prstGeom>
        </p:spPr>
      </p:pic>
      <p:pic>
        <p:nvPicPr>
          <p:cNvPr id="6" name="Grafik 5"/>
          <p:cNvPicPr>
            <a:picLocks noChangeAspect="1"/>
          </p:cNvPicPr>
          <p:nvPr/>
        </p:nvPicPr>
        <p:blipFill>
          <a:blip r:embed="rId4"/>
          <a:stretch>
            <a:fillRect/>
          </a:stretch>
        </p:blipFill>
        <p:spPr>
          <a:xfrm>
            <a:off x="1013027" y="4216818"/>
            <a:ext cx="4905375" cy="333375"/>
          </a:xfrm>
          <a:prstGeom prst="rect">
            <a:avLst/>
          </a:prstGeom>
        </p:spPr>
      </p:pic>
    </p:spTree>
    <p:extLst>
      <p:ext uri="{BB962C8B-B14F-4D97-AF65-F5344CB8AC3E}">
        <p14:creationId xmlns:p14="http://schemas.microsoft.com/office/powerpoint/2010/main" val="39022720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1233788" y="3168793"/>
            <a:ext cx="7410450" cy="3467100"/>
          </a:xfrm>
          <a:prstGeom prst="rect">
            <a:avLst/>
          </a:prstGeom>
        </p:spPr>
      </p:pic>
      <p:pic>
        <p:nvPicPr>
          <p:cNvPr id="22" name="Grafik 21"/>
          <p:cNvPicPr>
            <a:picLocks noChangeAspect="1"/>
          </p:cNvPicPr>
          <p:nvPr/>
        </p:nvPicPr>
        <p:blipFill>
          <a:blip r:embed="rId3"/>
          <a:stretch>
            <a:fillRect/>
          </a:stretch>
        </p:blipFill>
        <p:spPr>
          <a:xfrm>
            <a:off x="1233788" y="1479252"/>
            <a:ext cx="6269821" cy="1642747"/>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68304A00-E5C0-4E18-88E1-AA53211A9AB1}"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187624" y="60149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501406"/>
            <a:ext cx="8424936" cy="5328592"/>
          </a:xfrm>
        </p:spPr>
        <p:txBody>
          <a:bodyPr/>
          <a:lstStyle/>
          <a:p>
            <a:r>
              <a:rPr lang="de-DE" sz="1600" dirty="0" smtClean="0"/>
              <a:t>Bevorzugter Lieferant / Fester Lieferant</a:t>
            </a:r>
          </a:p>
          <a:p>
            <a:endParaRPr lang="de-DE" sz="100" dirty="0" smtClean="0"/>
          </a:p>
          <a:p>
            <a:pPr lvl="1">
              <a:buFont typeface="Wingdings" panose="05000000000000000000" pitchFamily="2" charset="2"/>
              <a:buChar char="Ø"/>
            </a:pPr>
            <a:r>
              <a:rPr lang="de-DE" sz="1200" dirty="0" smtClean="0"/>
              <a:t>Abhängig davon, ob man den Einkaufswagen als „zentraler Einkauf“ oder als „dezentraler Einkauf“ gekennzeichnet hat, muss man im Detailbild des Einkaufswagens für einen </a:t>
            </a:r>
            <a:r>
              <a:rPr lang="de-DE" sz="1200" b="1" dirty="0" smtClean="0"/>
              <a:t>„zentralen Einkauf“ </a:t>
            </a:r>
            <a:r>
              <a:rPr lang="de-DE" sz="1200" dirty="0" smtClean="0"/>
              <a:t>den </a:t>
            </a:r>
            <a:r>
              <a:rPr lang="de-DE" sz="1200" b="1" dirty="0" smtClean="0"/>
              <a:t>„Bevorzugten Lieferanten“  </a:t>
            </a:r>
            <a:r>
              <a:rPr lang="de-DE" sz="1200" dirty="0" smtClean="0"/>
              <a:t>und für </a:t>
            </a:r>
            <a:r>
              <a:rPr lang="de-DE" sz="1200" b="1" dirty="0" smtClean="0"/>
              <a:t>einen „dezentralen Einkauf“ </a:t>
            </a:r>
            <a:r>
              <a:rPr lang="de-DE" sz="1200" dirty="0" smtClean="0"/>
              <a:t>den Festen</a:t>
            </a:r>
            <a:r>
              <a:rPr lang="de-DE" sz="1200" b="1" dirty="0" smtClean="0"/>
              <a:t> Lieferanten </a:t>
            </a:r>
            <a:r>
              <a:rPr lang="de-DE" sz="1200" dirty="0" smtClean="0"/>
              <a:t>eintragen:</a:t>
            </a:r>
            <a:endParaRPr lang="de-DE" sz="1200" dirty="0"/>
          </a:p>
          <a:p>
            <a:endParaRPr lang="de-DE" sz="1400" dirty="0"/>
          </a:p>
          <a:p>
            <a:pPr lvl="1">
              <a:buFont typeface="Wingdings" panose="05000000000000000000" pitchFamily="2" charset="2"/>
              <a:buChar char="Ø"/>
            </a:pPr>
            <a:endParaRPr lang="de-DE" sz="1400" dirty="0" smtClean="0"/>
          </a:p>
          <a:p>
            <a:pPr marL="1381125" lvl="3" indent="0">
              <a:buNone/>
            </a:pPr>
            <a:endParaRPr lang="de-DE" sz="800" dirty="0"/>
          </a:p>
        </p:txBody>
      </p:sp>
      <p:sp>
        <p:nvSpPr>
          <p:cNvPr id="7" name="Rectangle 2"/>
          <p:cNvSpPr>
            <a:spLocks noChangeArrowheads="1"/>
          </p:cNvSpPr>
          <p:nvPr/>
        </p:nvSpPr>
        <p:spPr bwMode="auto">
          <a:xfrm>
            <a:off x="1263605" y="6095689"/>
            <a:ext cx="2156267" cy="14453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Rectangle 2"/>
          <p:cNvSpPr>
            <a:spLocks noChangeArrowheads="1"/>
          </p:cNvSpPr>
          <p:nvPr/>
        </p:nvSpPr>
        <p:spPr bwMode="auto">
          <a:xfrm>
            <a:off x="1264036" y="6280897"/>
            <a:ext cx="2587884" cy="14428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cxnSp>
        <p:nvCxnSpPr>
          <p:cNvPr id="2052" name="AutoShape 4"/>
          <p:cNvCxnSpPr>
            <a:cxnSpLocks noChangeShapeType="1"/>
          </p:cNvCxnSpPr>
          <p:nvPr/>
        </p:nvCxnSpPr>
        <p:spPr bwMode="auto">
          <a:xfrm flipH="1">
            <a:off x="2068466" y="3011771"/>
            <a:ext cx="1979077" cy="3156185"/>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0" name="AutoShape 4"/>
          <p:cNvCxnSpPr>
            <a:cxnSpLocks noChangeShapeType="1"/>
          </p:cNvCxnSpPr>
          <p:nvPr/>
        </p:nvCxnSpPr>
        <p:spPr bwMode="auto">
          <a:xfrm flipH="1">
            <a:off x="1763445" y="3011771"/>
            <a:ext cx="1294559" cy="3369086"/>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049" name="Oval 5"/>
          <p:cNvSpPr>
            <a:spLocks noChangeArrowheads="1"/>
          </p:cNvSpPr>
          <p:nvPr/>
        </p:nvSpPr>
        <p:spPr bwMode="auto">
          <a:xfrm>
            <a:off x="2771275" y="2747591"/>
            <a:ext cx="914400" cy="5143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50" name="Oval 6"/>
          <p:cNvSpPr>
            <a:spLocks noChangeArrowheads="1"/>
          </p:cNvSpPr>
          <p:nvPr/>
        </p:nvSpPr>
        <p:spPr bwMode="auto">
          <a:xfrm>
            <a:off x="3753137" y="2710845"/>
            <a:ext cx="914400" cy="5143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Fußzeilenplatzhalter 3"/>
          <p:cNvSpPr>
            <a:spLocks noGrp="1"/>
          </p:cNvSpPr>
          <p:nvPr>
            <p:ph type="ftr" sz="quarter" idx="10"/>
          </p:nvPr>
        </p:nvSpPr>
        <p:spPr/>
        <p:txBody>
          <a:bodyPr/>
          <a:lstStyle/>
          <a:p>
            <a:pPr>
              <a:lnSpc>
                <a:spcPct val="90000"/>
              </a:lnSpc>
            </a:pPr>
            <a:r>
              <a:rPr lang="de-DE" smtClean="0"/>
              <a:t>SRM Grundlagenschulung für Neueinsteiger (Newcomer) </a:t>
            </a:r>
            <a:endParaRPr lang="de-DE" dirty="0"/>
          </a:p>
        </p:txBody>
      </p:sp>
    </p:spTree>
    <p:extLst>
      <p:ext uri="{BB962C8B-B14F-4D97-AF65-F5344CB8AC3E}">
        <p14:creationId xmlns:p14="http://schemas.microsoft.com/office/powerpoint/2010/main" val="27658980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4" name="Fußzeilenplatzhalter 3"/>
          <p:cNvSpPr>
            <a:spLocks noGrp="1"/>
          </p:cNvSpPr>
          <p:nvPr>
            <p:ph type="ftr" sz="quarter" idx="10"/>
          </p:nvPr>
        </p:nvSpPr>
        <p:spPr/>
        <p:txBody>
          <a:bodyPr/>
          <a:lstStyle/>
          <a:p>
            <a:r>
              <a:rPr lang="de-DE" smtClean="0"/>
              <a:t>SRM Grundlagenschulung für Neueinsteiger (Newcomer) </a:t>
            </a:r>
            <a:endParaRPr lang="de-DE" dirty="0"/>
          </a:p>
        </p:txBody>
      </p:sp>
      <p:sp>
        <p:nvSpPr>
          <p:cNvPr id="5" name="Datumsplatzhalter 4"/>
          <p:cNvSpPr>
            <a:spLocks noGrp="1"/>
          </p:cNvSpPr>
          <p:nvPr>
            <p:ph type="dt" sz="half" idx="2"/>
          </p:nvPr>
        </p:nvSpPr>
        <p:spPr/>
        <p:txBody>
          <a:bodyPr/>
          <a:lstStyle/>
          <a:p>
            <a:fld id="{A5C05510-8499-43D9-8470-25693AB49627}"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187624" y="60149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342391" y="630828"/>
            <a:ext cx="11888668" cy="5606483"/>
          </a:xfrm>
        </p:spPr>
        <p:txBody>
          <a:bodyPr/>
          <a:lstStyle/>
          <a:p>
            <a:r>
              <a:rPr lang="de-DE" sz="1400" dirty="0" smtClean="0"/>
              <a:t>Zentraler Einkauf  </a:t>
            </a:r>
            <a:r>
              <a:rPr lang="de-DE" sz="1400" dirty="0" smtClean="0">
                <a:sym typeface="Wingdings" panose="05000000000000000000" pitchFamily="2" charset="2"/>
              </a:rPr>
              <a:t> </a:t>
            </a:r>
            <a:r>
              <a:rPr lang="de-DE" sz="1400" dirty="0"/>
              <a:t>Bevorzugter Lieferant </a:t>
            </a:r>
            <a:endParaRPr lang="de-DE" sz="1400" dirty="0" smtClean="0"/>
          </a:p>
          <a:p>
            <a:endParaRPr lang="de-DE" sz="800" dirty="0" smtClean="0"/>
          </a:p>
          <a:p>
            <a:pPr lvl="1">
              <a:buFont typeface="Wingdings" panose="05000000000000000000" pitchFamily="2" charset="2"/>
              <a:buChar char="Ø"/>
            </a:pPr>
            <a:r>
              <a:rPr lang="de-DE" sz="1400" dirty="0"/>
              <a:t>Hintergrund: </a:t>
            </a:r>
          </a:p>
          <a:p>
            <a:pPr marL="476250" lvl="1" indent="0">
              <a:buNone/>
            </a:pPr>
            <a:r>
              <a:rPr lang="de-DE" sz="1400" dirty="0"/>
              <a:t>      Zu einem Einkaufswagen, der als „zentraler Einkauf“ angelegt wurde, wird nach der </a:t>
            </a:r>
          </a:p>
          <a:p>
            <a:pPr marL="476250" lvl="1" indent="0">
              <a:buNone/>
            </a:pPr>
            <a:r>
              <a:rPr lang="de-DE" sz="1400" dirty="0"/>
              <a:t>      Genehmigung im </a:t>
            </a:r>
            <a:r>
              <a:rPr lang="de-DE" sz="1400" dirty="0" smtClean="0"/>
              <a:t>nachgelagerten SAP System zunächst </a:t>
            </a:r>
            <a:r>
              <a:rPr lang="de-DE" sz="1400" dirty="0"/>
              <a:t>nur eine sogenannte </a:t>
            </a:r>
            <a:endParaRPr lang="de-DE" sz="1400" dirty="0" smtClean="0"/>
          </a:p>
          <a:p>
            <a:pPr marL="476250" lvl="1" indent="0">
              <a:buNone/>
            </a:pPr>
            <a:r>
              <a:rPr lang="de-DE" sz="1400" dirty="0"/>
              <a:t> </a:t>
            </a:r>
            <a:r>
              <a:rPr lang="de-DE" sz="1400" dirty="0" smtClean="0"/>
              <a:t>     </a:t>
            </a:r>
            <a:r>
              <a:rPr lang="de-DE" sz="1400" dirty="0"/>
              <a:t>Bedarfsanforderung </a:t>
            </a:r>
            <a:r>
              <a:rPr lang="de-DE" sz="1400" dirty="0" smtClean="0"/>
              <a:t>(</a:t>
            </a:r>
            <a:r>
              <a:rPr lang="de-DE" sz="1400" dirty="0"/>
              <a:t>BA oder BANF) angelegt. Diese wird </a:t>
            </a:r>
            <a:r>
              <a:rPr lang="de-DE" sz="1400" dirty="0" smtClean="0"/>
              <a:t>nach </a:t>
            </a:r>
            <a:r>
              <a:rPr lang="de-DE" sz="1400" dirty="0"/>
              <a:t>der Freigabe durch die </a:t>
            </a:r>
            <a:endParaRPr lang="de-DE" sz="1400" dirty="0" smtClean="0"/>
          </a:p>
          <a:p>
            <a:pPr marL="476250" lvl="1" indent="0">
              <a:buNone/>
            </a:pPr>
            <a:r>
              <a:rPr lang="de-DE" sz="1400" dirty="0"/>
              <a:t> </a:t>
            </a:r>
            <a:r>
              <a:rPr lang="de-DE" sz="1400" dirty="0" smtClean="0"/>
              <a:t>     </a:t>
            </a:r>
            <a:r>
              <a:rPr lang="de-DE" sz="1400" dirty="0"/>
              <a:t>Kontierungsprüfung </a:t>
            </a:r>
            <a:r>
              <a:rPr lang="de-DE" sz="1400" dirty="0" smtClean="0"/>
              <a:t> der Finanzabteilung </a:t>
            </a:r>
            <a:r>
              <a:rPr lang="de-DE" sz="1400" dirty="0"/>
              <a:t>(FIMA) </a:t>
            </a:r>
            <a:r>
              <a:rPr lang="de-DE" sz="1400" dirty="0" smtClean="0"/>
              <a:t>vom </a:t>
            </a:r>
            <a:r>
              <a:rPr lang="de-DE" sz="1400" dirty="0"/>
              <a:t>zuständigen Einkäufer weiterbearbeitet. </a:t>
            </a:r>
            <a:endParaRPr lang="de-DE" sz="1400" dirty="0" smtClean="0"/>
          </a:p>
          <a:p>
            <a:pPr marL="476250" lvl="1" indent="0">
              <a:buNone/>
            </a:pPr>
            <a:r>
              <a:rPr lang="de-DE" sz="1400" dirty="0"/>
              <a:t> </a:t>
            </a:r>
            <a:r>
              <a:rPr lang="de-DE" sz="1400" dirty="0" smtClean="0"/>
              <a:t>     </a:t>
            </a:r>
            <a:r>
              <a:rPr lang="de-DE" sz="1400" dirty="0"/>
              <a:t>Dieser legt </a:t>
            </a:r>
            <a:r>
              <a:rPr lang="de-DE" sz="1400" dirty="0" smtClean="0"/>
              <a:t>zu der </a:t>
            </a:r>
            <a:r>
              <a:rPr lang="de-DE" sz="1400" dirty="0"/>
              <a:t>Bedarfsanforderung eine Bestellung an. Zu welchem Lieferanten er die </a:t>
            </a:r>
            <a:endParaRPr lang="de-DE" sz="1400" dirty="0" smtClean="0"/>
          </a:p>
          <a:p>
            <a:pPr marL="476250" lvl="1" indent="0">
              <a:buNone/>
            </a:pPr>
            <a:r>
              <a:rPr lang="de-DE" sz="1400" dirty="0"/>
              <a:t> </a:t>
            </a:r>
            <a:r>
              <a:rPr lang="de-DE" sz="1400" dirty="0" smtClean="0"/>
              <a:t>     </a:t>
            </a:r>
            <a:r>
              <a:rPr lang="de-DE" sz="1400" dirty="0"/>
              <a:t>Bestellung </a:t>
            </a:r>
            <a:r>
              <a:rPr lang="de-DE" sz="1400" dirty="0" smtClean="0"/>
              <a:t>anlegt, behält </a:t>
            </a:r>
            <a:r>
              <a:rPr lang="de-DE" sz="1400" dirty="0"/>
              <a:t>sich der Einkäufer aber vor (in der Regel ist dies aber der „Bevorzugte </a:t>
            </a:r>
            <a:endParaRPr lang="de-DE" sz="1400" dirty="0" smtClean="0"/>
          </a:p>
          <a:p>
            <a:pPr marL="476250" lvl="1" indent="0">
              <a:buNone/>
            </a:pPr>
            <a:r>
              <a:rPr lang="de-DE" sz="1400" dirty="0"/>
              <a:t> </a:t>
            </a:r>
            <a:r>
              <a:rPr lang="de-DE" sz="1400" dirty="0" smtClean="0"/>
              <a:t>     </a:t>
            </a:r>
            <a:r>
              <a:rPr lang="de-DE" sz="1400" dirty="0"/>
              <a:t>Lieferant“ aus dem </a:t>
            </a:r>
            <a:r>
              <a:rPr lang="de-DE" sz="1400" dirty="0" smtClean="0"/>
              <a:t>Einkaufswagen des SRM Systems). </a:t>
            </a:r>
          </a:p>
          <a:p>
            <a:pPr marL="476250" lvl="1" indent="0">
              <a:buNone/>
            </a:pPr>
            <a:r>
              <a:rPr lang="de-DE" sz="1400" b="1" dirty="0"/>
              <a:t> </a:t>
            </a:r>
            <a:r>
              <a:rPr lang="de-DE" sz="1400" b="1" dirty="0" smtClean="0"/>
              <a:t>     Deshalb ist bei „Zentraler Einkauf“ </a:t>
            </a:r>
            <a:r>
              <a:rPr lang="de-DE" sz="1400" b="1" dirty="0" smtClean="0">
                <a:sym typeface="Wingdings" panose="05000000000000000000" pitchFamily="2" charset="2"/>
              </a:rPr>
              <a:t>zwingend der  </a:t>
            </a:r>
            <a:r>
              <a:rPr lang="de-DE" sz="1400" b="1" dirty="0">
                <a:sym typeface="Wingdings" panose="05000000000000000000" pitchFamily="2" charset="2"/>
              </a:rPr>
              <a:t>„</a:t>
            </a:r>
            <a:r>
              <a:rPr lang="de-DE" sz="1400" b="1" dirty="0" smtClean="0"/>
              <a:t>Bevorzugte Lieferant</a:t>
            </a:r>
            <a:r>
              <a:rPr lang="de-DE" sz="1400" b="1" dirty="0"/>
              <a:t>“  </a:t>
            </a:r>
            <a:r>
              <a:rPr lang="de-DE" sz="1400" b="1" dirty="0" smtClean="0"/>
              <a:t>im</a:t>
            </a:r>
          </a:p>
          <a:p>
            <a:pPr marL="476250" lvl="1" indent="0">
              <a:buNone/>
            </a:pPr>
            <a:r>
              <a:rPr lang="de-DE" sz="1400" b="1" dirty="0"/>
              <a:t> </a:t>
            </a:r>
            <a:r>
              <a:rPr lang="de-DE" sz="1400" b="1" dirty="0" smtClean="0"/>
              <a:t>     </a:t>
            </a:r>
            <a:r>
              <a:rPr lang="de-DE" sz="1400" b="1" dirty="0"/>
              <a:t>Einkaufswagen des SRM System auszuwählen.</a:t>
            </a:r>
          </a:p>
          <a:p>
            <a:pPr marL="476250" lvl="1" indent="0">
              <a:buNone/>
            </a:pPr>
            <a:endParaRPr lang="de-DE" sz="900" dirty="0" smtClean="0"/>
          </a:p>
          <a:p>
            <a:pPr marL="476250" lvl="1" indent="0">
              <a:buNone/>
            </a:pPr>
            <a:endParaRPr lang="de-DE" sz="900" dirty="0"/>
          </a:p>
          <a:p>
            <a:pPr marL="476250" lvl="1" indent="0">
              <a:buNone/>
            </a:pPr>
            <a:endParaRPr lang="de-DE" sz="900" dirty="0" smtClean="0"/>
          </a:p>
          <a:p>
            <a:pPr marL="314325" lvl="1">
              <a:buBlip>
                <a:blip r:embed="rId2"/>
              </a:buBlip>
            </a:pPr>
            <a:r>
              <a:rPr lang="de-DE" sz="1400" dirty="0"/>
              <a:t>Dezentraler Einkauf </a:t>
            </a:r>
            <a:r>
              <a:rPr lang="de-DE" sz="1400" dirty="0">
                <a:sym typeface="Wingdings" panose="05000000000000000000" pitchFamily="2" charset="2"/>
              </a:rPr>
              <a:t> </a:t>
            </a:r>
            <a:r>
              <a:rPr lang="de-DE" sz="1400" dirty="0"/>
              <a:t> Fester Lieferant </a:t>
            </a:r>
            <a:endParaRPr lang="de-DE" sz="1400" dirty="0" smtClean="0"/>
          </a:p>
          <a:p>
            <a:pPr marL="0" indent="0">
              <a:buNone/>
            </a:pPr>
            <a:endParaRPr lang="de-DE" sz="800" dirty="0" smtClean="0"/>
          </a:p>
          <a:p>
            <a:pPr lvl="1">
              <a:buFont typeface="Wingdings" panose="05000000000000000000" pitchFamily="2" charset="2"/>
              <a:buChar char="Ø"/>
            </a:pPr>
            <a:r>
              <a:rPr lang="de-DE" sz="1400" dirty="0">
                <a:ea typeface="+mn-ea"/>
                <a:cs typeface="+mn-cs"/>
              </a:rPr>
              <a:t>Hintergrund</a:t>
            </a:r>
            <a:r>
              <a:rPr lang="de-DE" sz="1400" dirty="0" smtClean="0">
                <a:ea typeface="+mn-ea"/>
                <a:cs typeface="+mn-cs"/>
              </a:rPr>
              <a:t>: </a:t>
            </a:r>
          </a:p>
          <a:p>
            <a:pPr marL="476250" lvl="1" indent="0">
              <a:buNone/>
            </a:pPr>
            <a:r>
              <a:rPr lang="de-DE" sz="1400" dirty="0" smtClean="0">
                <a:ea typeface="+mn-ea"/>
                <a:cs typeface="+mn-cs"/>
              </a:rPr>
              <a:t>      Zu einem Einkaufswagen, der als „dezentraler Einkauf“ angelegt wurde, wird nach der </a:t>
            </a:r>
          </a:p>
          <a:p>
            <a:pPr marL="476250" lvl="1" indent="0">
              <a:buNone/>
            </a:pPr>
            <a:r>
              <a:rPr lang="de-DE" sz="1400" dirty="0">
                <a:ea typeface="+mn-ea"/>
                <a:cs typeface="+mn-cs"/>
              </a:rPr>
              <a:t> </a:t>
            </a:r>
            <a:r>
              <a:rPr lang="de-DE" sz="1400" dirty="0" smtClean="0">
                <a:ea typeface="+mn-ea"/>
                <a:cs typeface="+mn-cs"/>
              </a:rPr>
              <a:t>     Genehmigung im </a:t>
            </a:r>
            <a:r>
              <a:rPr lang="de-DE" sz="1400" dirty="0"/>
              <a:t>nachgelagerten </a:t>
            </a:r>
            <a:r>
              <a:rPr lang="de-DE" sz="1400" dirty="0" smtClean="0">
                <a:ea typeface="+mn-ea"/>
                <a:cs typeface="+mn-cs"/>
              </a:rPr>
              <a:t>SAP gleich eine Bestellung angelegt. </a:t>
            </a:r>
            <a:r>
              <a:rPr lang="de-DE" sz="1400" dirty="0" smtClean="0"/>
              <a:t>Diese wird nach der </a:t>
            </a:r>
          </a:p>
          <a:p>
            <a:pPr marL="476250" lvl="1" indent="0">
              <a:buNone/>
            </a:pPr>
            <a:r>
              <a:rPr lang="de-DE" sz="1400" dirty="0"/>
              <a:t> </a:t>
            </a:r>
            <a:r>
              <a:rPr lang="de-DE" sz="1400" dirty="0" smtClean="0"/>
              <a:t>     </a:t>
            </a:r>
            <a:r>
              <a:rPr lang="de-DE" sz="1400" dirty="0"/>
              <a:t>Freigabe durch </a:t>
            </a:r>
            <a:r>
              <a:rPr lang="de-DE" sz="1400" dirty="0" smtClean="0"/>
              <a:t>die Kontierungsprüfung der Finanzabteilung </a:t>
            </a:r>
            <a:r>
              <a:rPr lang="de-DE" sz="1400" dirty="0"/>
              <a:t>(FIMA) </a:t>
            </a:r>
            <a:r>
              <a:rPr lang="de-DE" sz="1400" dirty="0" smtClean="0"/>
              <a:t> an den </a:t>
            </a:r>
            <a:r>
              <a:rPr lang="de-DE" sz="1400" dirty="0" err="1" smtClean="0"/>
              <a:t>Anforderer</a:t>
            </a:r>
            <a:r>
              <a:rPr lang="de-DE" sz="1400" dirty="0" smtClean="0"/>
              <a:t> per </a:t>
            </a:r>
          </a:p>
          <a:p>
            <a:pPr marL="476250" lvl="1" indent="0">
              <a:buNone/>
            </a:pPr>
            <a:r>
              <a:rPr lang="de-DE" sz="1400" dirty="0"/>
              <a:t> </a:t>
            </a:r>
            <a:r>
              <a:rPr lang="de-DE" sz="1400" dirty="0" smtClean="0"/>
              <a:t>     E-Mail zugesendet. Der </a:t>
            </a:r>
            <a:r>
              <a:rPr lang="de-DE" sz="1400" dirty="0" err="1" smtClean="0"/>
              <a:t>Anforderer</a:t>
            </a:r>
            <a:r>
              <a:rPr lang="de-DE" sz="1400" dirty="0" smtClean="0"/>
              <a:t> druckt die Bestellung aus und sendet diese dem Lieferanten zu. </a:t>
            </a:r>
          </a:p>
          <a:p>
            <a:pPr marL="476250" lvl="1" indent="0">
              <a:buNone/>
            </a:pPr>
            <a:r>
              <a:rPr lang="de-DE" sz="1400" dirty="0"/>
              <a:t> </a:t>
            </a:r>
            <a:r>
              <a:rPr lang="de-DE" sz="1400" dirty="0" smtClean="0"/>
              <a:t>     </a:t>
            </a:r>
            <a:r>
              <a:rPr lang="de-DE" sz="1400" b="1" dirty="0"/>
              <a:t>Deshalb ist bei </a:t>
            </a:r>
            <a:r>
              <a:rPr lang="de-DE" sz="1400" b="1" dirty="0" smtClean="0"/>
              <a:t>„Dezentraler </a:t>
            </a:r>
            <a:r>
              <a:rPr lang="de-DE" sz="1400" b="1" dirty="0"/>
              <a:t>Einkauf“ </a:t>
            </a:r>
            <a:r>
              <a:rPr lang="de-DE" sz="1400" b="1" dirty="0">
                <a:sym typeface="Wingdings" panose="05000000000000000000" pitchFamily="2" charset="2"/>
              </a:rPr>
              <a:t>zwingend der  </a:t>
            </a:r>
            <a:r>
              <a:rPr lang="de-DE" sz="1400" b="1" dirty="0" smtClean="0">
                <a:sym typeface="Wingdings" panose="05000000000000000000" pitchFamily="2" charset="2"/>
              </a:rPr>
              <a:t>„</a:t>
            </a:r>
            <a:r>
              <a:rPr lang="de-DE" sz="1400" b="1" dirty="0" smtClean="0"/>
              <a:t>Feste Lieferant“  </a:t>
            </a:r>
            <a:r>
              <a:rPr lang="de-DE" sz="1400" b="1" dirty="0"/>
              <a:t>im</a:t>
            </a:r>
          </a:p>
          <a:p>
            <a:pPr marL="476250" lvl="1" indent="0">
              <a:buNone/>
            </a:pPr>
            <a:r>
              <a:rPr lang="de-DE" sz="1400" b="1" dirty="0"/>
              <a:t>      Einkaufswagen des SRM System auszuwählen.</a:t>
            </a:r>
          </a:p>
          <a:p>
            <a:pPr marL="476250" lvl="1" indent="0">
              <a:buNone/>
            </a:pPr>
            <a:endParaRPr lang="de-DE" sz="1400" dirty="0"/>
          </a:p>
          <a:p>
            <a:pPr marL="476250" lvl="1" indent="0">
              <a:buNone/>
            </a:pPr>
            <a:endParaRPr lang="de-DE" sz="1400" dirty="0"/>
          </a:p>
          <a:p>
            <a:pPr marL="476250" lvl="1" indent="0">
              <a:buNone/>
            </a:pPr>
            <a:endParaRPr lang="de-DE" sz="1400" dirty="0"/>
          </a:p>
          <a:p>
            <a:pPr marL="476250" lvl="1" indent="0">
              <a:buNone/>
            </a:pPr>
            <a:r>
              <a:rPr lang="de-DE" sz="1400" dirty="0" smtClean="0"/>
              <a:t> </a:t>
            </a:r>
            <a:endParaRPr lang="de-DE" sz="1400" dirty="0"/>
          </a:p>
          <a:p>
            <a:pPr lvl="1">
              <a:buFont typeface="Wingdings" panose="05000000000000000000" pitchFamily="2" charset="2"/>
              <a:buChar char="Ø"/>
            </a:pPr>
            <a:endParaRPr lang="de-DE" sz="1400" dirty="0" smtClean="0"/>
          </a:p>
          <a:p>
            <a:pPr marL="1381125" lvl="3" indent="0">
              <a:buNone/>
            </a:pPr>
            <a:endParaRPr lang="de-DE" sz="800" dirty="0"/>
          </a:p>
        </p:txBody>
      </p:sp>
      <p:pic>
        <p:nvPicPr>
          <p:cNvPr id="6" name="Grafik 5"/>
          <p:cNvPicPr>
            <a:picLocks noChangeAspect="1"/>
          </p:cNvPicPr>
          <p:nvPr/>
        </p:nvPicPr>
        <p:blipFill>
          <a:blip r:embed="rId3"/>
          <a:stretch>
            <a:fillRect/>
          </a:stretch>
        </p:blipFill>
        <p:spPr>
          <a:xfrm>
            <a:off x="4154860" y="512098"/>
            <a:ext cx="3209528" cy="624075"/>
          </a:xfrm>
          <a:prstGeom prst="rect">
            <a:avLst/>
          </a:prstGeom>
        </p:spPr>
      </p:pic>
      <p:pic>
        <p:nvPicPr>
          <p:cNvPr id="21" name="Grafik 20"/>
          <p:cNvPicPr>
            <a:picLocks noChangeAspect="1"/>
          </p:cNvPicPr>
          <p:nvPr/>
        </p:nvPicPr>
        <p:blipFill>
          <a:blip r:embed="rId3"/>
          <a:stretch>
            <a:fillRect/>
          </a:stretch>
        </p:blipFill>
        <p:spPr>
          <a:xfrm>
            <a:off x="4216826" y="4030366"/>
            <a:ext cx="3209528" cy="624075"/>
          </a:xfrm>
          <a:prstGeom prst="rect">
            <a:avLst/>
          </a:prstGeom>
        </p:spPr>
      </p:pic>
      <p:sp>
        <p:nvSpPr>
          <p:cNvPr id="9" name="Rectangle 3"/>
          <p:cNvSpPr>
            <a:spLocks noChangeArrowheads="1"/>
          </p:cNvSpPr>
          <p:nvPr/>
        </p:nvSpPr>
        <p:spPr bwMode="auto">
          <a:xfrm>
            <a:off x="4187821" y="718629"/>
            <a:ext cx="2544419" cy="18375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Rectangle 4"/>
          <p:cNvSpPr>
            <a:spLocks noChangeArrowheads="1"/>
          </p:cNvSpPr>
          <p:nvPr/>
        </p:nvSpPr>
        <p:spPr bwMode="auto">
          <a:xfrm>
            <a:off x="4211960" y="4402019"/>
            <a:ext cx="2145332" cy="22795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Rectangle 5"/>
          <p:cNvSpPr>
            <a:spLocks noChangeArrowheads="1"/>
          </p:cNvSpPr>
          <p:nvPr/>
        </p:nvSpPr>
        <p:spPr bwMode="auto">
          <a:xfrm>
            <a:off x="6357292" y="4418824"/>
            <a:ext cx="806996" cy="1807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Textfeld 8"/>
          <p:cNvSpPr txBox="1"/>
          <p:nvPr/>
        </p:nvSpPr>
        <p:spPr>
          <a:xfrm>
            <a:off x="5888216" y="4342403"/>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7" name="Textfeld 8"/>
          <p:cNvSpPr txBox="1"/>
          <p:nvPr/>
        </p:nvSpPr>
        <p:spPr>
          <a:xfrm>
            <a:off x="6712341" y="4173270"/>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pic>
        <p:nvPicPr>
          <p:cNvPr id="14" name="Grafik 13"/>
          <p:cNvPicPr>
            <a:picLocks noChangeAspect="1"/>
          </p:cNvPicPr>
          <p:nvPr/>
        </p:nvPicPr>
        <p:blipFill>
          <a:blip r:embed="rId4"/>
          <a:stretch>
            <a:fillRect/>
          </a:stretch>
        </p:blipFill>
        <p:spPr>
          <a:xfrm>
            <a:off x="4695758" y="215561"/>
            <a:ext cx="2828925" cy="304800"/>
          </a:xfrm>
          <a:prstGeom prst="rect">
            <a:avLst/>
          </a:prstGeom>
        </p:spPr>
      </p:pic>
      <p:sp>
        <p:nvSpPr>
          <p:cNvPr id="24" name="Rectangle 8"/>
          <p:cNvSpPr>
            <a:spLocks noChangeArrowheads="1"/>
          </p:cNvSpPr>
          <p:nvPr/>
        </p:nvSpPr>
        <p:spPr bwMode="auto">
          <a:xfrm>
            <a:off x="6920354" y="257218"/>
            <a:ext cx="243934" cy="19174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5" name="Grafik 24"/>
          <p:cNvPicPr>
            <a:picLocks noChangeAspect="1"/>
          </p:cNvPicPr>
          <p:nvPr/>
        </p:nvPicPr>
        <p:blipFill>
          <a:blip r:embed="rId5"/>
          <a:stretch>
            <a:fillRect/>
          </a:stretch>
        </p:blipFill>
        <p:spPr>
          <a:xfrm>
            <a:off x="4262848" y="3714451"/>
            <a:ext cx="2752725" cy="295275"/>
          </a:xfrm>
          <a:prstGeom prst="rect">
            <a:avLst/>
          </a:prstGeom>
        </p:spPr>
      </p:pic>
      <p:sp>
        <p:nvSpPr>
          <p:cNvPr id="31" name="Rectangle 8"/>
          <p:cNvSpPr>
            <a:spLocks noChangeArrowheads="1"/>
          </p:cNvSpPr>
          <p:nvPr/>
        </p:nvSpPr>
        <p:spPr bwMode="auto">
          <a:xfrm>
            <a:off x="5282664" y="3736574"/>
            <a:ext cx="243934" cy="19174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4955741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1205530" y="1545649"/>
            <a:ext cx="5310686" cy="4216905"/>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8182ADC8-07F9-44E2-B4AE-ED60DC50D231}"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475656" y="5661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526039"/>
            <a:ext cx="8424936" cy="5328592"/>
          </a:xfrm>
        </p:spPr>
        <p:txBody>
          <a:bodyPr/>
          <a:lstStyle/>
          <a:p>
            <a:r>
              <a:rPr lang="de-DE" sz="1600" dirty="0" smtClean="0"/>
              <a:t>Einkaufswagen anlegen:</a:t>
            </a:r>
          </a:p>
          <a:p>
            <a:pPr marL="0" indent="0">
              <a:buNone/>
            </a:pPr>
            <a:endParaRPr lang="de-DE" sz="800" dirty="0" smtClean="0"/>
          </a:p>
          <a:p>
            <a:endParaRPr lang="de-DE" sz="100" dirty="0" smtClean="0"/>
          </a:p>
          <a:p>
            <a:pPr lvl="1">
              <a:buFont typeface="Wingdings" panose="05000000000000000000" pitchFamily="2" charset="2"/>
              <a:buChar char="Ø"/>
            </a:pPr>
            <a:r>
              <a:rPr lang="de-DE" sz="1400" b="1" dirty="0" smtClean="0"/>
              <a:t>1. Artikel aus dem Web Shop:</a:t>
            </a:r>
            <a:endParaRPr lang="de-DE" sz="1400" b="1" dirty="0"/>
          </a:p>
          <a:p>
            <a:pPr marL="476250" lvl="1" indent="0">
              <a:buNone/>
            </a:pPr>
            <a:r>
              <a:rPr lang="de-DE" sz="1400" b="1" dirty="0" smtClean="0"/>
              <a:t>          </a:t>
            </a:r>
            <a:r>
              <a:rPr lang="de-DE" sz="1400" dirty="0" smtClean="0"/>
              <a:t>Dazu klickt man auf die Schaltfläche „Pos. </a:t>
            </a:r>
            <a:r>
              <a:rPr lang="de-DE" sz="1400" dirty="0" err="1" smtClean="0"/>
              <a:t>hinzuf</a:t>
            </a:r>
            <a:r>
              <a:rPr lang="de-DE" sz="1400" dirty="0" smtClean="0"/>
              <a:t>.“ :</a:t>
            </a:r>
          </a:p>
          <a:p>
            <a:pPr marL="0" indent="0">
              <a:buNone/>
            </a:pPr>
            <a:endParaRPr lang="de-DE" sz="1400" dirty="0"/>
          </a:p>
          <a:p>
            <a:pPr marL="0" indent="0">
              <a:buNone/>
            </a:pPr>
            <a:endParaRPr lang="de-DE" sz="1400" dirty="0"/>
          </a:p>
          <a:p>
            <a:pPr marL="1381125" lvl="3" indent="0">
              <a:buNone/>
            </a:pPr>
            <a:endParaRPr lang="de-DE" sz="800" dirty="0"/>
          </a:p>
        </p:txBody>
      </p:sp>
      <p:sp>
        <p:nvSpPr>
          <p:cNvPr id="14" name="Rectangle 6"/>
          <p:cNvSpPr>
            <a:spLocks noChangeArrowheads="1"/>
          </p:cNvSpPr>
          <p:nvPr/>
        </p:nvSpPr>
        <p:spPr bwMode="auto">
          <a:xfrm>
            <a:off x="1720557" y="4031281"/>
            <a:ext cx="2203372" cy="17035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Textfeld 8"/>
          <p:cNvSpPr txBox="1"/>
          <p:nvPr/>
        </p:nvSpPr>
        <p:spPr>
          <a:xfrm>
            <a:off x="1309285" y="5079874"/>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1</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tangle 5"/>
          <p:cNvSpPr>
            <a:spLocks noChangeArrowheads="1"/>
          </p:cNvSpPr>
          <p:nvPr/>
        </p:nvSpPr>
        <p:spPr bwMode="auto">
          <a:xfrm>
            <a:off x="1656000" y="5274616"/>
            <a:ext cx="614803" cy="18264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Textfeld 8"/>
          <p:cNvSpPr txBox="1"/>
          <p:nvPr/>
        </p:nvSpPr>
        <p:spPr>
          <a:xfrm>
            <a:off x="1415592" y="3844688"/>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8" name="Rechteck 7"/>
          <p:cNvSpPr/>
          <p:nvPr/>
        </p:nvSpPr>
        <p:spPr>
          <a:xfrm>
            <a:off x="783638" y="5799363"/>
            <a:ext cx="8108842" cy="307777"/>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t>Jetzt bitte den entsprechenden Web Shop auswählen (hier in diesem Beispiel Web Shop Bechtle)</a:t>
            </a:r>
            <a:endParaRPr lang="de-DE" sz="1400" dirty="0"/>
          </a:p>
        </p:txBody>
      </p:sp>
    </p:spTree>
    <p:extLst>
      <p:ext uri="{BB962C8B-B14F-4D97-AF65-F5344CB8AC3E}">
        <p14:creationId xmlns:p14="http://schemas.microsoft.com/office/powerpoint/2010/main" val="41313284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971600" y="1375084"/>
            <a:ext cx="6513644" cy="3616845"/>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FB305248-4499-4FEE-8C0D-020D6AABAB00}"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475656" y="5661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526039"/>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1. Im Suchfeld nach dem gewünschten Artikel suchen (hier in diesem Beispiel: Drucker), 2. danach auf „Go“ klicken</a:t>
            </a:r>
            <a:endParaRPr lang="de-DE" sz="1400" dirty="0" smtClean="0"/>
          </a:p>
          <a:p>
            <a:pPr marL="0" indent="0">
              <a:buNone/>
            </a:pPr>
            <a:endParaRPr lang="de-DE" sz="1400" dirty="0"/>
          </a:p>
          <a:p>
            <a:pPr marL="0" indent="0">
              <a:buNone/>
            </a:pPr>
            <a:endParaRPr lang="de-DE" sz="1400" dirty="0"/>
          </a:p>
          <a:p>
            <a:pPr marL="1381125" lvl="3" indent="0">
              <a:buNone/>
            </a:pPr>
            <a:endParaRPr lang="de-DE" sz="800" dirty="0"/>
          </a:p>
        </p:txBody>
      </p:sp>
      <p:sp>
        <p:nvSpPr>
          <p:cNvPr id="14" name="Rectangle 6"/>
          <p:cNvSpPr>
            <a:spLocks noChangeArrowheads="1"/>
          </p:cNvSpPr>
          <p:nvPr/>
        </p:nvSpPr>
        <p:spPr bwMode="auto">
          <a:xfrm>
            <a:off x="3947586" y="1953032"/>
            <a:ext cx="409105" cy="1822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Textfeld 8"/>
          <p:cNvSpPr txBox="1"/>
          <p:nvPr/>
        </p:nvSpPr>
        <p:spPr>
          <a:xfrm>
            <a:off x="1931157" y="1752036"/>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1</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tangle 5"/>
          <p:cNvSpPr>
            <a:spLocks noChangeArrowheads="1"/>
          </p:cNvSpPr>
          <p:nvPr/>
        </p:nvSpPr>
        <p:spPr bwMode="auto">
          <a:xfrm>
            <a:off x="2246179" y="1976350"/>
            <a:ext cx="576064" cy="16116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Textfeld 8"/>
          <p:cNvSpPr txBox="1"/>
          <p:nvPr/>
        </p:nvSpPr>
        <p:spPr>
          <a:xfrm>
            <a:off x="3716919" y="1696343"/>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8" name="Rechteck 7"/>
          <p:cNvSpPr/>
          <p:nvPr/>
        </p:nvSpPr>
        <p:spPr>
          <a:xfrm>
            <a:off x="683568" y="5332637"/>
            <a:ext cx="8108842" cy="307777"/>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t>3. beim gewünschten Artikel auf die Schaltfläche „In den Einkaufswagen“ klicken</a:t>
            </a:r>
            <a:endParaRPr lang="de-DE" sz="1400" dirty="0"/>
          </a:p>
        </p:txBody>
      </p:sp>
      <p:sp>
        <p:nvSpPr>
          <p:cNvPr id="7" name="Rectangle 2"/>
          <p:cNvSpPr>
            <a:spLocks noChangeArrowheads="1"/>
          </p:cNvSpPr>
          <p:nvPr/>
        </p:nvSpPr>
        <p:spPr bwMode="auto">
          <a:xfrm>
            <a:off x="5949950" y="4681387"/>
            <a:ext cx="998314" cy="33386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Textfeld 8"/>
          <p:cNvSpPr txBox="1"/>
          <p:nvPr/>
        </p:nvSpPr>
        <p:spPr>
          <a:xfrm>
            <a:off x="5633636" y="4488005"/>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3</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938941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484597" y="3375594"/>
            <a:ext cx="5640993" cy="2789710"/>
          </a:xfrm>
          <a:prstGeom prst="rect">
            <a:avLst/>
          </a:prstGeom>
        </p:spPr>
      </p:pic>
      <p:pic>
        <p:nvPicPr>
          <p:cNvPr id="6" name="Grafik 5"/>
          <p:cNvPicPr>
            <a:picLocks noChangeAspect="1"/>
          </p:cNvPicPr>
          <p:nvPr/>
        </p:nvPicPr>
        <p:blipFill>
          <a:blip r:embed="rId3"/>
          <a:stretch>
            <a:fillRect/>
          </a:stretch>
        </p:blipFill>
        <p:spPr>
          <a:xfrm>
            <a:off x="638914" y="1261421"/>
            <a:ext cx="8525736" cy="1973017"/>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8EF092BA-BDBD-4781-BCB8-21490D519B9E}"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475656" y="5661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526039"/>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4. Auf das Einkaufswagensymbol klicken:</a:t>
            </a:r>
            <a:endParaRPr lang="de-DE" sz="1400" dirty="0" smtClean="0"/>
          </a:p>
          <a:p>
            <a:pPr marL="0" indent="0">
              <a:buNone/>
            </a:pPr>
            <a:endParaRPr lang="de-DE" sz="1400" dirty="0"/>
          </a:p>
          <a:p>
            <a:pPr marL="0" indent="0">
              <a:buNone/>
            </a:pPr>
            <a:endParaRPr lang="de-DE" sz="1400" dirty="0"/>
          </a:p>
          <a:p>
            <a:pPr marL="1381125" lvl="3" indent="0">
              <a:buNone/>
            </a:pPr>
            <a:endParaRPr lang="de-DE" sz="800" dirty="0"/>
          </a:p>
        </p:txBody>
      </p:sp>
      <p:sp>
        <p:nvSpPr>
          <p:cNvPr id="14" name="Rectangle 6"/>
          <p:cNvSpPr>
            <a:spLocks noChangeArrowheads="1"/>
          </p:cNvSpPr>
          <p:nvPr/>
        </p:nvSpPr>
        <p:spPr bwMode="auto">
          <a:xfrm>
            <a:off x="7668344" y="2369885"/>
            <a:ext cx="576064" cy="2723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Textfeld 8"/>
          <p:cNvSpPr txBox="1"/>
          <p:nvPr/>
        </p:nvSpPr>
        <p:spPr>
          <a:xfrm>
            <a:off x="1931157" y="1752036"/>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1</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tangle 5"/>
          <p:cNvSpPr>
            <a:spLocks noChangeArrowheads="1"/>
          </p:cNvSpPr>
          <p:nvPr/>
        </p:nvSpPr>
        <p:spPr bwMode="auto">
          <a:xfrm>
            <a:off x="2246179" y="1976350"/>
            <a:ext cx="576064" cy="16116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Textfeld 8"/>
          <p:cNvSpPr txBox="1"/>
          <p:nvPr/>
        </p:nvSpPr>
        <p:spPr>
          <a:xfrm>
            <a:off x="7361607" y="2155668"/>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4</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8" name="Rechteck 7"/>
          <p:cNvSpPr/>
          <p:nvPr/>
        </p:nvSpPr>
        <p:spPr>
          <a:xfrm>
            <a:off x="6228184" y="3546110"/>
            <a:ext cx="2591498" cy="1169551"/>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a:sym typeface="Wingdings" panose="05000000000000000000" pitchFamily="2" charset="2"/>
              </a:rPr>
              <a:t>5</a:t>
            </a:r>
            <a:r>
              <a:rPr lang="de-DE" sz="1400" dirty="0" smtClean="0"/>
              <a:t>. Wenn der Einkaufswagen im Web Shop vollständig ist, dann auf die Schaltfläche „Einkaufswagen übertragen“ klicken</a:t>
            </a:r>
            <a:endParaRPr lang="de-DE" sz="1400" dirty="0"/>
          </a:p>
        </p:txBody>
      </p:sp>
      <p:sp>
        <p:nvSpPr>
          <p:cNvPr id="7" name="Rectangle 2"/>
          <p:cNvSpPr>
            <a:spLocks noChangeArrowheads="1"/>
          </p:cNvSpPr>
          <p:nvPr/>
        </p:nvSpPr>
        <p:spPr bwMode="auto">
          <a:xfrm>
            <a:off x="4480215" y="5704018"/>
            <a:ext cx="883873" cy="26774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Textfeld 8"/>
          <p:cNvSpPr txBox="1"/>
          <p:nvPr/>
        </p:nvSpPr>
        <p:spPr>
          <a:xfrm>
            <a:off x="4211960" y="5505990"/>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5</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521039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741881" y="1646240"/>
            <a:ext cx="6517808" cy="4208391"/>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a:xfrm>
            <a:off x="615992" y="6402853"/>
            <a:ext cx="1044000" cy="360000"/>
          </a:xfrm>
        </p:spPr>
        <p:txBody>
          <a:bodyPr/>
          <a:lstStyle/>
          <a:p>
            <a:fld id="{89B85237-87C1-4418-9EF8-82810B0474C4}"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475656" y="5661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526039"/>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dirty="0" smtClean="0"/>
              <a:t>Der Einkaufswagen aus dem Web Shop wurde jetzt in den Einkaufswagen vom SRM System übertragen, aber mit Fehlermeldungen, da der gewählte Artikel hier in diesem Beispiel (Drucker) größer als 150 EUR Bestellwert hat, infolgedessen der Drucker inventarisiert werden muss</a:t>
            </a:r>
          </a:p>
          <a:p>
            <a:pPr marL="0" indent="0">
              <a:buNone/>
            </a:pPr>
            <a:endParaRPr lang="de-DE" sz="1400" dirty="0"/>
          </a:p>
          <a:p>
            <a:pPr marL="0" indent="0">
              <a:buNone/>
            </a:pPr>
            <a:endParaRPr lang="de-DE" sz="1400" dirty="0"/>
          </a:p>
          <a:p>
            <a:pPr marL="1381125" lvl="3" indent="0">
              <a:buNone/>
            </a:pP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tangle 5"/>
          <p:cNvSpPr>
            <a:spLocks noChangeArrowheads="1"/>
          </p:cNvSpPr>
          <p:nvPr/>
        </p:nvSpPr>
        <p:spPr bwMode="auto">
          <a:xfrm>
            <a:off x="741881" y="2204951"/>
            <a:ext cx="2205811" cy="2658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Rechteck 7"/>
          <p:cNvSpPr/>
          <p:nvPr/>
        </p:nvSpPr>
        <p:spPr>
          <a:xfrm>
            <a:off x="615176" y="5869129"/>
            <a:ext cx="8528824" cy="307777"/>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sym typeface="Wingdings" panose="05000000000000000000" pitchFamily="2" charset="2"/>
              </a:rPr>
              <a:t>Um den fehlenden DFG-Schlüssel einzutragen, bitte auf die Schaltfläche „Details“ klicken</a:t>
            </a:r>
            <a:endParaRPr lang="de-DE" sz="1400" dirty="0"/>
          </a:p>
        </p:txBody>
      </p:sp>
      <p:sp>
        <p:nvSpPr>
          <p:cNvPr id="7" name="Rectangle 2"/>
          <p:cNvSpPr>
            <a:spLocks noChangeArrowheads="1"/>
          </p:cNvSpPr>
          <p:nvPr/>
        </p:nvSpPr>
        <p:spPr bwMode="auto">
          <a:xfrm>
            <a:off x="913459" y="5301209"/>
            <a:ext cx="346173" cy="14401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1795452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835568" y="1540865"/>
            <a:ext cx="7092676" cy="4201319"/>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a:xfrm>
            <a:off x="615992" y="6402853"/>
            <a:ext cx="1044000" cy="360000"/>
          </a:xfrm>
        </p:spPr>
        <p:txBody>
          <a:bodyPr/>
          <a:lstStyle/>
          <a:p>
            <a:fld id="{D5577130-2C1D-42E8-B115-CFFCA4298B25}"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475656" y="5661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78611"/>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dirty="0" smtClean="0"/>
              <a:t>Der Einkaufswagen aus dem Web Shop wurde jetzt in den Einkaufswagen vom SRM System übertragen, aber mit Fehlermeldungen, da der gewählte Artikel hier in diesem Beispiel (Drucker) größer als 150 EUR Bestellwert hat, infolgedessen der Drucker inventarisiert werden muss</a:t>
            </a:r>
          </a:p>
          <a:p>
            <a:pPr marL="0" indent="0">
              <a:buNone/>
            </a:pPr>
            <a:endParaRPr lang="de-DE" sz="1400" dirty="0"/>
          </a:p>
          <a:p>
            <a:pPr marL="0" indent="0">
              <a:buNone/>
            </a:pPr>
            <a:endParaRPr lang="de-DE" sz="1400" dirty="0"/>
          </a:p>
          <a:p>
            <a:pPr marL="1381125" lvl="3" indent="0">
              <a:buNone/>
            </a:pP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tangle 5"/>
          <p:cNvSpPr>
            <a:spLocks noChangeArrowheads="1"/>
          </p:cNvSpPr>
          <p:nvPr/>
        </p:nvSpPr>
        <p:spPr bwMode="auto">
          <a:xfrm>
            <a:off x="1735768" y="4006599"/>
            <a:ext cx="514091" cy="19778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Rechteck 7"/>
          <p:cNvSpPr/>
          <p:nvPr/>
        </p:nvSpPr>
        <p:spPr>
          <a:xfrm>
            <a:off x="615176" y="5869129"/>
            <a:ext cx="8528824" cy="523220"/>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sym typeface="Wingdings" panose="05000000000000000000" pitchFamily="2" charset="2"/>
              </a:rPr>
              <a:t>Um den fehlenden DFG-Schlüssel einzutragen, bitte 1. auf die Schaltfläche „Details“ klicken, danach 2. Verzweigen in den Reiter „Kontierung und 3. im Reiter „Kontierung“ auf die Schaltfläche „Details“ klicken</a:t>
            </a:r>
            <a:endParaRPr lang="de-DE" sz="1400" dirty="0"/>
          </a:p>
        </p:txBody>
      </p:sp>
      <p:sp>
        <p:nvSpPr>
          <p:cNvPr id="7" name="Rectangle 2"/>
          <p:cNvSpPr>
            <a:spLocks noChangeArrowheads="1"/>
          </p:cNvSpPr>
          <p:nvPr/>
        </p:nvSpPr>
        <p:spPr bwMode="auto">
          <a:xfrm>
            <a:off x="2076772" y="4328708"/>
            <a:ext cx="346173" cy="14401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tangle 2"/>
          <p:cNvSpPr>
            <a:spLocks noChangeArrowheads="1"/>
          </p:cNvSpPr>
          <p:nvPr/>
        </p:nvSpPr>
        <p:spPr bwMode="auto">
          <a:xfrm>
            <a:off x="949625" y="1694951"/>
            <a:ext cx="290091" cy="17746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Textfeld 8"/>
          <p:cNvSpPr txBox="1"/>
          <p:nvPr/>
        </p:nvSpPr>
        <p:spPr>
          <a:xfrm>
            <a:off x="1735768" y="4227490"/>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3</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0" name="Textfeld 8"/>
          <p:cNvSpPr txBox="1"/>
          <p:nvPr/>
        </p:nvSpPr>
        <p:spPr>
          <a:xfrm>
            <a:off x="1441760" y="3827024"/>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1" name="Textfeld 8"/>
          <p:cNvSpPr txBox="1"/>
          <p:nvPr/>
        </p:nvSpPr>
        <p:spPr>
          <a:xfrm>
            <a:off x="628558" y="1467150"/>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402983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p:cNvPicPr>
            <a:picLocks noChangeAspect="1"/>
          </p:cNvPicPr>
          <p:nvPr/>
        </p:nvPicPr>
        <p:blipFill>
          <a:blip r:embed="rId2"/>
          <a:stretch>
            <a:fillRect/>
          </a:stretch>
        </p:blipFill>
        <p:spPr>
          <a:xfrm>
            <a:off x="1069047" y="1460006"/>
            <a:ext cx="7103353" cy="2893238"/>
          </a:xfrm>
          <a:prstGeom prst="rect">
            <a:avLst/>
          </a:prstGeom>
        </p:spPr>
      </p:pic>
      <p:sp>
        <p:nvSpPr>
          <p:cNvPr id="2" name="Titel 1"/>
          <p:cNvSpPr>
            <a:spLocks noGrp="1"/>
          </p:cNvSpPr>
          <p:nvPr>
            <p:ph type="title"/>
          </p:nvPr>
        </p:nvSpPr>
        <p:spPr>
          <a:xfrm>
            <a:off x="267747" y="109782"/>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a:xfrm>
            <a:off x="615992" y="6402853"/>
            <a:ext cx="1044000" cy="360000"/>
          </a:xfrm>
        </p:spPr>
        <p:txBody>
          <a:bodyPr/>
          <a:lstStyle/>
          <a:p>
            <a:fld id="{37D095DA-75C4-4550-82D6-5DE1BE7DC657}"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475656" y="5661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29320"/>
            <a:ext cx="8424936" cy="5328592"/>
          </a:xfrm>
        </p:spPr>
        <p:txBody>
          <a:bodyPr/>
          <a:lstStyle/>
          <a:p>
            <a:r>
              <a:rPr lang="de-DE" sz="1600" dirty="0" smtClean="0"/>
              <a:t>Einkaufswagen anlegen:</a:t>
            </a:r>
          </a:p>
          <a:p>
            <a:pPr marL="0" indent="0">
              <a:buNone/>
            </a:pPr>
            <a:endParaRPr lang="de-DE" sz="200" dirty="0" smtClean="0"/>
          </a:p>
          <a:p>
            <a:endParaRPr lang="de-DE" sz="100" dirty="0" smtClean="0"/>
          </a:p>
          <a:p>
            <a:pPr lvl="1">
              <a:buFont typeface="Wingdings" panose="05000000000000000000" pitchFamily="2" charset="2"/>
              <a:buChar char="Ø"/>
            </a:pPr>
            <a:r>
              <a:rPr lang="de-DE" sz="1400" dirty="0" smtClean="0"/>
              <a:t>Für Buchungskreis 1000 (KIT Universitätsbereich)  im Feld „DFG-Schlüssel“ entweder mit der Hand den korrekten DFG Schlüssel eintragen, oder falls nicht bekannt, auf das weiße Symbol rechts klicken </a:t>
            </a:r>
          </a:p>
          <a:p>
            <a:pPr marL="0" indent="0">
              <a:buNone/>
            </a:pPr>
            <a:endParaRPr lang="de-DE" sz="1400" dirty="0"/>
          </a:p>
          <a:p>
            <a:pPr marL="0" indent="0">
              <a:buNone/>
            </a:pPr>
            <a:endParaRPr lang="de-DE" sz="1400" dirty="0"/>
          </a:p>
          <a:p>
            <a:pPr marL="1381125" lvl="3" indent="0">
              <a:buNone/>
            </a:pP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smtClean="0"/>
              <a:t>SRM Grundlagenschulung für Neueinsteiger (Newcomer) </a:t>
            </a:r>
            <a:endParaRPr lang="de-DE" dirty="0"/>
          </a:p>
        </p:txBody>
      </p:sp>
      <p:sp>
        <p:nvSpPr>
          <p:cNvPr id="8" name="Rechteck 7"/>
          <p:cNvSpPr/>
          <p:nvPr/>
        </p:nvSpPr>
        <p:spPr>
          <a:xfrm>
            <a:off x="3134334" y="4478374"/>
            <a:ext cx="4945335" cy="1938992"/>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sym typeface="Wingdings" panose="05000000000000000000" pitchFamily="2" charset="2"/>
              </a:rPr>
              <a:t>Den gewünschten DFG-Schlüssel markieren (auf das graue Quadrat links klicken, so dass die ganze Zeile gelb hinterlegt ist) und dann auf „OK klicken</a:t>
            </a:r>
          </a:p>
          <a:p>
            <a:endParaRPr lang="de-DE" sz="800" dirty="0">
              <a:sym typeface="Wingdings" panose="05000000000000000000" pitchFamily="2" charset="2"/>
            </a:endParaRPr>
          </a:p>
          <a:p>
            <a:r>
              <a:rPr lang="de-DE" sz="1400" dirty="0" smtClean="0">
                <a:sym typeface="Wingdings" panose="05000000000000000000" pitchFamily="2" charset="2"/>
              </a:rPr>
              <a:t>Tipp: Unter </a:t>
            </a:r>
            <a:r>
              <a:rPr lang="de-DE" sz="1400" u="sng" dirty="0">
                <a:hlinkClick r:id="rId3"/>
              </a:rPr>
              <a:t>http://www.fima.kit.edu/downloads/20090330DFGSchluesselkatalogab2009neu.pdf</a:t>
            </a:r>
            <a:endParaRPr lang="de-DE" sz="1400" dirty="0"/>
          </a:p>
          <a:p>
            <a:r>
              <a:rPr lang="de-DE" sz="1400" dirty="0" smtClean="0"/>
              <a:t>Erhält man die Liste der zur Verfügung stehenden DFG-Schlüssel mit Erklärung.</a:t>
            </a:r>
            <a:endParaRPr lang="de-DE" sz="1400" dirty="0"/>
          </a:p>
        </p:txBody>
      </p:sp>
      <p:sp>
        <p:nvSpPr>
          <p:cNvPr id="7" name="Rectangle 2"/>
          <p:cNvSpPr>
            <a:spLocks noChangeArrowheads="1"/>
          </p:cNvSpPr>
          <p:nvPr/>
        </p:nvSpPr>
        <p:spPr bwMode="auto">
          <a:xfrm>
            <a:off x="6453936" y="3088416"/>
            <a:ext cx="144016" cy="14401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2" name="Grafik 11"/>
          <p:cNvPicPr>
            <a:picLocks noChangeAspect="1"/>
          </p:cNvPicPr>
          <p:nvPr/>
        </p:nvPicPr>
        <p:blipFill>
          <a:blip r:embed="rId4"/>
          <a:stretch>
            <a:fillRect/>
          </a:stretch>
        </p:blipFill>
        <p:spPr>
          <a:xfrm>
            <a:off x="1069047" y="4610506"/>
            <a:ext cx="1981199" cy="2090737"/>
          </a:xfrm>
          <a:prstGeom prst="rect">
            <a:avLst/>
          </a:prstGeom>
        </p:spPr>
      </p:pic>
      <p:sp>
        <p:nvSpPr>
          <p:cNvPr id="14" name="Rectangle 2"/>
          <p:cNvSpPr>
            <a:spLocks noChangeArrowheads="1"/>
          </p:cNvSpPr>
          <p:nvPr/>
        </p:nvSpPr>
        <p:spPr bwMode="auto">
          <a:xfrm>
            <a:off x="1086604" y="5792668"/>
            <a:ext cx="1881711" cy="1903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Rectangle 3"/>
          <p:cNvSpPr>
            <a:spLocks noChangeArrowheads="1"/>
          </p:cNvSpPr>
          <p:nvPr/>
        </p:nvSpPr>
        <p:spPr bwMode="auto">
          <a:xfrm>
            <a:off x="2448966" y="6583022"/>
            <a:ext cx="211429" cy="14902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735668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9887" y="59754"/>
            <a:ext cx="6911975" cy="561975"/>
          </a:xfrm>
        </p:spPr>
        <p:txBody>
          <a:bodyPr/>
          <a:lstStyle/>
          <a:p>
            <a:r>
              <a:rPr lang="de-DE" dirty="0" smtClean="0"/>
              <a:t>SRM - Begrifflichkeiten</a:t>
            </a:r>
            <a:endParaRPr lang="de-DE" dirty="0"/>
          </a:p>
        </p:txBody>
      </p:sp>
      <p:sp>
        <p:nvSpPr>
          <p:cNvPr id="3" name="Inhaltsplatzhalter 2"/>
          <p:cNvSpPr>
            <a:spLocks noGrp="1"/>
          </p:cNvSpPr>
          <p:nvPr>
            <p:ph idx="1"/>
          </p:nvPr>
        </p:nvSpPr>
        <p:spPr>
          <a:xfrm>
            <a:off x="369887" y="692696"/>
            <a:ext cx="8568951" cy="5256584"/>
          </a:xfrm>
        </p:spPr>
        <p:txBody>
          <a:bodyPr/>
          <a:lstStyle/>
          <a:p>
            <a:pPr marL="0" indent="0">
              <a:buNone/>
            </a:pPr>
            <a:r>
              <a:rPr lang="de-DE" sz="1800" b="1" dirty="0" smtClean="0"/>
              <a:t>Begrifflichkeiten</a:t>
            </a:r>
            <a:r>
              <a:rPr lang="de-DE" sz="1800" b="1" dirty="0"/>
              <a:t>: </a:t>
            </a:r>
            <a:endParaRPr lang="de-DE" sz="1800" dirty="0"/>
          </a:p>
          <a:p>
            <a:pPr marL="0" indent="0">
              <a:buNone/>
            </a:pPr>
            <a:endParaRPr lang="de-DE" sz="800" dirty="0" smtClean="0"/>
          </a:p>
          <a:p>
            <a:r>
              <a:rPr lang="de-DE" sz="1600" b="1" dirty="0" smtClean="0"/>
              <a:t>Obligo: </a:t>
            </a:r>
            <a:r>
              <a:rPr lang="de-DE" sz="1600" dirty="0" smtClean="0"/>
              <a:t>Zahlungsverpflichtung (= reserviertes Geld für die betreffende Kostenstelle)</a:t>
            </a:r>
          </a:p>
          <a:p>
            <a:pPr marL="0" indent="0">
              <a:buNone/>
            </a:pPr>
            <a:endParaRPr lang="de-DE" sz="800" dirty="0" smtClean="0"/>
          </a:p>
          <a:p>
            <a:r>
              <a:rPr lang="de-DE" sz="1600" b="1" dirty="0" err="1"/>
              <a:t>Anforderer</a:t>
            </a:r>
            <a:r>
              <a:rPr lang="de-DE" sz="1600" b="1" dirty="0"/>
              <a:t>: </a:t>
            </a:r>
            <a:r>
              <a:rPr lang="de-DE" sz="1600" dirty="0"/>
              <a:t>Ersteller des </a:t>
            </a:r>
            <a:r>
              <a:rPr lang="de-DE" sz="1600" dirty="0" smtClean="0"/>
              <a:t>Einkaufswagens </a:t>
            </a:r>
          </a:p>
          <a:p>
            <a:pPr marL="0" indent="0">
              <a:buNone/>
            </a:pPr>
            <a:endParaRPr lang="de-DE" sz="800" dirty="0" smtClean="0"/>
          </a:p>
          <a:p>
            <a:r>
              <a:rPr lang="de-DE" sz="1600" b="1" dirty="0"/>
              <a:t>Buchungskreis: </a:t>
            </a:r>
            <a:r>
              <a:rPr lang="de-DE" sz="1600" dirty="0"/>
              <a:t>0001 (KIT Großforschungsbereich) und 1000 (KIT Universitätsbereich)</a:t>
            </a:r>
          </a:p>
          <a:p>
            <a:pPr marL="0" indent="0">
              <a:buNone/>
            </a:pPr>
            <a:r>
              <a:rPr lang="de-DE" sz="1600" dirty="0"/>
              <a:t>      Die zwei unterschiedlichen Buchungskreise „</a:t>
            </a:r>
            <a:r>
              <a:rPr lang="de-DE" sz="1600" dirty="0" smtClean="0"/>
              <a:t>trennen</a:t>
            </a:r>
            <a:r>
              <a:rPr lang="de-DE" sz="1600" dirty="0"/>
              <a:t>“ die zwei „Finanzströme“ des KIT</a:t>
            </a:r>
          </a:p>
          <a:p>
            <a:pPr marL="0" indent="0">
              <a:buNone/>
            </a:pPr>
            <a:r>
              <a:rPr lang="de-DE" sz="1600" dirty="0"/>
              <a:t>      (Wichtig: Jedes Kontierungsobjekt (Kostenstelle bzw. PSP-Element</a:t>
            </a:r>
            <a:r>
              <a:rPr lang="de-DE" sz="1600" dirty="0" smtClean="0"/>
              <a:t>) ist dabei einem</a:t>
            </a:r>
            <a:endParaRPr lang="de-DE" sz="1600" dirty="0"/>
          </a:p>
          <a:p>
            <a:pPr marL="0" indent="0">
              <a:buNone/>
            </a:pPr>
            <a:r>
              <a:rPr lang="de-DE" sz="1600" b="1" dirty="0"/>
              <a:t>     </a:t>
            </a:r>
            <a:r>
              <a:rPr lang="de-DE" sz="1600" b="1" dirty="0" smtClean="0"/>
              <a:t> </a:t>
            </a:r>
            <a:r>
              <a:rPr lang="de-DE" sz="1600" dirty="0" smtClean="0"/>
              <a:t>bestimmten Buchungskreis eindeutig zugeordnet. Der Buchungskreis der Einkaufs-</a:t>
            </a:r>
          </a:p>
          <a:p>
            <a:pPr marL="0" indent="0">
              <a:buNone/>
            </a:pPr>
            <a:r>
              <a:rPr lang="de-DE" sz="1600" dirty="0"/>
              <a:t> </a:t>
            </a:r>
            <a:r>
              <a:rPr lang="de-DE" sz="1600" dirty="0" smtClean="0"/>
              <a:t>     </a:t>
            </a:r>
            <a:r>
              <a:rPr lang="de-DE" sz="1600" dirty="0"/>
              <a:t>wagenpositionen </a:t>
            </a:r>
            <a:r>
              <a:rPr lang="de-DE" sz="1600" dirty="0" smtClean="0"/>
              <a:t>muss </a:t>
            </a:r>
            <a:r>
              <a:rPr lang="de-DE" sz="1600" dirty="0"/>
              <a:t>dabei immer </a:t>
            </a:r>
            <a:r>
              <a:rPr lang="de-DE" sz="1600" dirty="0" smtClean="0"/>
              <a:t>zu dem betreffenden Kontierungsobjekt „passen“.</a:t>
            </a:r>
            <a:endParaRPr lang="de-DE" sz="1600" dirty="0"/>
          </a:p>
          <a:p>
            <a:pPr marL="0" indent="0">
              <a:buNone/>
            </a:pPr>
            <a:endParaRPr lang="de-DE" sz="800" dirty="0" smtClean="0"/>
          </a:p>
          <a:p>
            <a:r>
              <a:rPr lang="de-DE" sz="1600" b="1" dirty="0" smtClean="0"/>
              <a:t>Einkaufswagen: </a:t>
            </a:r>
          </a:p>
          <a:p>
            <a:pPr marL="0" indent="0">
              <a:buNone/>
            </a:pPr>
            <a:r>
              <a:rPr lang="de-DE" sz="1600" dirty="0" smtClean="0"/>
              <a:t>      </a:t>
            </a:r>
            <a:r>
              <a:rPr lang="de-DE" sz="1600" dirty="0"/>
              <a:t>Ein Einkaufswagen ist ein Objekt, das </a:t>
            </a:r>
            <a:r>
              <a:rPr lang="de-DE" sz="1600" u="sng" dirty="0"/>
              <a:t>nur</a:t>
            </a:r>
            <a:r>
              <a:rPr lang="de-DE" sz="1600" dirty="0"/>
              <a:t> im elektronischen Bestellsystem </a:t>
            </a:r>
            <a:r>
              <a:rPr lang="de-DE" sz="1600" b="1" dirty="0"/>
              <a:t>SRM</a:t>
            </a:r>
            <a:r>
              <a:rPr lang="de-DE" sz="1600" dirty="0"/>
              <a:t> </a:t>
            </a:r>
            <a:br>
              <a:rPr lang="de-DE" sz="1600" dirty="0"/>
            </a:br>
            <a:r>
              <a:rPr lang="de-DE" sz="1600" dirty="0"/>
              <a:t>      </a:t>
            </a:r>
            <a:r>
              <a:rPr lang="de-DE" sz="1600" dirty="0" smtClean="0"/>
              <a:t>existiert. Beim </a:t>
            </a:r>
            <a:r>
              <a:rPr lang="de-DE" sz="1600" dirty="0"/>
              <a:t>W</a:t>
            </a:r>
            <a:r>
              <a:rPr lang="de-DE" sz="1600" dirty="0" smtClean="0"/>
              <a:t>areneingang buchen und beim Kontierungsblatt erstellen</a:t>
            </a:r>
          </a:p>
          <a:p>
            <a:pPr marL="0" indent="0">
              <a:buNone/>
            </a:pPr>
            <a:r>
              <a:rPr lang="de-DE" sz="1600" dirty="0"/>
              <a:t> </a:t>
            </a:r>
            <a:r>
              <a:rPr lang="de-DE" sz="1600" dirty="0" smtClean="0"/>
              <a:t>     wird</a:t>
            </a:r>
            <a:r>
              <a:rPr lang="de-DE" sz="1600" b="1" dirty="0" smtClean="0"/>
              <a:t> </a:t>
            </a:r>
            <a:r>
              <a:rPr lang="de-DE" sz="1600" b="1" u="sng" dirty="0" smtClean="0"/>
              <a:t>nicht</a:t>
            </a:r>
            <a:r>
              <a:rPr lang="de-DE" sz="1600" b="1" dirty="0" smtClean="0"/>
              <a:t> </a:t>
            </a:r>
            <a:r>
              <a:rPr lang="de-DE" sz="1600" dirty="0" smtClean="0"/>
              <a:t>der Einkaufswagen bearbeitet, sondern die </a:t>
            </a:r>
            <a:r>
              <a:rPr lang="de-DE" sz="1600" b="1" dirty="0" smtClean="0"/>
              <a:t>Bestellung</a:t>
            </a:r>
            <a:r>
              <a:rPr lang="de-DE" sz="1600" dirty="0" smtClean="0"/>
              <a:t>, d.h. die Daten</a:t>
            </a:r>
          </a:p>
          <a:p>
            <a:pPr marL="0" indent="0">
              <a:buNone/>
            </a:pPr>
            <a:r>
              <a:rPr lang="de-DE" sz="1600" dirty="0"/>
              <a:t> </a:t>
            </a:r>
            <a:r>
              <a:rPr lang="de-DE" sz="1600" dirty="0" smtClean="0"/>
              <a:t>      werden ausschließlich aus der </a:t>
            </a:r>
            <a:r>
              <a:rPr lang="de-DE" sz="1600" b="1" dirty="0" smtClean="0"/>
              <a:t>Bestellung</a:t>
            </a:r>
            <a:r>
              <a:rPr lang="de-DE" sz="1600" dirty="0" smtClean="0"/>
              <a:t> im </a:t>
            </a:r>
            <a:r>
              <a:rPr lang="de-DE" sz="1600" b="1" dirty="0" smtClean="0"/>
              <a:t>SAP System </a:t>
            </a:r>
            <a:r>
              <a:rPr lang="de-DE" sz="1600" dirty="0" smtClean="0"/>
              <a:t>geholt!</a:t>
            </a:r>
            <a:endParaRPr lang="de-DE" sz="1600" dirty="0"/>
          </a:p>
          <a:p>
            <a:pPr marL="0" indent="0">
              <a:buNone/>
            </a:pPr>
            <a:endParaRPr lang="de-DE" sz="500" b="1" dirty="0" smtClean="0"/>
          </a:p>
          <a:p>
            <a:r>
              <a:rPr lang="de-DE" sz="1600" b="1" dirty="0" smtClean="0"/>
              <a:t>Bestellung, Bedarfsanforderung, Reservierung </a:t>
            </a:r>
            <a:r>
              <a:rPr lang="de-DE" sz="1600" dirty="0" smtClean="0"/>
              <a:t>(nur Campus Nord): </a:t>
            </a:r>
            <a:endParaRPr lang="de-DE" sz="1600" dirty="0"/>
          </a:p>
          <a:p>
            <a:pPr marL="0" indent="0">
              <a:buNone/>
            </a:pPr>
            <a:r>
              <a:rPr lang="de-DE" sz="1600" dirty="0" smtClean="0"/>
              <a:t>      Diese Objekte existieren </a:t>
            </a:r>
            <a:r>
              <a:rPr lang="de-DE" sz="1600" b="1" dirty="0" smtClean="0"/>
              <a:t>nur im SAP System</a:t>
            </a:r>
            <a:r>
              <a:rPr lang="de-DE" sz="1600" dirty="0" smtClean="0"/>
              <a:t>, </a:t>
            </a:r>
            <a:r>
              <a:rPr lang="de-DE" sz="1600" u="sng" dirty="0" smtClean="0"/>
              <a:t>nicht</a:t>
            </a:r>
            <a:r>
              <a:rPr lang="de-DE" sz="1600" dirty="0" smtClean="0"/>
              <a:t> im SRM System. Die entsprechenden</a:t>
            </a:r>
          </a:p>
          <a:p>
            <a:pPr marL="0" indent="0">
              <a:buNone/>
            </a:pPr>
            <a:r>
              <a:rPr lang="de-DE" sz="1600" dirty="0"/>
              <a:t> </a:t>
            </a:r>
            <a:r>
              <a:rPr lang="de-DE" sz="1600" dirty="0" smtClean="0"/>
              <a:t>     </a:t>
            </a:r>
            <a:r>
              <a:rPr lang="de-DE" sz="1600" b="1" dirty="0" smtClean="0"/>
              <a:t>Belegnummern</a:t>
            </a:r>
            <a:r>
              <a:rPr lang="de-DE" sz="1600" dirty="0" smtClean="0"/>
              <a:t> </a:t>
            </a:r>
            <a:r>
              <a:rPr lang="de-DE" sz="1600" dirty="0"/>
              <a:t>werden </a:t>
            </a:r>
            <a:r>
              <a:rPr lang="de-DE" sz="1600" dirty="0" smtClean="0"/>
              <a:t>aber trotzdem </a:t>
            </a:r>
            <a:r>
              <a:rPr lang="de-DE" sz="1600" dirty="0"/>
              <a:t>im SRM </a:t>
            </a:r>
            <a:r>
              <a:rPr lang="de-DE" sz="1600" dirty="0" smtClean="0"/>
              <a:t>System unter „Druck Status</a:t>
            </a:r>
            <a:r>
              <a:rPr lang="de-DE" sz="1600" dirty="0"/>
              <a:t>“ und </a:t>
            </a:r>
            <a:r>
              <a:rPr lang="de-DE" sz="1600" dirty="0" smtClean="0"/>
              <a:t>im</a:t>
            </a:r>
          </a:p>
          <a:p>
            <a:pPr marL="0" indent="0">
              <a:buNone/>
            </a:pPr>
            <a:r>
              <a:rPr lang="de-DE" sz="1600" dirty="0"/>
              <a:t>      Detailbild des Einkaufswagens in der Registerkarte „Zugehörige Belege“ angezeigt.</a:t>
            </a:r>
          </a:p>
          <a:p>
            <a:pPr marL="0" indent="0">
              <a:buNone/>
            </a:pPr>
            <a:endParaRPr lang="de-DE" sz="1600" dirty="0" smtClean="0"/>
          </a:p>
          <a:p>
            <a:pPr marL="0" indent="0">
              <a:buNone/>
            </a:pPr>
            <a:endParaRPr lang="de-DE" sz="1800" dirty="0" smtClean="0"/>
          </a:p>
          <a:p>
            <a:pPr lvl="5"/>
            <a:endParaRPr lang="de-DE" sz="850" dirty="0"/>
          </a:p>
          <a:p>
            <a:pPr marL="1819275" lvl="4" indent="0">
              <a:buNone/>
            </a:pPr>
            <a:endParaRPr lang="de-DE" sz="1050" dirty="0"/>
          </a:p>
          <a:p>
            <a:pPr lvl="4"/>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1B19618A-ED91-47D4-B859-2300CA3C6CBE}" type="datetime1">
              <a:rPr lang="de-DE" smtClean="0"/>
              <a:t>14.05.2018</a:t>
            </a:fld>
            <a:endParaRPr lang="de-DE" dirty="0"/>
          </a:p>
        </p:txBody>
      </p:sp>
      <p:sp>
        <p:nvSpPr>
          <p:cNvPr id="8" name="Fußzeilenplatzhalter 1"/>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39604149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395536" y="1143458"/>
            <a:ext cx="8464140" cy="3312702"/>
          </a:xfrm>
          <a:prstGeom prst="rect">
            <a:avLst/>
          </a:prstGeom>
        </p:spPr>
      </p:pic>
      <p:sp>
        <p:nvSpPr>
          <p:cNvPr id="2" name="Titel 1"/>
          <p:cNvSpPr>
            <a:spLocks noGrp="1"/>
          </p:cNvSpPr>
          <p:nvPr>
            <p:ph type="title"/>
          </p:nvPr>
        </p:nvSpPr>
        <p:spPr>
          <a:xfrm>
            <a:off x="267747" y="109782"/>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a:xfrm>
            <a:off x="615992" y="6402853"/>
            <a:ext cx="1044000" cy="360000"/>
          </a:xfrm>
        </p:spPr>
        <p:txBody>
          <a:bodyPr/>
          <a:lstStyle/>
          <a:p>
            <a:fld id="{E3951E37-1438-461C-A747-8C20130A2AB4}"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475656" y="5661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78611"/>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dirty="0" smtClean="0"/>
              <a:t>Jetzt 1. im Feld „PSP für Anlage“ auf das weiße Symbol rechts klicken:</a:t>
            </a:r>
          </a:p>
          <a:p>
            <a:pPr marL="0" indent="0">
              <a:buNone/>
            </a:pPr>
            <a:endParaRPr lang="de-DE" sz="1400" dirty="0"/>
          </a:p>
          <a:p>
            <a:pPr marL="0" indent="0">
              <a:buNone/>
            </a:pPr>
            <a:endParaRPr lang="de-DE" sz="1400" dirty="0"/>
          </a:p>
          <a:p>
            <a:pPr marL="1381125" lvl="3" indent="0">
              <a:buNone/>
            </a:pP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8" name="Rechteck 7"/>
          <p:cNvSpPr/>
          <p:nvPr/>
        </p:nvSpPr>
        <p:spPr>
          <a:xfrm>
            <a:off x="3152973" y="4605039"/>
            <a:ext cx="4945335" cy="954107"/>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sym typeface="Wingdings" panose="05000000000000000000" pitchFamily="2" charset="2"/>
              </a:rPr>
              <a:t>Jetzt 2. das gewünschte PSP-Element suchen (keine Eintragen und einfach auf „Start Search“ klicken, danach 3. das gewünschte PSP-Element markieren und 4. auf „OK“ klicken</a:t>
            </a:r>
          </a:p>
        </p:txBody>
      </p:sp>
      <p:sp>
        <p:nvSpPr>
          <p:cNvPr id="7" name="Rectangle 2"/>
          <p:cNvSpPr>
            <a:spLocks noChangeArrowheads="1"/>
          </p:cNvSpPr>
          <p:nvPr/>
        </p:nvSpPr>
        <p:spPr bwMode="auto">
          <a:xfrm>
            <a:off x="7308304" y="3824669"/>
            <a:ext cx="144016" cy="14401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Textfeld 8"/>
          <p:cNvSpPr txBox="1"/>
          <p:nvPr/>
        </p:nvSpPr>
        <p:spPr>
          <a:xfrm>
            <a:off x="6962462" y="3581696"/>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a:solidFill>
                  <a:srgbClr val="FF0000"/>
                </a:solidFill>
                <a:effectLst/>
                <a:ea typeface="Calibri" panose="020F0502020204030204" pitchFamily="34" charset="0"/>
                <a:cs typeface="Times New Roman" panose="02020603050405020304" pitchFamily="18" charset="0"/>
              </a:rPr>
              <a:t>1.</a:t>
            </a:r>
            <a:endParaRPr lang="de-DE" sz="1100">
              <a:effectLst/>
              <a:ea typeface="Calibri" panose="020F0502020204030204" pitchFamily="34" charset="0"/>
              <a:cs typeface="Times New Roman" panose="02020603050405020304" pitchFamily="18" charset="0"/>
            </a:endParaRPr>
          </a:p>
          <a:p>
            <a:pPr>
              <a:spcAft>
                <a:spcPts val="0"/>
              </a:spcAft>
            </a:pPr>
            <a:r>
              <a:rPr lang="de-DE" sz="1100">
                <a:effectLst/>
                <a:ea typeface="Calibri" panose="020F0502020204030204" pitchFamily="34" charset="0"/>
                <a:cs typeface="Times New Roman" panose="02020603050405020304" pitchFamily="18" charset="0"/>
              </a:rPr>
              <a:t> </a:t>
            </a:r>
          </a:p>
        </p:txBody>
      </p:sp>
      <p:pic>
        <p:nvPicPr>
          <p:cNvPr id="27" name="Grafik 26"/>
          <p:cNvPicPr>
            <a:picLocks noChangeAspect="1"/>
          </p:cNvPicPr>
          <p:nvPr/>
        </p:nvPicPr>
        <p:blipFill>
          <a:blip r:embed="rId3"/>
          <a:stretch>
            <a:fillRect/>
          </a:stretch>
        </p:blipFill>
        <p:spPr>
          <a:xfrm>
            <a:off x="664919" y="4022776"/>
            <a:ext cx="2488054" cy="2551999"/>
          </a:xfrm>
          <a:prstGeom prst="rect">
            <a:avLst/>
          </a:prstGeom>
        </p:spPr>
      </p:pic>
      <p:sp>
        <p:nvSpPr>
          <p:cNvPr id="21" name="Rectangle 3"/>
          <p:cNvSpPr>
            <a:spLocks noChangeArrowheads="1"/>
          </p:cNvSpPr>
          <p:nvPr/>
        </p:nvSpPr>
        <p:spPr bwMode="auto">
          <a:xfrm>
            <a:off x="2377764" y="6418116"/>
            <a:ext cx="260996" cy="2013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Textfeld 8"/>
          <p:cNvSpPr txBox="1"/>
          <p:nvPr/>
        </p:nvSpPr>
        <p:spPr>
          <a:xfrm>
            <a:off x="2097224" y="6216931"/>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4</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14" name="Rectangle 2"/>
          <p:cNvSpPr>
            <a:spLocks noChangeArrowheads="1"/>
          </p:cNvSpPr>
          <p:nvPr/>
        </p:nvSpPr>
        <p:spPr bwMode="auto">
          <a:xfrm>
            <a:off x="669787" y="5530325"/>
            <a:ext cx="1851534" cy="14404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Textfeld 8"/>
          <p:cNvSpPr txBox="1"/>
          <p:nvPr/>
        </p:nvSpPr>
        <p:spPr>
          <a:xfrm>
            <a:off x="329604" y="5313522"/>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3</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0" name="Rectangle 2"/>
          <p:cNvSpPr>
            <a:spLocks noChangeArrowheads="1"/>
          </p:cNvSpPr>
          <p:nvPr/>
        </p:nvSpPr>
        <p:spPr bwMode="auto">
          <a:xfrm>
            <a:off x="645386" y="4861848"/>
            <a:ext cx="542238" cy="1899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 name="Textfeld 8"/>
          <p:cNvSpPr txBox="1"/>
          <p:nvPr/>
        </p:nvSpPr>
        <p:spPr>
          <a:xfrm>
            <a:off x="358093" y="4665909"/>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597920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p:cNvPicPr>
            <a:picLocks noChangeAspect="1"/>
          </p:cNvPicPr>
          <p:nvPr/>
        </p:nvPicPr>
        <p:blipFill>
          <a:blip r:embed="rId2"/>
          <a:stretch>
            <a:fillRect/>
          </a:stretch>
        </p:blipFill>
        <p:spPr>
          <a:xfrm>
            <a:off x="522293" y="4906605"/>
            <a:ext cx="5833616" cy="1303853"/>
          </a:xfrm>
          <a:prstGeom prst="rect">
            <a:avLst/>
          </a:prstGeom>
        </p:spPr>
      </p:pic>
      <p:pic>
        <p:nvPicPr>
          <p:cNvPr id="12" name="Grafik 11"/>
          <p:cNvPicPr>
            <a:picLocks noChangeAspect="1"/>
          </p:cNvPicPr>
          <p:nvPr/>
        </p:nvPicPr>
        <p:blipFill>
          <a:blip r:embed="rId3"/>
          <a:stretch>
            <a:fillRect/>
          </a:stretch>
        </p:blipFill>
        <p:spPr>
          <a:xfrm>
            <a:off x="542098" y="1228463"/>
            <a:ext cx="7342270" cy="3626274"/>
          </a:xfrm>
          <a:prstGeom prst="rect">
            <a:avLst/>
          </a:prstGeom>
        </p:spPr>
      </p:pic>
      <p:sp>
        <p:nvSpPr>
          <p:cNvPr id="2" name="Titel 1"/>
          <p:cNvSpPr>
            <a:spLocks noGrp="1"/>
          </p:cNvSpPr>
          <p:nvPr>
            <p:ph type="title"/>
          </p:nvPr>
        </p:nvSpPr>
        <p:spPr>
          <a:xfrm>
            <a:off x="267747" y="109782"/>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a:xfrm>
            <a:off x="615992" y="6402853"/>
            <a:ext cx="1044000" cy="360000"/>
          </a:xfrm>
        </p:spPr>
        <p:txBody>
          <a:bodyPr/>
          <a:lstStyle/>
          <a:p>
            <a:fld id="{077DF39D-AC6A-45A8-BDEA-FEDCD51A94F2}"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475656" y="5661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78611"/>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dirty="0" smtClean="0"/>
              <a:t>Jetzt auf „Prüfen“ klicken:</a:t>
            </a:r>
          </a:p>
          <a:p>
            <a:pPr marL="0" indent="0">
              <a:buNone/>
            </a:pPr>
            <a:endParaRPr lang="de-DE" sz="1400" dirty="0"/>
          </a:p>
          <a:p>
            <a:pPr marL="0" indent="0">
              <a:buNone/>
            </a:pPr>
            <a:endParaRPr lang="de-DE" sz="1400" dirty="0"/>
          </a:p>
          <a:p>
            <a:pPr marL="1381125" lvl="3" indent="0">
              <a:buNone/>
            </a:pP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8" name="Rechteck 7"/>
          <p:cNvSpPr/>
          <p:nvPr/>
        </p:nvSpPr>
        <p:spPr>
          <a:xfrm>
            <a:off x="4331154" y="5427182"/>
            <a:ext cx="4945335" cy="523220"/>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sym typeface="Wingdings" panose="05000000000000000000" pitchFamily="2" charset="2"/>
              </a:rPr>
              <a:t>Wenn man jetzt nur grüne, aber keine rote Meldungen bekommt, kann man auf „Bestellen“ klicken</a:t>
            </a:r>
            <a:endParaRPr lang="de-DE" sz="1400" dirty="0"/>
          </a:p>
        </p:txBody>
      </p:sp>
      <p:sp>
        <p:nvSpPr>
          <p:cNvPr id="20" name="Rectangle 2"/>
          <p:cNvSpPr>
            <a:spLocks noChangeArrowheads="1"/>
          </p:cNvSpPr>
          <p:nvPr/>
        </p:nvSpPr>
        <p:spPr bwMode="auto">
          <a:xfrm>
            <a:off x="2014926" y="4645783"/>
            <a:ext cx="341460" cy="20895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Rectangle 2"/>
          <p:cNvSpPr>
            <a:spLocks noChangeArrowheads="1"/>
          </p:cNvSpPr>
          <p:nvPr/>
        </p:nvSpPr>
        <p:spPr bwMode="auto">
          <a:xfrm>
            <a:off x="468160" y="5425919"/>
            <a:ext cx="3694812" cy="56623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Rectangle 3"/>
          <p:cNvSpPr>
            <a:spLocks noChangeArrowheads="1"/>
          </p:cNvSpPr>
          <p:nvPr/>
        </p:nvSpPr>
        <p:spPr bwMode="auto">
          <a:xfrm>
            <a:off x="542480" y="6041987"/>
            <a:ext cx="429119" cy="1393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Textfeld 8"/>
          <p:cNvSpPr txBox="1"/>
          <p:nvPr/>
        </p:nvSpPr>
        <p:spPr>
          <a:xfrm>
            <a:off x="10874071" y="5987411"/>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a:solidFill>
                  <a:srgbClr val="FF0000"/>
                </a:solidFill>
                <a:effectLst/>
                <a:ea typeface="Calibri" panose="020F0502020204030204" pitchFamily="34" charset="0"/>
                <a:cs typeface="Times New Roman" panose="02020603050405020304" pitchFamily="18" charset="0"/>
              </a:rPr>
              <a:t>1.</a:t>
            </a:r>
            <a:endParaRPr lang="de-DE" sz="1100">
              <a:effectLst/>
              <a:ea typeface="Calibri" panose="020F0502020204030204" pitchFamily="34" charset="0"/>
              <a:cs typeface="Times New Roman" panose="02020603050405020304" pitchFamily="18" charset="0"/>
            </a:endParaRPr>
          </a:p>
          <a:p>
            <a:pPr>
              <a:spcAft>
                <a:spcPts val="0"/>
              </a:spcAft>
            </a:pPr>
            <a:r>
              <a:rPr lang="de-DE" sz="110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591338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747" y="109782"/>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a:xfrm>
            <a:off x="615992" y="6402853"/>
            <a:ext cx="1044000" cy="360000"/>
          </a:xfrm>
        </p:spPr>
        <p:txBody>
          <a:bodyPr/>
          <a:lstStyle/>
          <a:p>
            <a:fld id="{2DA00CC5-72EC-4C0C-A0EA-DA5DFA89B13E}"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475656" y="5661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78611"/>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dirty="0" smtClean="0"/>
              <a:t>Jetzt auf „Prüfen“ klicken:</a:t>
            </a:r>
          </a:p>
          <a:p>
            <a:pPr marL="0" indent="0">
              <a:buNone/>
            </a:pPr>
            <a:endParaRPr lang="de-DE" sz="1400" dirty="0"/>
          </a:p>
          <a:p>
            <a:pPr marL="0" indent="0">
              <a:buNone/>
            </a:pPr>
            <a:endParaRPr lang="de-DE" sz="1400" dirty="0"/>
          </a:p>
          <a:p>
            <a:pPr marL="1381125" lvl="3" indent="0">
              <a:buNone/>
            </a:pP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8" name="Rechteck 7"/>
          <p:cNvSpPr/>
          <p:nvPr/>
        </p:nvSpPr>
        <p:spPr>
          <a:xfrm>
            <a:off x="615992" y="3957077"/>
            <a:ext cx="8420504" cy="523220"/>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sym typeface="Wingdings" panose="05000000000000000000" pitchFamily="2" charset="2"/>
              </a:rPr>
              <a:t>Wenn man jetzt den Satz „Einkaufswagen „</a:t>
            </a:r>
            <a:r>
              <a:rPr lang="de-DE" sz="1400" dirty="0" err="1" smtClean="0">
                <a:sym typeface="Wingdings" panose="05000000000000000000" pitchFamily="2" charset="2"/>
              </a:rPr>
              <a:t>xxxxxxx</a:t>
            </a:r>
            <a:r>
              <a:rPr lang="de-DE" sz="1400" dirty="0" smtClean="0">
                <a:sym typeface="Wingdings" panose="05000000000000000000" pitchFamily="2" charset="2"/>
              </a:rPr>
              <a:t>  </a:t>
            </a:r>
            <a:r>
              <a:rPr lang="de-DE" sz="1400" dirty="0" err="1" smtClean="0">
                <a:sym typeface="Wingdings" panose="05000000000000000000" pitchFamily="2" charset="2"/>
              </a:rPr>
              <a:t>xx.xx.xxxx</a:t>
            </a:r>
            <a:r>
              <a:rPr lang="de-DE" sz="1400" dirty="0" smtClean="0">
                <a:sym typeface="Wingdings" panose="05000000000000000000" pitchFamily="2" charset="2"/>
              </a:rPr>
              <a:t>  mit Nummer 2000xxxxxx wurde erfolgreich bestellt“ , dann hat man den Einkaufswagen bestellt</a:t>
            </a:r>
            <a:endParaRPr lang="de-DE" sz="1400" dirty="0"/>
          </a:p>
        </p:txBody>
      </p:sp>
      <p:sp>
        <p:nvSpPr>
          <p:cNvPr id="27" name="Textfeld 8"/>
          <p:cNvSpPr txBox="1"/>
          <p:nvPr/>
        </p:nvSpPr>
        <p:spPr>
          <a:xfrm>
            <a:off x="10874071" y="5987411"/>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a:solidFill>
                  <a:srgbClr val="FF0000"/>
                </a:solidFill>
                <a:effectLst/>
                <a:ea typeface="Calibri" panose="020F0502020204030204" pitchFamily="34" charset="0"/>
                <a:cs typeface="Times New Roman" panose="02020603050405020304" pitchFamily="18" charset="0"/>
              </a:rPr>
              <a:t>1.</a:t>
            </a:r>
            <a:endParaRPr lang="de-DE" sz="1100">
              <a:effectLst/>
              <a:ea typeface="Calibri" panose="020F0502020204030204" pitchFamily="34" charset="0"/>
              <a:cs typeface="Times New Roman" panose="02020603050405020304" pitchFamily="18" charset="0"/>
            </a:endParaRPr>
          </a:p>
          <a:p>
            <a:pPr>
              <a:spcAft>
                <a:spcPts val="0"/>
              </a:spcAft>
            </a:pPr>
            <a:r>
              <a:rPr lang="de-DE" sz="1100">
                <a:effectLst/>
                <a:ea typeface="Calibri" panose="020F0502020204030204" pitchFamily="34" charset="0"/>
                <a:cs typeface="Times New Roman" panose="02020603050405020304" pitchFamily="18" charset="0"/>
              </a:rPr>
              <a:t> </a:t>
            </a:r>
          </a:p>
        </p:txBody>
      </p:sp>
      <p:pic>
        <p:nvPicPr>
          <p:cNvPr id="4" name="Grafik 3"/>
          <p:cNvPicPr>
            <a:picLocks noChangeAspect="1"/>
          </p:cNvPicPr>
          <p:nvPr/>
        </p:nvPicPr>
        <p:blipFill>
          <a:blip r:embed="rId2"/>
          <a:stretch>
            <a:fillRect/>
          </a:stretch>
        </p:blipFill>
        <p:spPr>
          <a:xfrm>
            <a:off x="383727" y="1235894"/>
            <a:ext cx="8810323" cy="2191919"/>
          </a:xfrm>
          <a:prstGeom prst="rect">
            <a:avLst/>
          </a:prstGeom>
        </p:spPr>
      </p:pic>
      <p:sp>
        <p:nvSpPr>
          <p:cNvPr id="14" name="Rectangle 2"/>
          <p:cNvSpPr>
            <a:spLocks noChangeArrowheads="1"/>
          </p:cNvSpPr>
          <p:nvPr/>
        </p:nvSpPr>
        <p:spPr bwMode="auto">
          <a:xfrm>
            <a:off x="383726" y="2759420"/>
            <a:ext cx="4692329" cy="29268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Rechteck 18"/>
          <p:cNvSpPr/>
          <p:nvPr/>
        </p:nvSpPr>
        <p:spPr>
          <a:xfrm>
            <a:off x="581462" y="4714360"/>
            <a:ext cx="8420504" cy="307777"/>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sym typeface="Wingdings" panose="05000000000000000000" pitchFamily="2" charset="2"/>
              </a:rPr>
              <a:t>Jetzt würden die Genehmigungs-E-Mail an die Freigeber gesendet werden</a:t>
            </a:r>
            <a:endParaRPr lang="de-DE" sz="1400" dirty="0"/>
          </a:p>
        </p:txBody>
      </p:sp>
      <p:sp>
        <p:nvSpPr>
          <p:cNvPr id="23" name="Rechteck 22"/>
          <p:cNvSpPr/>
          <p:nvPr/>
        </p:nvSpPr>
        <p:spPr>
          <a:xfrm>
            <a:off x="596037" y="5185308"/>
            <a:ext cx="8420504" cy="523220"/>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sym typeface="Wingdings" panose="05000000000000000000" pitchFamily="2" charset="2"/>
              </a:rPr>
              <a:t>Erst nach der vollständigen Freigabe des Einkaufswagens im SRM System, wird der Einkaufswagen in das „eigentliche“ SAP System transportiert und es werden die entsprechenden Folgebelege angelegt</a:t>
            </a:r>
            <a:endParaRPr lang="de-DE" sz="1400" dirty="0"/>
          </a:p>
        </p:txBody>
      </p:sp>
    </p:spTree>
    <p:extLst>
      <p:ext uri="{BB962C8B-B14F-4D97-AF65-F5344CB8AC3E}">
        <p14:creationId xmlns:p14="http://schemas.microsoft.com/office/powerpoint/2010/main" val="8287771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971600" y="1234188"/>
            <a:ext cx="6303078" cy="4695380"/>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DA19E455-8EE0-4097-A975-D06C88CAB911}"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475656" y="5661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526039"/>
            <a:ext cx="8424936" cy="5328592"/>
          </a:xfrm>
        </p:spPr>
        <p:txBody>
          <a:bodyPr/>
          <a:lstStyle/>
          <a:p>
            <a:r>
              <a:rPr lang="de-DE" sz="1600" dirty="0" smtClean="0"/>
              <a:t>Einkaufswagen anlegen:</a:t>
            </a:r>
          </a:p>
          <a:p>
            <a:pPr marL="0" indent="0">
              <a:buNone/>
            </a:pPr>
            <a:endParaRPr lang="de-DE" sz="800" dirty="0" smtClean="0"/>
          </a:p>
          <a:p>
            <a:endParaRPr lang="de-DE" sz="100" dirty="0" smtClean="0"/>
          </a:p>
          <a:p>
            <a:pPr lvl="1">
              <a:buFont typeface="Wingdings" panose="05000000000000000000" pitchFamily="2" charset="2"/>
              <a:buChar char="Ø"/>
            </a:pPr>
            <a:r>
              <a:rPr lang="de-DE" sz="1400" b="1" dirty="0" smtClean="0"/>
              <a:t>2. Freitextbestellung: </a:t>
            </a:r>
            <a:r>
              <a:rPr lang="de-DE" sz="1400" dirty="0" smtClean="0"/>
              <a:t>Dazu klickt man 1. auf die Schaltfläche „Pos. </a:t>
            </a:r>
            <a:r>
              <a:rPr lang="de-DE" sz="1400" dirty="0" err="1" smtClean="0"/>
              <a:t>hinzuf</a:t>
            </a:r>
            <a:r>
              <a:rPr lang="de-DE" sz="1400" dirty="0" smtClean="0"/>
              <a:t>.“ :</a:t>
            </a:r>
          </a:p>
          <a:p>
            <a:pPr marL="0" indent="0">
              <a:buNone/>
            </a:pPr>
            <a:endParaRPr lang="de-DE" sz="1400" dirty="0"/>
          </a:p>
          <a:p>
            <a:pPr marL="0" indent="0">
              <a:buNone/>
            </a:pPr>
            <a:endParaRPr lang="de-DE" sz="1400" dirty="0"/>
          </a:p>
          <a:p>
            <a:pPr marL="1381125" lvl="3" indent="0">
              <a:buNone/>
            </a:pPr>
            <a:endParaRPr lang="de-DE" sz="800" dirty="0"/>
          </a:p>
        </p:txBody>
      </p:sp>
      <p:sp>
        <p:nvSpPr>
          <p:cNvPr id="14" name="Rectangle 6"/>
          <p:cNvSpPr>
            <a:spLocks noChangeArrowheads="1"/>
          </p:cNvSpPr>
          <p:nvPr/>
        </p:nvSpPr>
        <p:spPr bwMode="auto">
          <a:xfrm>
            <a:off x="1622503" y="3425324"/>
            <a:ext cx="2203372" cy="17035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Textfeld 8"/>
          <p:cNvSpPr txBox="1"/>
          <p:nvPr/>
        </p:nvSpPr>
        <p:spPr>
          <a:xfrm>
            <a:off x="1342058" y="5425748"/>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1</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tangle 5"/>
          <p:cNvSpPr>
            <a:spLocks noChangeArrowheads="1"/>
          </p:cNvSpPr>
          <p:nvPr/>
        </p:nvSpPr>
        <p:spPr bwMode="auto">
          <a:xfrm>
            <a:off x="1731753" y="5577141"/>
            <a:ext cx="614803" cy="18264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Textfeld 8"/>
          <p:cNvSpPr txBox="1"/>
          <p:nvPr/>
        </p:nvSpPr>
        <p:spPr>
          <a:xfrm>
            <a:off x="1358565" y="3201907"/>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8" name="Rechteck 7"/>
          <p:cNvSpPr/>
          <p:nvPr/>
        </p:nvSpPr>
        <p:spPr>
          <a:xfrm>
            <a:off x="630489" y="5938223"/>
            <a:ext cx="8108842" cy="307777"/>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t>Jetzt bitte 2. den Eintrag „Mit Freitextbeschreibung“ auswählen</a:t>
            </a:r>
            <a:endParaRPr lang="de-DE" sz="1400" dirty="0"/>
          </a:p>
        </p:txBody>
      </p:sp>
    </p:spTree>
    <p:extLst>
      <p:ext uri="{BB962C8B-B14F-4D97-AF65-F5344CB8AC3E}">
        <p14:creationId xmlns:p14="http://schemas.microsoft.com/office/powerpoint/2010/main" val="32884342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1475656" y="1202219"/>
            <a:ext cx="4143375" cy="4181475"/>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88C4519A-0379-4D57-B660-F18CFEB766BB}"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526039"/>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2. Jetzt erscheint ein neues Pop-Up-Menü:</a:t>
            </a:r>
            <a:endParaRPr lang="de-DE" sz="1400" dirty="0" smtClean="0"/>
          </a:p>
          <a:p>
            <a:pPr marL="0" indent="0">
              <a:buNone/>
            </a:pPr>
            <a:endParaRPr lang="de-DE" sz="1400" dirty="0"/>
          </a:p>
          <a:p>
            <a:pPr marL="0" indent="0">
              <a:buNone/>
            </a:pPr>
            <a:endParaRPr lang="de-DE" sz="1400" dirty="0"/>
          </a:p>
          <a:p>
            <a:pPr marL="1381125" lvl="3" indent="0">
              <a:buNone/>
            </a:pPr>
            <a:endParaRPr lang="de-DE" sz="800" dirty="0"/>
          </a:p>
        </p:txBody>
      </p:sp>
      <p:sp>
        <p:nvSpPr>
          <p:cNvPr id="14" name="Rectangle 6"/>
          <p:cNvSpPr>
            <a:spLocks noChangeArrowheads="1"/>
          </p:cNvSpPr>
          <p:nvPr/>
        </p:nvSpPr>
        <p:spPr bwMode="auto">
          <a:xfrm>
            <a:off x="2483768" y="1736555"/>
            <a:ext cx="1728192" cy="21172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1" name="Rectangle 5"/>
          <p:cNvSpPr>
            <a:spLocks noChangeArrowheads="1"/>
          </p:cNvSpPr>
          <p:nvPr/>
        </p:nvSpPr>
        <p:spPr bwMode="auto">
          <a:xfrm>
            <a:off x="3061700" y="5201048"/>
            <a:ext cx="1654316" cy="18264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Rechteck 7"/>
          <p:cNvSpPr/>
          <p:nvPr/>
        </p:nvSpPr>
        <p:spPr>
          <a:xfrm>
            <a:off x="545780" y="5497406"/>
            <a:ext cx="8108842" cy="738664"/>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t>Jetzt bitte die einzelnen Felder ausfüllen, wie. z.B. Beschreibung, Lieferantentext, Interne Notiz, ggf. die Produktkategorie ändern, die Menge, die Mengeneinheit, der Preis, die Preiseinheit</a:t>
            </a:r>
          </a:p>
          <a:p>
            <a:r>
              <a:rPr lang="de-DE" sz="1400" dirty="0" smtClean="0">
                <a:sym typeface="Wingdings" panose="05000000000000000000" pitchFamily="2" charset="2"/>
              </a:rPr>
              <a:t> Danach auf die Schaltfläche „Zu Positionsübersicht hinzufügen“ klicken:</a:t>
            </a:r>
            <a:endParaRPr lang="de-DE" sz="1400" dirty="0"/>
          </a:p>
        </p:txBody>
      </p:sp>
      <p:sp>
        <p:nvSpPr>
          <p:cNvPr id="20" name="Rectangle 6"/>
          <p:cNvSpPr>
            <a:spLocks noChangeArrowheads="1"/>
          </p:cNvSpPr>
          <p:nvPr/>
        </p:nvSpPr>
        <p:spPr bwMode="auto">
          <a:xfrm>
            <a:off x="2483768" y="1993224"/>
            <a:ext cx="2160240" cy="100372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Rectangle 6"/>
          <p:cNvSpPr>
            <a:spLocks noChangeArrowheads="1"/>
          </p:cNvSpPr>
          <p:nvPr/>
        </p:nvSpPr>
        <p:spPr bwMode="auto">
          <a:xfrm>
            <a:off x="2483768" y="3360175"/>
            <a:ext cx="2448272" cy="33089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Rectangle 6"/>
          <p:cNvSpPr>
            <a:spLocks noChangeArrowheads="1"/>
          </p:cNvSpPr>
          <p:nvPr/>
        </p:nvSpPr>
        <p:spPr bwMode="auto">
          <a:xfrm>
            <a:off x="2483768" y="3886180"/>
            <a:ext cx="1728192" cy="21172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Rectangle 6"/>
          <p:cNvSpPr>
            <a:spLocks noChangeArrowheads="1"/>
          </p:cNvSpPr>
          <p:nvPr/>
        </p:nvSpPr>
        <p:spPr bwMode="auto">
          <a:xfrm>
            <a:off x="4175448" y="4160577"/>
            <a:ext cx="972616" cy="17282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Rectangle 6"/>
          <p:cNvSpPr>
            <a:spLocks noChangeArrowheads="1"/>
          </p:cNvSpPr>
          <p:nvPr/>
        </p:nvSpPr>
        <p:spPr bwMode="auto">
          <a:xfrm>
            <a:off x="2447256" y="4122978"/>
            <a:ext cx="1728192" cy="21172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 name="Rectangle 6"/>
          <p:cNvSpPr>
            <a:spLocks noChangeArrowheads="1"/>
          </p:cNvSpPr>
          <p:nvPr/>
        </p:nvSpPr>
        <p:spPr bwMode="auto">
          <a:xfrm>
            <a:off x="2526574" y="4390509"/>
            <a:ext cx="2405465" cy="17690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0747288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839463" y="1489524"/>
            <a:ext cx="6889009" cy="4534765"/>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D4D5F9EC-4105-44C9-9599-D2DC54238A98}"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04664"/>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2. Jetzt bekommt man eine Fehlermeldung, da man bei einer Freitextbestellung entweder das </a:t>
            </a:r>
            <a:r>
              <a:rPr lang="de-DE" sz="1400" b="1" dirty="0"/>
              <a:t>H</a:t>
            </a:r>
            <a:r>
              <a:rPr lang="de-DE" sz="1400" b="1" dirty="0" smtClean="0"/>
              <a:t>äkchen bei „Dezentraler Einkauf“ oder „Zentraler Einkauf“ setzen muss (siehe Erklärung weiter unten</a:t>
            </a:r>
            <a:endParaRPr lang="de-DE" sz="1400" dirty="0" smtClean="0"/>
          </a:p>
          <a:p>
            <a:pPr marL="0" indent="0">
              <a:buNone/>
            </a:pPr>
            <a:endParaRPr lang="de-DE" sz="1400" dirty="0"/>
          </a:p>
          <a:p>
            <a:pPr marL="0" indent="0">
              <a:buNone/>
            </a:pPr>
            <a:endParaRPr lang="de-DE" sz="1400" dirty="0"/>
          </a:p>
          <a:p>
            <a:pPr marL="1381125" lvl="3" indent="0">
              <a:buNone/>
            </a:pPr>
            <a:endParaRPr lang="de-DE" sz="800" dirty="0"/>
          </a:p>
        </p:txBody>
      </p:sp>
      <p:sp>
        <p:nvSpPr>
          <p:cNvPr id="14" name="Rectangle 6"/>
          <p:cNvSpPr>
            <a:spLocks noChangeArrowheads="1"/>
          </p:cNvSpPr>
          <p:nvPr/>
        </p:nvSpPr>
        <p:spPr bwMode="auto">
          <a:xfrm>
            <a:off x="901462" y="1966183"/>
            <a:ext cx="2275384" cy="1920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8" name="Rechteck 7"/>
          <p:cNvSpPr/>
          <p:nvPr/>
        </p:nvSpPr>
        <p:spPr>
          <a:xfrm>
            <a:off x="503438" y="5953331"/>
            <a:ext cx="8108842" cy="307777"/>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t>Jetzt bitte eines der Häkchen setzen:</a:t>
            </a:r>
            <a:endParaRPr lang="de-DE" sz="1400" dirty="0"/>
          </a:p>
        </p:txBody>
      </p:sp>
      <p:sp>
        <p:nvSpPr>
          <p:cNvPr id="21" name="Rectangle 6"/>
          <p:cNvSpPr>
            <a:spLocks noChangeArrowheads="1"/>
          </p:cNvSpPr>
          <p:nvPr/>
        </p:nvSpPr>
        <p:spPr bwMode="auto">
          <a:xfrm>
            <a:off x="2986975" y="3458626"/>
            <a:ext cx="1570884" cy="24009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22388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839463" y="1489524"/>
            <a:ext cx="6889009" cy="4534765"/>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8C927146-85BA-4975-9932-1AE09C84086B}"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04664"/>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2. Jetzt bekommt man eine Fehlermeldung, da man bei einer Freitextbestellung entweder das </a:t>
            </a:r>
            <a:r>
              <a:rPr lang="de-DE" sz="1400" b="1" dirty="0"/>
              <a:t>H</a:t>
            </a:r>
            <a:r>
              <a:rPr lang="de-DE" sz="1400" b="1" dirty="0" smtClean="0"/>
              <a:t>äkchen bei „Dezentraler Einkauf“ oder „Zentraler Einkauf“ setzen muss (siehe Erklärung weiter unten</a:t>
            </a:r>
            <a:endParaRPr lang="de-DE" sz="1400" dirty="0" smtClean="0"/>
          </a:p>
          <a:p>
            <a:pPr marL="0" indent="0">
              <a:buNone/>
            </a:pPr>
            <a:endParaRPr lang="de-DE" sz="1400" dirty="0"/>
          </a:p>
          <a:p>
            <a:pPr marL="0" indent="0">
              <a:buNone/>
            </a:pPr>
            <a:endParaRPr lang="de-DE" sz="1400" dirty="0"/>
          </a:p>
          <a:p>
            <a:pPr marL="1381125" lvl="3" indent="0">
              <a:buNone/>
            </a:pPr>
            <a:endParaRPr lang="de-DE" sz="800" dirty="0"/>
          </a:p>
        </p:txBody>
      </p:sp>
      <p:sp>
        <p:nvSpPr>
          <p:cNvPr id="14" name="Rectangle 6"/>
          <p:cNvSpPr>
            <a:spLocks noChangeArrowheads="1"/>
          </p:cNvSpPr>
          <p:nvPr/>
        </p:nvSpPr>
        <p:spPr bwMode="auto">
          <a:xfrm>
            <a:off x="901462" y="1966183"/>
            <a:ext cx="2275384" cy="1920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8" name="Rechteck 7"/>
          <p:cNvSpPr/>
          <p:nvPr/>
        </p:nvSpPr>
        <p:spPr>
          <a:xfrm>
            <a:off x="503438" y="5953331"/>
            <a:ext cx="8108842" cy="307777"/>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t>Jetzt bitte eines der Häkchen setzen:</a:t>
            </a:r>
            <a:endParaRPr lang="de-DE" sz="1400" dirty="0"/>
          </a:p>
        </p:txBody>
      </p:sp>
      <p:sp>
        <p:nvSpPr>
          <p:cNvPr id="21" name="Rectangle 6"/>
          <p:cNvSpPr>
            <a:spLocks noChangeArrowheads="1"/>
          </p:cNvSpPr>
          <p:nvPr/>
        </p:nvSpPr>
        <p:spPr bwMode="auto">
          <a:xfrm>
            <a:off x="2986975" y="3458626"/>
            <a:ext cx="1570884" cy="24009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Grafik 6"/>
          <p:cNvPicPr>
            <a:picLocks noChangeAspect="1"/>
          </p:cNvPicPr>
          <p:nvPr/>
        </p:nvPicPr>
        <p:blipFill>
          <a:blip r:embed="rId3"/>
          <a:stretch>
            <a:fillRect/>
          </a:stretch>
        </p:blipFill>
        <p:spPr>
          <a:xfrm>
            <a:off x="4001178" y="5956762"/>
            <a:ext cx="4368964" cy="624137"/>
          </a:xfrm>
          <a:prstGeom prst="rect">
            <a:avLst/>
          </a:prstGeom>
        </p:spPr>
      </p:pic>
      <p:sp>
        <p:nvSpPr>
          <p:cNvPr id="9" name="Rectangle 2"/>
          <p:cNvSpPr>
            <a:spLocks noChangeArrowheads="1"/>
          </p:cNvSpPr>
          <p:nvPr/>
        </p:nvSpPr>
        <p:spPr bwMode="auto">
          <a:xfrm>
            <a:off x="5387975" y="6328725"/>
            <a:ext cx="768201" cy="18239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2431074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1043608" y="1562720"/>
            <a:ext cx="6018262" cy="4261982"/>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ED8040B5-251D-4EC6-ABFF-1B7814A532FE}"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04664"/>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2. Jetzt bekommt man eine Fehlermeldung, dass man beim dezentralen Bestellvorgang den festen Lieferanten auswählen muss, dazu:</a:t>
            </a:r>
            <a:endParaRPr lang="de-DE" sz="1400" dirty="0" smtClean="0"/>
          </a:p>
          <a:p>
            <a:pPr marL="0" indent="0">
              <a:buNone/>
            </a:pPr>
            <a:endParaRPr lang="de-DE" sz="1400" dirty="0"/>
          </a:p>
          <a:p>
            <a:pPr marL="0" indent="0">
              <a:buNone/>
            </a:pPr>
            <a:endParaRPr lang="de-DE" sz="1400" dirty="0"/>
          </a:p>
          <a:p>
            <a:pPr marL="1381125" lvl="3" indent="0">
              <a:buNone/>
            </a:pPr>
            <a:endParaRPr lang="de-DE" sz="800" dirty="0"/>
          </a:p>
        </p:txBody>
      </p:sp>
      <p:sp>
        <p:nvSpPr>
          <p:cNvPr id="14" name="Rectangle 6"/>
          <p:cNvSpPr>
            <a:spLocks noChangeArrowheads="1"/>
          </p:cNvSpPr>
          <p:nvPr/>
        </p:nvSpPr>
        <p:spPr bwMode="auto">
          <a:xfrm>
            <a:off x="1112044" y="2028105"/>
            <a:ext cx="2275384" cy="1920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8" name="Rechteck 7"/>
          <p:cNvSpPr/>
          <p:nvPr/>
        </p:nvSpPr>
        <p:spPr>
          <a:xfrm>
            <a:off x="503438" y="5953331"/>
            <a:ext cx="8108842" cy="307777"/>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t>Jetzt bitte auf „Details“ klicken:</a:t>
            </a:r>
            <a:endParaRPr lang="de-DE" sz="1400" dirty="0"/>
          </a:p>
        </p:txBody>
      </p:sp>
      <p:sp>
        <p:nvSpPr>
          <p:cNvPr id="21" name="Rectangle 6"/>
          <p:cNvSpPr>
            <a:spLocks noChangeArrowheads="1"/>
          </p:cNvSpPr>
          <p:nvPr/>
        </p:nvSpPr>
        <p:spPr bwMode="auto">
          <a:xfrm>
            <a:off x="2601986" y="3455565"/>
            <a:ext cx="961902" cy="18945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Rectangle 2"/>
          <p:cNvSpPr>
            <a:spLocks noChangeArrowheads="1"/>
          </p:cNvSpPr>
          <p:nvPr/>
        </p:nvSpPr>
        <p:spPr bwMode="auto">
          <a:xfrm>
            <a:off x="1187624" y="5397698"/>
            <a:ext cx="288032" cy="11953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9179715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755575" y="1258041"/>
            <a:ext cx="7604887" cy="3832150"/>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0E24D06F-A4D5-4DAA-ADD8-AB2CA90ED85D}"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04664"/>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Wechseln in den Reiter „Bezugsquellen/Leistungserbringer“</a:t>
            </a:r>
            <a:endParaRPr lang="de-DE" sz="1400" dirty="0" smtClean="0"/>
          </a:p>
          <a:p>
            <a:pPr marL="0" indent="0">
              <a:buNone/>
            </a:pPr>
            <a:endParaRPr lang="de-DE" sz="1400" dirty="0"/>
          </a:p>
          <a:p>
            <a:pPr marL="0" indent="0">
              <a:buNone/>
            </a:pPr>
            <a:endParaRPr lang="de-DE" sz="1400" dirty="0"/>
          </a:p>
          <a:p>
            <a:pPr marL="1381125" lvl="3" indent="0">
              <a:buNone/>
            </a:pPr>
            <a:endParaRPr lang="de-DE" sz="800" dirty="0"/>
          </a:p>
        </p:txBody>
      </p:sp>
      <p:sp>
        <p:nvSpPr>
          <p:cNvPr id="14" name="Rectangle 6"/>
          <p:cNvSpPr>
            <a:spLocks noChangeArrowheads="1"/>
          </p:cNvSpPr>
          <p:nvPr/>
        </p:nvSpPr>
        <p:spPr bwMode="auto">
          <a:xfrm>
            <a:off x="2601986" y="4271569"/>
            <a:ext cx="385838" cy="23755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smtClean="0"/>
              <a:t>SRM Grundlagenschulung für Neueinsteiger (Newcomer)</a:t>
            </a:r>
          </a:p>
          <a:p>
            <a:endParaRPr lang="de-DE" dirty="0"/>
          </a:p>
        </p:txBody>
      </p:sp>
      <p:sp>
        <p:nvSpPr>
          <p:cNvPr id="8" name="Rechteck 7"/>
          <p:cNvSpPr/>
          <p:nvPr/>
        </p:nvSpPr>
        <p:spPr>
          <a:xfrm>
            <a:off x="586939" y="5374243"/>
            <a:ext cx="8108842" cy="307777"/>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t>Jetzt bitte im Feld „Lieferant (da dezentraler Einkauf ausgewählt wurde) klicken:</a:t>
            </a:r>
            <a:endParaRPr lang="de-DE" sz="1400" dirty="0"/>
          </a:p>
        </p:txBody>
      </p:sp>
      <p:sp>
        <p:nvSpPr>
          <p:cNvPr id="7" name="Rectangle 2"/>
          <p:cNvSpPr>
            <a:spLocks noChangeArrowheads="1"/>
          </p:cNvSpPr>
          <p:nvPr/>
        </p:nvSpPr>
        <p:spPr bwMode="auto">
          <a:xfrm>
            <a:off x="5197648" y="1720080"/>
            <a:ext cx="1678607" cy="2562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1938102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1803338" y="1145305"/>
            <a:ext cx="3099363" cy="4618807"/>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BF205D6A-FAB4-4BC0-BA6F-99C604C3A055}"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04664"/>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Wechseln in den Reiter „Bezugsquellen/Leistungserbringer“</a:t>
            </a:r>
            <a:endParaRPr lang="de-DE" sz="1400" dirty="0" smtClean="0"/>
          </a:p>
          <a:p>
            <a:pPr marL="0" indent="0">
              <a:buNone/>
            </a:pPr>
            <a:endParaRPr lang="de-DE" sz="1400" dirty="0"/>
          </a:p>
          <a:p>
            <a:pPr marL="0" indent="0">
              <a:buNone/>
            </a:pPr>
            <a:endParaRPr lang="de-DE" sz="1400" dirty="0"/>
          </a:p>
          <a:p>
            <a:pPr marL="1381125" lvl="3" indent="0">
              <a:buNone/>
            </a:pPr>
            <a:endParaRPr lang="de-DE" sz="800" dirty="0"/>
          </a:p>
        </p:txBody>
      </p:sp>
      <p:sp>
        <p:nvSpPr>
          <p:cNvPr id="14" name="Rectangle 6"/>
          <p:cNvSpPr>
            <a:spLocks noChangeArrowheads="1"/>
          </p:cNvSpPr>
          <p:nvPr/>
        </p:nvSpPr>
        <p:spPr bwMode="auto">
          <a:xfrm>
            <a:off x="2843808" y="2158155"/>
            <a:ext cx="1584176" cy="19072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8" name="Rechteck 7"/>
          <p:cNvSpPr/>
          <p:nvPr/>
        </p:nvSpPr>
        <p:spPr>
          <a:xfrm>
            <a:off x="5217371" y="1214172"/>
            <a:ext cx="2808648" cy="2893100"/>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t>Jetzt </a:t>
            </a:r>
          </a:p>
          <a:p>
            <a:endParaRPr lang="de-DE" sz="1400" dirty="0" smtClean="0"/>
          </a:p>
          <a:p>
            <a:r>
              <a:rPr lang="de-DE" sz="1400" dirty="0" smtClean="0"/>
              <a:t>1. im Feld „Name1/Nachname“ nach dem Lieferanten suchen und zwar mit einem * vor und einem * nach dem Suchbegriff (z.B. Suche nach dem Lieferanten Horn GmbH suchen nach *Horn*GmbH*    und  </a:t>
            </a:r>
          </a:p>
          <a:p>
            <a:endParaRPr lang="de-DE" sz="1400" dirty="0" smtClean="0"/>
          </a:p>
          <a:p>
            <a:r>
              <a:rPr lang="de-DE" sz="1400" dirty="0" smtClean="0"/>
              <a:t> 2. auf  „Start Search“ klicken</a:t>
            </a:r>
          </a:p>
          <a:p>
            <a:endParaRPr lang="de-DE" sz="1400" dirty="0"/>
          </a:p>
          <a:p>
            <a:endParaRPr lang="de-DE" sz="1400" dirty="0"/>
          </a:p>
        </p:txBody>
      </p:sp>
      <p:sp>
        <p:nvSpPr>
          <p:cNvPr id="7" name="Rectangle 2"/>
          <p:cNvSpPr>
            <a:spLocks noChangeArrowheads="1"/>
          </p:cNvSpPr>
          <p:nvPr/>
        </p:nvSpPr>
        <p:spPr bwMode="auto">
          <a:xfrm>
            <a:off x="1831539" y="5164803"/>
            <a:ext cx="724238" cy="1475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Textfeld 8"/>
          <p:cNvSpPr txBox="1"/>
          <p:nvPr/>
        </p:nvSpPr>
        <p:spPr>
          <a:xfrm>
            <a:off x="1417519" y="5001788"/>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0" name="Textfeld 8"/>
          <p:cNvSpPr txBox="1"/>
          <p:nvPr/>
        </p:nvSpPr>
        <p:spPr>
          <a:xfrm>
            <a:off x="2536617" y="1966856"/>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56869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7" y="18076"/>
            <a:ext cx="6911975" cy="561975"/>
          </a:xfrm>
        </p:spPr>
        <p:txBody>
          <a:bodyPr/>
          <a:lstStyle/>
          <a:p>
            <a:r>
              <a:rPr lang="de-DE" dirty="0" smtClean="0"/>
              <a:t>Was wird alles benötigt?</a:t>
            </a:r>
            <a:endParaRPr lang="de-DE" dirty="0"/>
          </a:p>
        </p:txBody>
      </p:sp>
      <p:sp>
        <p:nvSpPr>
          <p:cNvPr id="3" name="Inhaltsplatzhalter 2"/>
          <p:cNvSpPr>
            <a:spLocks noGrp="1"/>
          </p:cNvSpPr>
          <p:nvPr>
            <p:ph idx="1"/>
          </p:nvPr>
        </p:nvSpPr>
        <p:spPr>
          <a:xfrm>
            <a:off x="395537" y="764704"/>
            <a:ext cx="8352928" cy="5679296"/>
          </a:xfrm>
        </p:spPr>
        <p:txBody>
          <a:bodyPr/>
          <a:lstStyle/>
          <a:p>
            <a:pPr>
              <a:buFont typeface="Wingdings" panose="05000000000000000000" pitchFamily="2" charset="2"/>
              <a:buChar char="Ø"/>
            </a:pPr>
            <a:r>
              <a:rPr lang="de-DE" sz="1800" b="1" dirty="0" smtClean="0"/>
              <a:t>SAP und SRM Benutzerstamm (zwingende Voraussetzung)</a:t>
            </a:r>
            <a:endParaRPr lang="de-DE" sz="1800" dirty="0"/>
          </a:p>
          <a:p>
            <a:pPr marL="0" indent="0">
              <a:buNone/>
            </a:pPr>
            <a:endParaRPr lang="de-DE" sz="800" dirty="0" smtClean="0"/>
          </a:p>
          <a:p>
            <a:pPr lvl="2">
              <a:buFont typeface="Wingdings" panose="05000000000000000000" pitchFamily="2" charset="2"/>
              <a:buChar char="§"/>
            </a:pPr>
            <a:r>
              <a:rPr lang="de-DE" dirty="0" smtClean="0">
                <a:ea typeface="+mn-ea"/>
                <a:cs typeface="+mn-cs"/>
                <a:sym typeface="Wingdings" panose="05000000000000000000" pitchFamily="2" charset="2"/>
              </a:rPr>
              <a:t>Elektronischer Antrag unter </a:t>
            </a:r>
            <a:r>
              <a:rPr lang="de-DE" u="sng" dirty="0">
                <a:hlinkClick r:id="rId2"/>
              </a:rPr>
              <a:t>http://</a:t>
            </a:r>
            <a:r>
              <a:rPr lang="de-DE" u="sng" dirty="0" smtClean="0">
                <a:hlinkClick r:id="rId2"/>
              </a:rPr>
              <a:t>www.orbit.kit.edu/134.php</a:t>
            </a:r>
            <a:endParaRPr lang="de-DE" u="sng" dirty="0" smtClean="0"/>
          </a:p>
          <a:p>
            <a:pPr lvl="2">
              <a:buFont typeface="Wingdings" panose="05000000000000000000" pitchFamily="2" charset="2"/>
              <a:buChar char="§"/>
            </a:pPr>
            <a:r>
              <a:rPr lang="de-DE" dirty="0" smtClean="0"/>
              <a:t>Nach dem Ausfüllen </a:t>
            </a:r>
            <a:r>
              <a:rPr lang="de-DE" dirty="0"/>
              <a:t>und </a:t>
            </a:r>
            <a:r>
              <a:rPr lang="de-DE" dirty="0" smtClean="0"/>
              <a:t>Absenden des elektronischen Antrags wird Ihr</a:t>
            </a:r>
          </a:p>
          <a:p>
            <a:pPr marL="933450" lvl="2" indent="0">
              <a:buNone/>
            </a:pPr>
            <a:r>
              <a:rPr lang="de-DE" dirty="0">
                <a:ea typeface="+mn-ea"/>
                <a:cs typeface="+mn-cs"/>
              </a:rPr>
              <a:t> </a:t>
            </a:r>
            <a:r>
              <a:rPr lang="de-DE" dirty="0" smtClean="0">
                <a:ea typeface="+mn-ea"/>
                <a:cs typeface="+mn-cs"/>
              </a:rPr>
              <a:t>    </a:t>
            </a:r>
            <a:r>
              <a:rPr lang="de-DE" b="1" dirty="0" smtClean="0">
                <a:ea typeface="+mn-ea"/>
                <a:cs typeface="+mn-cs"/>
              </a:rPr>
              <a:t>SAP </a:t>
            </a:r>
            <a:r>
              <a:rPr lang="de-DE" b="1" u="sng" dirty="0" smtClean="0">
                <a:ea typeface="+mn-ea"/>
                <a:cs typeface="+mn-cs"/>
              </a:rPr>
              <a:t>und</a:t>
            </a:r>
            <a:r>
              <a:rPr lang="de-DE" b="1" dirty="0" smtClean="0">
                <a:ea typeface="+mn-ea"/>
                <a:cs typeface="+mn-cs"/>
              </a:rPr>
              <a:t> SRM Benutzerstamm </a:t>
            </a:r>
            <a:r>
              <a:rPr lang="de-DE" dirty="0" smtClean="0">
                <a:ea typeface="+mn-ea"/>
                <a:cs typeface="+mn-cs"/>
              </a:rPr>
              <a:t>in den beiden Systemen angelegt.</a:t>
            </a:r>
          </a:p>
          <a:p>
            <a:pPr marL="933450" lvl="2" indent="0">
              <a:buNone/>
            </a:pPr>
            <a:r>
              <a:rPr lang="de-DE" dirty="0" smtClean="0">
                <a:ea typeface="+mn-ea"/>
                <a:cs typeface="+mn-cs"/>
              </a:rPr>
              <a:t>     Danach bekommen Sie Ihre Zugangsdaten per E-Mail zugesendet. </a:t>
            </a:r>
            <a:endParaRPr lang="de-DE" dirty="0">
              <a:ea typeface="+mn-ea"/>
              <a:cs typeface="+mn-cs"/>
            </a:endParaRPr>
          </a:p>
          <a:p>
            <a:pPr marL="0" indent="0">
              <a:buNone/>
            </a:pPr>
            <a:endParaRPr lang="de-DE" sz="1600" dirty="0"/>
          </a:p>
          <a:p>
            <a:pPr marL="0" indent="0">
              <a:buNone/>
            </a:pPr>
            <a:endParaRPr lang="de-DE" sz="1600" dirty="0" smtClean="0"/>
          </a:p>
          <a:p>
            <a:pPr marL="0" indent="0">
              <a:buNone/>
            </a:pPr>
            <a:endParaRPr lang="de-DE" sz="1800" dirty="0" smtClean="0"/>
          </a:p>
          <a:p>
            <a:pPr lvl="5"/>
            <a:endParaRPr lang="de-DE" sz="850" dirty="0"/>
          </a:p>
          <a:p>
            <a:pPr marL="1819275" lvl="4" indent="0">
              <a:buNone/>
            </a:pPr>
            <a:endParaRPr lang="de-DE" sz="1050" dirty="0"/>
          </a:p>
          <a:p>
            <a:pPr lvl="4"/>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0CF10901-3AA0-4EB0-9709-B4C761D585F8}" type="datetime1">
              <a:rPr lang="de-DE" smtClean="0"/>
              <a:t>14.05.2018</a:t>
            </a:fld>
            <a:endParaRPr lang="de-DE" dirty="0"/>
          </a:p>
        </p:txBody>
      </p:sp>
      <p:pic>
        <p:nvPicPr>
          <p:cNvPr id="6" name="Grafik 5"/>
          <p:cNvPicPr>
            <a:picLocks noChangeAspect="1"/>
          </p:cNvPicPr>
          <p:nvPr/>
        </p:nvPicPr>
        <p:blipFill>
          <a:blip r:embed="rId3"/>
          <a:stretch>
            <a:fillRect/>
          </a:stretch>
        </p:blipFill>
        <p:spPr>
          <a:xfrm>
            <a:off x="2195736" y="2471209"/>
            <a:ext cx="4176464" cy="3616514"/>
          </a:xfrm>
          <a:prstGeom prst="rect">
            <a:avLst/>
          </a:prstGeom>
        </p:spPr>
      </p:pic>
      <p:sp>
        <p:nvSpPr>
          <p:cNvPr id="4" name="Rectangle 2"/>
          <p:cNvSpPr>
            <a:spLocks noChangeArrowheads="1"/>
          </p:cNvSpPr>
          <p:nvPr/>
        </p:nvSpPr>
        <p:spPr bwMode="auto">
          <a:xfrm>
            <a:off x="4283968" y="4437112"/>
            <a:ext cx="864096" cy="50405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Fußzeilenplatzhalter 1"/>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27690768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066665" y="1174112"/>
            <a:ext cx="6313461" cy="4474840"/>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259E540C-CA13-4994-98E2-7C37FCE3BE0A}"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04664"/>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Wechseln in den Reiter „Bezugsquellen/Leistungserbringer“</a:t>
            </a:r>
            <a:endParaRPr lang="de-DE" sz="1400" dirty="0" smtClean="0"/>
          </a:p>
          <a:p>
            <a:pPr marL="0" indent="0">
              <a:buNone/>
            </a:pPr>
            <a:endParaRPr lang="de-DE" sz="1400" dirty="0"/>
          </a:p>
          <a:p>
            <a:pPr marL="0" indent="0">
              <a:buNone/>
            </a:pPr>
            <a:endParaRPr lang="de-DE" sz="1400" dirty="0"/>
          </a:p>
          <a:p>
            <a:pPr marL="1381125" lvl="3" indent="0">
              <a:buNone/>
            </a:pPr>
            <a:endParaRPr lang="de-DE" sz="800" dirty="0"/>
          </a:p>
        </p:txBody>
      </p:sp>
      <p:sp>
        <p:nvSpPr>
          <p:cNvPr id="14" name="Rectangle 6"/>
          <p:cNvSpPr>
            <a:spLocks noChangeArrowheads="1"/>
          </p:cNvSpPr>
          <p:nvPr/>
        </p:nvSpPr>
        <p:spPr bwMode="auto">
          <a:xfrm>
            <a:off x="1066314" y="4289794"/>
            <a:ext cx="6241989" cy="16301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8" name="Rechteck 7"/>
          <p:cNvSpPr/>
          <p:nvPr/>
        </p:nvSpPr>
        <p:spPr>
          <a:xfrm>
            <a:off x="509703" y="5789165"/>
            <a:ext cx="8895958" cy="738664"/>
          </a:xfrm>
          <a:prstGeom prst="rect">
            <a:avLst/>
          </a:prstGeom>
        </p:spPr>
        <p:txBody>
          <a:bodyPr wrap="square">
            <a:spAutoFit/>
          </a:bodyPr>
          <a:lstStyle/>
          <a:p>
            <a:r>
              <a:rPr lang="de-DE" sz="1400" b="1" dirty="0"/>
              <a:t> </a:t>
            </a:r>
            <a:r>
              <a:rPr lang="de-DE" sz="1400" b="1" dirty="0" smtClean="0">
                <a:sym typeface="Wingdings" panose="05000000000000000000" pitchFamily="2" charset="2"/>
              </a:rPr>
              <a:t>Jetzt den gewünschten Lieferanten markieren und auf „OK“ klicken</a:t>
            </a:r>
            <a:endParaRPr lang="de-DE" sz="1400" dirty="0" smtClean="0"/>
          </a:p>
          <a:p>
            <a:endParaRPr lang="de-DE" sz="1400" dirty="0"/>
          </a:p>
          <a:p>
            <a:endParaRPr lang="de-DE" sz="1400" dirty="0"/>
          </a:p>
        </p:txBody>
      </p:sp>
      <p:sp>
        <p:nvSpPr>
          <p:cNvPr id="7" name="Rectangle 2"/>
          <p:cNvSpPr>
            <a:spLocks noChangeArrowheads="1"/>
          </p:cNvSpPr>
          <p:nvPr/>
        </p:nvSpPr>
        <p:spPr bwMode="auto">
          <a:xfrm>
            <a:off x="6701772" y="5531421"/>
            <a:ext cx="246492" cy="16002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Textfeld 8"/>
          <p:cNvSpPr txBox="1"/>
          <p:nvPr/>
        </p:nvSpPr>
        <p:spPr>
          <a:xfrm>
            <a:off x="737224" y="3763334"/>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0" name="Textfeld 8"/>
          <p:cNvSpPr txBox="1"/>
          <p:nvPr/>
        </p:nvSpPr>
        <p:spPr>
          <a:xfrm>
            <a:off x="808244" y="1736789"/>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1" name="Textfeld 8"/>
          <p:cNvSpPr txBox="1"/>
          <p:nvPr/>
        </p:nvSpPr>
        <p:spPr>
          <a:xfrm>
            <a:off x="6404144" y="5338437"/>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4</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9" name="Rectangle 2"/>
          <p:cNvSpPr>
            <a:spLocks noChangeArrowheads="1"/>
          </p:cNvSpPr>
          <p:nvPr/>
        </p:nvSpPr>
        <p:spPr bwMode="auto">
          <a:xfrm>
            <a:off x="1685291" y="1869914"/>
            <a:ext cx="838338" cy="17524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Rectangle 3"/>
          <p:cNvSpPr>
            <a:spLocks noChangeArrowheads="1"/>
          </p:cNvSpPr>
          <p:nvPr/>
        </p:nvSpPr>
        <p:spPr bwMode="auto">
          <a:xfrm>
            <a:off x="1031411" y="3918591"/>
            <a:ext cx="589310" cy="23099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Textfeld 8"/>
          <p:cNvSpPr txBox="1"/>
          <p:nvPr/>
        </p:nvSpPr>
        <p:spPr>
          <a:xfrm>
            <a:off x="730094" y="4229927"/>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3</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784375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937104" y="1108645"/>
            <a:ext cx="6333472" cy="3457661"/>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5306C317-C36A-4705-AFD7-AFF60E5456B8}"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04664"/>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Wechseln in den Reiter „Bezugsquellen/Leistungserbringer“</a:t>
            </a:r>
            <a:endParaRPr lang="de-DE" sz="1400" dirty="0" smtClean="0"/>
          </a:p>
          <a:p>
            <a:pPr marL="0" indent="0">
              <a:buNone/>
            </a:pPr>
            <a:endParaRPr lang="de-DE" sz="1400" dirty="0"/>
          </a:p>
          <a:p>
            <a:pPr marL="0" indent="0">
              <a:buNone/>
            </a:pPr>
            <a:endParaRPr lang="de-DE" sz="1400" dirty="0"/>
          </a:p>
          <a:p>
            <a:pPr marL="1381125" lvl="3" indent="0">
              <a:buNone/>
            </a:pP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smtClean="0"/>
              <a:t>SRM Grundlagenschulung für Neueinsteiger (Newcomer) </a:t>
            </a:r>
            <a:endParaRPr lang="de-DE" dirty="0"/>
          </a:p>
        </p:txBody>
      </p:sp>
      <p:sp>
        <p:nvSpPr>
          <p:cNvPr id="8" name="Rechteck 7"/>
          <p:cNvSpPr/>
          <p:nvPr/>
        </p:nvSpPr>
        <p:spPr>
          <a:xfrm>
            <a:off x="632655" y="4625261"/>
            <a:ext cx="8895958" cy="738664"/>
          </a:xfrm>
          <a:prstGeom prst="rect">
            <a:avLst/>
          </a:prstGeom>
        </p:spPr>
        <p:txBody>
          <a:bodyPr wrap="square">
            <a:spAutoFit/>
          </a:bodyPr>
          <a:lstStyle/>
          <a:p>
            <a:r>
              <a:rPr lang="de-DE" sz="1400" b="1" dirty="0"/>
              <a:t> </a:t>
            </a:r>
            <a:r>
              <a:rPr lang="de-DE" sz="1400" b="1" dirty="0" smtClean="0">
                <a:sym typeface="Wingdings" panose="05000000000000000000" pitchFamily="2" charset="2"/>
              </a:rPr>
              <a:t>Jetzt auf „Lieferant zuordnen“ klicken:</a:t>
            </a:r>
            <a:endParaRPr lang="de-DE" sz="1400" dirty="0" smtClean="0"/>
          </a:p>
          <a:p>
            <a:endParaRPr lang="de-DE" sz="1400" dirty="0"/>
          </a:p>
          <a:p>
            <a:endParaRPr lang="de-DE" sz="1400" dirty="0"/>
          </a:p>
        </p:txBody>
      </p:sp>
      <p:sp>
        <p:nvSpPr>
          <p:cNvPr id="10" name="Rectangle 3"/>
          <p:cNvSpPr>
            <a:spLocks noChangeArrowheads="1"/>
          </p:cNvSpPr>
          <p:nvPr/>
        </p:nvSpPr>
        <p:spPr bwMode="auto">
          <a:xfrm>
            <a:off x="3326944" y="3583164"/>
            <a:ext cx="813007" cy="1801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Grafik 10"/>
          <p:cNvPicPr>
            <a:picLocks noChangeAspect="1"/>
          </p:cNvPicPr>
          <p:nvPr/>
        </p:nvPicPr>
        <p:blipFill>
          <a:blip r:embed="rId3"/>
          <a:stretch>
            <a:fillRect/>
          </a:stretch>
        </p:blipFill>
        <p:spPr>
          <a:xfrm>
            <a:off x="627626" y="4849113"/>
            <a:ext cx="4547220" cy="1880101"/>
          </a:xfrm>
          <a:prstGeom prst="rect">
            <a:avLst/>
          </a:prstGeom>
        </p:spPr>
      </p:pic>
      <p:sp>
        <p:nvSpPr>
          <p:cNvPr id="23" name="Rectangle 3"/>
          <p:cNvSpPr>
            <a:spLocks noChangeArrowheads="1"/>
          </p:cNvSpPr>
          <p:nvPr/>
        </p:nvSpPr>
        <p:spPr bwMode="auto">
          <a:xfrm>
            <a:off x="1296402" y="5757509"/>
            <a:ext cx="1259373" cy="24856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Rechteck 23"/>
          <p:cNvSpPr/>
          <p:nvPr/>
        </p:nvSpPr>
        <p:spPr>
          <a:xfrm>
            <a:off x="5357638" y="4557231"/>
            <a:ext cx="3653674" cy="2246769"/>
          </a:xfrm>
          <a:prstGeom prst="rect">
            <a:avLst/>
          </a:prstGeom>
        </p:spPr>
        <p:txBody>
          <a:bodyPr wrap="square">
            <a:spAutoFit/>
          </a:bodyPr>
          <a:lstStyle/>
          <a:p>
            <a:r>
              <a:rPr lang="de-DE" sz="1400" b="1" dirty="0"/>
              <a:t> </a:t>
            </a:r>
            <a:r>
              <a:rPr lang="de-DE" sz="1400" b="1" dirty="0" smtClean="0">
                <a:sym typeface="Wingdings" panose="05000000000000000000" pitchFamily="2" charset="2"/>
              </a:rPr>
              <a:t>Jetzt ist der feste Lieferant zugeordnet. Um die Zuordnung zu entfernen, bitte auf „Zugeordneten Lieferanten entfernen“ klicken</a:t>
            </a:r>
          </a:p>
          <a:p>
            <a:r>
              <a:rPr lang="de-DE" sz="1400" b="1" dirty="0" smtClean="0">
                <a:sym typeface="Wingdings" panose="05000000000000000000" pitchFamily="2" charset="2"/>
              </a:rPr>
              <a:t>Hinweis: Bei Wahl des Häkchen „Zentraler Einkauf“ sucht man genauso den Lieferanten, aber im Feld „Bevorzugter Lieferant“</a:t>
            </a:r>
            <a:endParaRPr lang="de-DE" sz="1400" dirty="0" smtClean="0"/>
          </a:p>
          <a:p>
            <a:endParaRPr lang="de-DE" sz="1400" dirty="0"/>
          </a:p>
          <a:p>
            <a:endParaRPr lang="de-DE" sz="1400" dirty="0"/>
          </a:p>
        </p:txBody>
      </p:sp>
    </p:spTree>
    <p:extLst>
      <p:ext uri="{BB962C8B-B14F-4D97-AF65-F5344CB8AC3E}">
        <p14:creationId xmlns:p14="http://schemas.microsoft.com/office/powerpoint/2010/main" val="26089963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937104" y="1108645"/>
            <a:ext cx="6333472" cy="3457661"/>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46675241-F280-4EEA-B969-3F91DF7BE16E}"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04664"/>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Feld „E-Mail-Adresse“ bei </a:t>
            </a:r>
            <a:r>
              <a:rPr lang="de-DE" sz="1400" b="1" u="sng" dirty="0" smtClean="0"/>
              <a:t>dezentralem Einkauf</a:t>
            </a:r>
            <a:endParaRPr lang="de-DE" sz="1400" u="sng" dirty="0" smtClean="0"/>
          </a:p>
          <a:p>
            <a:pPr marL="0" indent="0">
              <a:buNone/>
            </a:pPr>
            <a:endParaRPr lang="de-DE" sz="1400" dirty="0"/>
          </a:p>
          <a:p>
            <a:pPr marL="0" indent="0">
              <a:buNone/>
            </a:pPr>
            <a:endParaRPr lang="de-DE" sz="1400" dirty="0"/>
          </a:p>
          <a:p>
            <a:pPr marL="1381125" lvl="3" indent="0">
              <a:buNone/>
            </a:pPr>
            <a:r>
              <a:rPr lang="de-DE" sz="800" dirty="0" smtClean="0"/>
              <a:t> </a:t>
            </a: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0" name="Rectangle 3"/>
          <p:cNvSpPr>
            <a:spLocks noChangeArrowheads="1"/>
          </p:cNvSpPr>
          <p:nvPr/>
        </p:nvSpPr>
        <p:spPr bwMode="auto">
          <a:xfrm>
            <a:off x="1656000" y="3749478"/>
            <a:ext cx="1475840" cy="1835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Rechteck 23"/>
          <p:cNvSpPr/>
          <p:nvPr/>
        </p:nvSpPr>
        <p:spPr>
          <a:xfrm>
            <a:off x="901641" y="4643799"/>
            <a:ext cx="6659232" cy="1908215"/>
          </a:xfrm>
          <a:prstGeom prst="rect">
            <a:avLst/>
          </a:prstGeom>
        </p:spPr>
        <p:txBody>
          <a:bodyPr wrap="square">
            <a:spAutoFit/>
          </a:bodyPr>
          <a:lstStyle/>
          <a:p>
            <a:r>
              <a:rPr lang="de-DE" sz="1000" b="1" dirty="0" smtClean="0"/>
              <a:t>Im Feld „E-Mail-Adresse“ könnte man jetzt eine entsprechende E-Mail-Adresse des Lieferanten eintragen </a:t>
            </a:r>
          </a:p>
          <a:p>
            <a:r>
              <a:rPr lang="de-DE" sz="1000" b="1" dirty="0" smtClean="0"/>
              <a:t>W I C H T I G :</a:t>
            </a:r>
          </a:p>
          <a:p>
            <a:r>
              <a:rPr lang="de-DE" sz="1000" b="1" dirty="0" smtClean="0"/>
              <a:t>Man sollte sich aber beim Lieferanten erkundigen, ob die E-Mail von einem entsprechenden Sachbearbeiter gelesen wird, der einen entsprechenden Kundenauftrag im Lieferantensystem anlegt !</a:t>
            </a:r>
          </a:p>
          <a:p>
            <a:r>
              <a:rPr lang="de-DE" sz="1000" b="1" dirty="0" smtClean="0"/>
              <a:t>Wenn man diese Möglichkeit nutzt, dann wird nach dem Bestellen und Freigabe des Einkaufswagens und  Freigabe der Bestellung durch FIMA eine E-Mail mit der Bestellung automatisch zum Lieferanten gesendet. Der </a:t>
            </a:r>
            <a:r>
              <a:rPr lang="de-DE" sz="1000" b="1" dirty="0" err="1" smtClean="0"/>
              <a:t>Anforderer</a:t>
            </a:r>
            <a:r>
              <a:rPr lang="de-DE" sz="1000" b="1" dirty="0" smtClean="0"/>
              <a:t> bekommt auch eine entsprechende E-Mail als </a:t>
            </a:r>
            <a:r>
              <a:rPr lang="de-DE" sz="1000" b="1" u="sng" dirty="0" smtClean="0"/>
              <a:t>Kopie</a:t>
            </a:r>
            <a:r>
              <a:rPr lang="de-DE" sz="1000" b="1" dirty="0" smtClean="0"/>
              <a:t> (d.h. in diesem Falle bitte die Bestellung nicht noch einmal zum Lieferanten senden, da der Lieferant die Bestellung dann doppelt bekommen hat.</a:t>
            </a:r>
            <a:endParaRPr lang="de-DE" sz="1000" u="sng" dirty="0" smtClean="0"/>
          </a:p>
          <a:p>
            <a:endParaRPr lang="de-DE" sz="1400" dirty="0"/>
          </a:p>
          <a:p>
            <a:endParaRPr lang="de-DE" sz="1400" dirty="0"/>
          </a:p>
        </p:txBody>
      </p:sp>
    </p:spTree>
    <p:extLst>
      <p:ext uri="{BB962C8B-B14F-4D97-AF65-F5344CB8AC3E}">
        <p14:creationId xmlns:p14="http://schemas.microsoft.com/office/powerpoint/2010/main" val="21630800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827584" y="1205348"/>
            <a:ext cx="7604846" cy="2367668"/>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0552C78D-CC3D-4B27-9E78-2C2AA410F28D}"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04664"/>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Anlagen (Attachments) hinzufügen:</a:t>
            </a:r>
            <a:endParaRPr lang="de-DE" sz="1400" u="sng" dirty="0" smtClean="0"/>
          </a:p>
          <a:p>
            <a:pPr marL="0" indent="0">
              <a:buNone/>
            </a:pPr>
            <a:endParaRPr lang="de-DE" sz="1400" dirty="0"/>
          </a:p>
          <a:p>
            <a:pPr marL="0" indent="0">
              <a:buNone/>
            </a:pPr>
            <a:endParaRPr lang="de-DE" sz="1400" dirty="0"/>
          </a:p>
          <a:p>
            <a:pPr marL="1381125" lvl="3" indent="0">
              <a:buNone/>
            </a:pPr>
            <a:r>
              <a:rPr lang="de-DE" sz="800" dirty="0" smtClean="0"/>
              <a:t> </a:t>
            </a: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0" name="Rectangle 3"/>
          <p:cNvSpPr>
            <a:spLocks noChangeArrowheads="1"/>
          </p:cNvSpPr>
          <p:nvPr/>
        </p:nvSpPr>
        <p:spPr bwMode="auto">
          <a:xfrm>
            <a:off x="963880" y="2752369"/>
            <a:ext cx="943824" cy="17257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Rechteck 23"/>
          <p:cNvSpPr/>
          <p:nvPr/>
        </p:nvSpPr>
        <p:spPr>
          <a:xfrm>
            <a:off x="799017" y="3764459"/>
            <a:ext cx="6659232" cy="954107"/>
          </a:xfrm>
          <a:prstGeom prst="rect">
            <a:avLst/>
          </a:prstGeom>
        </p:spPr>
        <p:txBody>
          <a:bodyPr wrap="square">
            <a:spAutoFit/>
          </a:bodyPr>
          <a:lstStyle/>
          <a:p>
            <a:r>
              <a:rPr lang="de-DE" sz="1400" b="1" dirty="0" smtClean="0"/>
              <a:t>Mit Klicken auf „Anlagen hinzufügen“ kann man jetzt z.B. das Angebot hochladen und zum Schluss auf „OK“ klicken</a:t>
            </a:r>
            <a:endParaRPr lang="de-DE" sz="1400" u="sng" dirty="0" smtClean="0"/>
          </a:p>
          <a:p>
            <a:endParaRPr lang="de-DE" sz="1400" dirty="0"/>
          </a:p>
          <a:p>
            <a:endParaRPr lang="de-DE" sz="1400" dirty="0"/>
          </a:p>
        </p:txBody>
      </p:sp>
      <p:sp>
        <p:nvSpPr>
          <p:cNvPr id="7" name="Rectangle 2"/>
          <p:cNvSpPr>
            <a:spLocks noChangeArrowheads="1"/>
          </p:cNvSpPr>
          <p:nvPr/>
        </p:nvSpPr>
        <p:spPr bwMode="auto">
          <a:xfrm>
            <a:off x="2411760" y="1464643"/>
            <a:ext cx="936104" cy="20420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Textfeld 8"/>
          <p:cNvSpPr txBox="1"/>
          <p:nvPr/>
        </p:nvSpPr>
        <p:spPr>
          <a:xfrm>
            <a:off x="688722" y="2573105"/>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0" name="Textfeld 8"/>
          <p:cNvSpPr txBox="1"/>
          <p:nvPr/>
        </p:nvSpPr>
        <p:spPr>
          <a:xfrm>
            <a:off x="2151507" y="1234574"/>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pic>
        <p:nvPicPr>
          <p:cNvPr id="8" name="Grafik 7"/>
          <p:cNvPicPr>
            <a:picLocks noChangeAspect="1"/>
          </p:cNvPicPr>
          <p:nvPr/>
        </p:nvPicPr>
        <p:blipFill>
          <a:blip r:embed="rId3"/>
          <a:stretch>
            <a:fillRect/>
          </a:stretch>
        </p:blipFill>
        <p:spPr>
          <a:xfrm>
            <a:off x="688722" y="4283760"/>
            <a:ext cx="4067175" cy="2076450"/>
          </a:xfrm>
          <a:prstGeom prst="rect">
            <a:avLst/>
          </a:prstGeom>
        </p:spPr>
      </p:pic>
      <p:sp>
        <p:nvSpPr>
          <p:cNvPr id="9" name="Rectangle 5"/>
          <p:cNvSpPr>
            <a:spLocks noChangeArrowheads="1"/>
          </p:cNvSpPr>
          <p:nvPr/>
        </p:nvSpPr>
        <p:spPr bwMode="auto">
          <a:xfrm>
            <a:off x="2990328" y="4847432"/>
            <a:ext cx="1005608" cy="27080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Grafik 10"/>
          <p:cNvPicPr>
            <a:picLocks noChangeAspect="1"/>
          </p:cNvPicPr>
          <p:nvPr/>
        </p:nvPicPr>
        <p:blipFill>
          <a:blip r:embed="rId4"/>
          <a:stretch>
            <a:fillRect/>
          </a:stretch>
        </p:blipFill>
        <p:spPr>
          <a:xfrm>
            <a:off x="5183385" y="4050963"/>
            <a:ext cx="2659649" cy="2174123"/>
          </a:xfrm>
          <a:prstGeom prst="rect">
            <a:avLst/>
          </a:prstGeom>
        </p:spPr>
      </p:pic>
      <p:sp>
        <p:nvSpPr>
          <p:cNvPr id="12" name="Rectangle 6"/>
          <p:cNvSpPr>
            <a:spLocks noChangeArrowheads="1"/>
          </p:cNvSpPr>
          <p:nvPr/>
        </p:nvSpPr>
        <p:spPr bwMode="auto">
          <a:xfrm>
            <a:off x="6486540" y="5483287"/>
            <a:ext cx="1356493" cy="20815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Rectangle 7"/>
          <p:cNvSpPr>
            <a:spLocks noChangeArrowheads="1"/>
          </p:cNvSpPr>
          <p:nvPr/>
        </p:nvSpPr>
        <p:spPr bwMode="auto">
          <a:xfrm>
            <a:off x="3493132" y="6118706"/>
            <a:ext cx="502804" cy="3217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63864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1010512" y="1170550"/>
            <a:ext cx="7763857" cy="2285015"/>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D8A2AE85-50C8-40D5-8149-2A37963B5A56}"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04664"/>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Reiter „Lieferadresse/Erbringungsort“</a:t>
            </a:r>
            <a:endParaRPr lang="de-DE" sz="1400" u="sng" dirty="0" smtClean="0"/>
          </a:p>
          <a:p>
            <a:pPr marL="0" indent="0">
              <a:buNone/>
            </a:pPr>
            <a:endParaRPr lang="de-DE" sz="1400" dirty="0"/>
          </a:p>
          <a:p>
            <a:pPr marL="0" indent="0">
              <a:buNone/>
            </a:pPr>
            <a:endParaRPr lang="de-DE" sz="1400" dirty="0"/>
          </a:p>
          <a:p>
            <a:pPr marL="1381125" lvl="3" indent="0">
              <a:buNone/>
            </a:pPr>
            <a:r>
              <a:rPr lang="de-DE" sz="800" dirty="0" smtClean="0"/>
              <a:t>  </a:t>
            </a: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0" name="Rectangle 3"/>
          <p:cNvSpPr>
            <a:spLocks noChangeArrowheads="1"/>
          </p:cNvSpPr>
          <p:nvPr/>
        </p:nvSpPr>
        <p:spPr bwMode="auto">
          <a:xfrm>
            <a:off x="2733128" y="1923228"/>
            <a:ext cx="182688" cy="20962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Rechteck 23"/>
          <p:cNvSpPr/>
          <p:nvPr/>
        </p:nvSpPr>
        <p:spPr>
          <a:xfrm>
            <a:off x="799017" y="3764459"/>
            <a:ext cx="7586316" cy="954107"/>
          </a:xfrm>
          <a:prstGeom prst="rect">
            <a:avLst/>
          </a:prstGeom>
        </p:spPr>
        <p:txBody>
          <a:bodyPr wrap="square">
            <a:spAutoFit/>
          </a:bodyPr>
          <a:lstStyle/>
          <a:p>
            <a:pPr lvl="1">
              <a:buFont typeface="Wingdings" panose="05000000000000000000" pitchFamily="2" charset="2"/>
              <a:buChar char="Ø"/>
            </a:pPr>
            <a:r>
              <a:rPr lang="de-DE" sz="1400" b="1" dirty="0" smtClean="0"/>
              <a:t>Im Reiter </a:t>
            </a:r>
            <a:r>
              <a:rPr lang="de-DE" sz="1400" b="1" dirty="0"/>
              <a:t>„Lieferadresse/Erbringungsort</a:t>
            </a:r>
            <a:r>
              <a:rPr lang="de-DE" sz="1400" b="1" dirty="0" smtClean="0"/>
              <a:t>“ kann man ggf. noch die Anlieferadresse ändern (siehe dazu „Pflegen der Standard-Anlieferadresse“</a:t>
            </a:r>
            <a:endParaRPr lang="de-DE" sz="1400" u="sng" dirty="0"/>
          </a:p>
          <a:p>
            <a:endParaRPr lang="de-DE" sz="1400" dirty="0"/>
          </a:p>
          <a:p>
            <a:endParaRPr lang="de-DE" sz="1400" dirty="0"/>
          </a:p>
        </p:txBody>
      </p:sp>
      <p:sp>
        <p:nvSpPr>
          <p:cNvPr id="7" name="Rectangle 2"/>
          <p:cNvSpPr>
            <a:spLocks noChangeArrowheads="1"/>
          </p:cNvSpPr>
          <p:nvPr/>
        </p:nvSpPr>
        <p:spPr bwMode="auto">
          <a:xfrm>
            <a:off x="3508532" y="1386982"/>
            <a:ext cx="1279492" cy="27055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Textfeld 8"/>
          <p:cNvSpPr txBox="1"/>
          <p:nvPr/>
        </p:nvSpPr>
        <p:spPr>
          <a:xfrm>
            <a:off x="3246308" y="1180038"/>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129057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a:stretch>
            <a:fillRect/>
          </a:stretch>
        </p:blipFill>
        <p:spPr>
          <a:xfrm>
            <a:off x="467544" y="3899633"/>
            <a:ext cx="5743575" cy="2362200"/>
          </a:xfrm>
          <a:prstGeom prst="rect">
            <a:avLst/>
          </a:prstGeom>
        </p:spPr>
      </p:pic>
      <p:pic>
        <p:nvPicPr>
          <p:cNvPr id="4" name="Grafik 3"/>
          <p:cNvPicPr>
            <a:picLocks noChangeAspect="1"/>
          </p:cNvPicPr>
          <p:nvPr/>
        </p:nvPicPr>
        <p:blipFill>
          <a:blip r:embed="rId3"/>
          <a:stretch>
            <a:fillRect/>
          </a:stretch>
        </p:blipFill>
        <p:spPr>
          <a:xfrm>
            <a:off x="472667" y="1954729"/>
            <a:ext cx="8212177" cy="886662"/>
          </a:xfrm>
          <a:prstGeom prst="rect">
            <a:avLst/>
          </a:prstGeom>
        </p:spPr>
      </p:pic>
      <p:sp>
        <p:nvSpPr>
          <p:cNvPr id="2" name="Titel 1"/>
          <p:cNvSpPr>
            <a:spLocks noGrp="1"/>
          </p:cNvSpPr>
          <p:nvPr>
            <p:ph type="title"/>
          </p:nvPr>
        </p:nvSpPr>
        <p:spPr>
          <a:xfrm>
            <a:off x="279490" y="109716"/>
            <a:ext cx="8117586" cy="324400"/>
          </a:xfrm>
        </p:spPr>
        <p:txBody>
          <a:bodyPr anchor="t" anchorCtr="0"/>
          <a:lstStyle/>
          <a:p>
            <a:pPr lvl="1"/>
            <a:r>
              <a:rPr lang="de-DE" sz="2000" dirty="0" smtClean="0"/>
              <a:t>Einkaufswagen anlegen - Wichtiges:</a:t>
            </a:r>
            <a:br>
              <a:rPr lang="de-DE" sz="2000" dirty="0" smtClean="0"/>
            </a:br>
            <a:endParaRPr lang="de-DE" sz="2000" dirty="0"/>
          </a:p>
        </p:txBody>
      </p:sp>
      <p:sp>
        <p:nvSpPr>
          <p:cNvPr id="5" name="Datumsplatzhalter 4"/>
          <p:cNvSpPr>
            <a:spLocks noGrp="1"/>
          </p:cNvSpPr>
          <p:nvPr>
            <p:ph type="dt" sz="half" idx="2"/>
          </p:nvPr>
        </p:nvSpPr>
        <p:spPr/>
        <p:txBody>
          <a:bodyPr/>
          <a:lstStyle/>
          <a:p>
            <a:fld id="{FA8EA4CA-003C-4ABA-AEE3-524E5928D30D}"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79490" y="595535"/>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200" b="1" dirty="0" smtClean="0"/>
              <a:t>Kopieren Einkaufswagenposition</a:t>
            </a:r>
            <a:r>
              <a:rPr lang="de-DE" sz="1200" dirty="0" smtClean="0"/>
              <a:t>: Um eine Einkaufswagenposition zu kopieren (bzw. zu duplizieren), markiert man die Einkaufswagenposition und klickt auf „Duplizieren“ (der Unterschied zwischen „Duplizieren“ und „Kopieren“ und danach „Einfügen“ ist der, dass beim „Duplizieren sofort die kopierte Position eingefügt wird, während beim „Kopieren“ zunächst die zu kopierende </a:t>
            </a:r>
            <a:r>
              <a:rPr lang="de-DE" sz="1200" dirty="0"/>
              <a:t>P</a:t>
            </a:r>
            <a:r>
              <a:rPr lang="de-DE" sz="1200" dirty="0" smtClean="0"/>
              <a:t>osition in den (unsichtbaren) Zwischenspeicher eingefügt wird und erst beim Klicken auf „Einfügen“ die kopierte Funktion eingefügt wird.</a:t>
            </a:r>
            <a:endParaRPr lang="de-DE" sz="1200" u="sng" dirty="0" smtClean="0"/>
          </a:p>
          <a:p>
            <a:pPr marL="0" indent="0">
              <a:buNone/>
            </a:pPr>
            <a:endParaRPr lang="de-DE" sz="1400" dirty="0"/>
          </a:p>
          <a:p>
            <a:pPr marL="0" indent="0">
              <a:buNone/>
            </a:pPr>
            <a:endParaRPr lang="de-DE" sz="1400" dirty="0"/>
          </a:p>
          <a:p>
            <a:pPr marL="1381125" lvl="3" indent="0">
              <a:buNone/>
            </a:pPr>
            <a:r>
              <a:rPr lang="de-DE" sz="800" dirty="0" smtClean="0"/>
              <a:t>  </a:t>
            </a: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0" name="Rectangle 3"/>
          <p:cNvSpPr>
            <a:spLocks noChangeArrowheads="1"/>
          </p:cNvSpPr>
          <p:nvPr/>
        </p:nvSpPr>
        <p:spPr bwMode="auto">
          <a:xfrm>
            <a:off x="550255" y="2458129"/>
            <a:ext cx="8126654" cy="26875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Rechteck 23"/>
          <p:cNvSpPr/>
          <p:nvPr/>
        </p:nvSpPr>
        <p:spPr>
          <a:xfrm>
            <a:off x="5949950" y="4043343"/>
            <a:ext cx="2942530" cy="2246769"/>
          </a:xfrm>
          <a:prstGeom prst="rect">
            <a:avLst/>
          </a:prstGeom>
        </p:spPr>
        <p:txBody>
          <a:bodyPr wrap="square">
            <a:spAutoFit/>
          </a:bodyPr>
          <a:lstStyle/>
          <a:p>
            <a:pPr lvl="1">
              <a:buFont typeface="Wingdings" panose="05000000000000000000" pitchFamily="2" charset="2"/>
              <a:buChar char="Ø"/>
            </a:pPr>
            <a:r>
              <a:rPr lang="de-DE" sz="1400" b="1" dirty="0" smtClean="0"/>
              <a:t>In den entsprechenden Reitern kann man die verschiedenen Änderungen für die neue kopierte Position durchführen (z.B. </a:t>
            </a:r>
            <a:r>
              <a:rPr lang="de-DE" sz="1400" b="1" dirty="0"/>
              <a:t>im Reiter „Positionsdaten“ </a:t>
            </a:r>
            <a:r>
              <a:rPr lang="de-DE" sz="1400" b="1" dirty="0" smtClean="0"/>
              <a:t>kann man jetzt ggf. den Beschreibungstext ändern)</a:t>
            </a:r>
            <a:endParaRPr lang="de-DE" sz="1400" dirty="0"/>
          </a:p>
          <a:p>
            <a:endParaRPr lang="de-DE" sz="1400" dirty="0"/>
          </a:p>
        </p:txBody>
      </p:sp>
      <p:sp>
        <p:nvSpPr>
          <p:cNvPr id="7" name="Rectangle 2"/>
          <p:cNvSpPr>
            <a:spLocks noChangeArrowheads="1"/>
          </p:cNvSpPr>
          <p:nvPr/>
        </p:nvSpPr>
        <p:spPr bwMode="auto">
          <a:xfrm>
            <a:off x="2290475" y="2197967"/>
            <a:ext cx="504056" cy="15348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Textfeld 8"/>
          <p:cNvSpPr txBox="1"/>
          <p:nvPr/>
        </p:nvSpPr>
        <p:spPr>
          <a:xfrm>
            <a:off x="277783" y="2398060"/>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1" name="Textfeld 8"/>
          <p:cNvSpPr txBox="1"/>
          <p:nvPr/>
        </p:nvSpPr>
        <p:spPr>
          <a:xfrm>
            <a:off x="2141309" y="1895914"/>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pic>
        <p:nvPicPr>
          <p:cNvPr id="6" name="Grafik 5"/>
          <p:cNvPicPr>
            <a:picLocks noChangeAspect="1"/>
          </p:cNvPicPr>
          <p:nvPr/>
        </p:nvPicPr>
        <p:blipFill>
          <a:blip r:embed="rId4"/>
          <a:stretch>
            <a:fillRect/>
          </a:stretch>
        </p:blipFill>
        <p:spPr>
          <a:xfrm>
            <a:off x="553066" y="2881119"/>
            <a:ext cx="8051381" cy="906400"/>
          </a:xfrm>
          <a:prstGeom prst="rect">
            <a:avLst/>
          </a:prstGeom>
        </p:spPr>
      </p:pic>
      <p:sp>
        <p:nvSpPr>
          <p:cNvPr id="22" name="Rectangle 3"/>
          <p:cNvSpPr>
            <a:spLocks noChangeArrowheads="1"/>
          </p:cNvSpPr>
          <p:nvPr/>
        </p:nvSpPr>
        <p:spPr bwMode="auto">
          <a:xfrm>
            <a:off x="484793" y="3493409"/>
            <a:ext cx="8126654" cy="26875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Rectangle 2"/>
          <p:cNvSpPr>
            <a:spLocks noChangeArrowheads="1"/>
          </p:cNvSpPr>
          <p:nvPr/>
        </p:nvSpPr>
        <p:spPr bwMode="auto">
          <a:xfrm>
            <a:off x="1907704" y="4953218"/>
            <a:ext cx="1224136" cy="24540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Rectangle 3"/>
          <p:cNvSpPr>
            <a:spLocks noChangeArrowheads="1"/>
          </p:cNvSpPr>
          <p:nvPr/>
        </p:nvSpPr>
        <p:spPr bwMode="auto">
          <a:xfrm>
            <a:off x="783754" y="4270960"/>
            <a:ext cx="5166196" cy="2904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3841674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920470" y="2500678"/>
            <a:ext cx="7323938" cy="4263358"/>
          </a:xfrm>
          <a:prstGeom prst="rect">
            <a:avLst/>
          </a:prstGeom>
        </p:spPr>
      </p:pic>
      <p:sp>
        <p:nvSpPr>
          <p:cNvPr id="2" name="Titel 1"/>
          <p:cNvSpPr>
            <a:spLocks noGrp="1"/>
          </p:cNvSpPr>
          <p:nvPr>
            <p:ph type="title"/>
          </p:nvPr>
        </p:nvSpPr>
        <p:spPr>
          <a:xfrm>
            <a:off x="279490" y="109716"/>
            <a:ext cx="8117586" cy="324400"/>
          </a:xfrm>
        </p:spPr>
        <p:txBody>
          <a:bodyPr anchor="t" anchorCtr="0"/>
          <a:lstStyle/>
          <a:p>
            <a:pPr lvl="1"/>
            <a:r>
              <a:rPr lang="de-DE" sz="2000" dirty="0" smtClean="0"/>
              <a:t>Einkaufswagen anlegen - Wichtiges:</a:t>
            </a:r>
            <a:br>
              <a:rPr lang="de-DE" sz="2000" dirty="0" smtClean="0"/>
            </a:br>
            <a:endParaRPr lang="de-DE" sz="2000" dirty="0"/>
          </a:p>
        </p:txBody>
      </p:sp>
      <p:sp>
        <p:nvSpPr>
          <p:cNvPr id="5" name="Datumsplatzhalter 4"/>
          <p:cNvSpPr>
            <a:spLocks noGrp="1"/>
          </p:cNvSpPr>
          <p:nvPr>
            <p:ph type="dt" sz="half" idx="2"/>
          </p:nvPr>
        </p:nvSpPr>
        <p:spPr/>
        <p:txBody>
          <a:bodyPr/>
          <a:lstStyle/>
          <a:p>
            <a:fld id="{606A8A6E-CF44-481B-A4AA-9EE5A9AFA002}"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29551" y="398312"/>
            <a:ext cx="8424936" cy="5328592"/>
          </a:xfrm>
        </p:spPr>
        <p:txBody>
          <a:bodyPr/>
          <a:lstStyle/>
          <a:p>
            <a:r>
              <a:rPr lang="de-DE" sz="1600" dirty="0" smtClean="0"/>
              <a:t>Einkaufswagen anlegen:</a:t>
            </a:r>
          </a:p>
          <a:p>
            <a:pPr marL="0" indent="0">
              <a:buNone/>
            </a:pPr>
            <a:endParaRPr lang="de-DE" sz="200" dirty="0" smtClean="0"/>
          </a:p>
          <a:p>
            <a:endParaRPr lang="de-DE" sz="100" dirty="0" smtClean="0"/>
          </a:p>
          <a:p>
            <a:pPr lvl="1">
              <a:buFont typeface="Wingdings" panose="05000000000000000000" pitchFamily="2" charset="2"/>
              <a:buChar char="Ø"/>
            </a:pPr>
            <a:r>
              <a:rPr lang="de-DE" sz="1200" b="1" u="sng" dirty="0" smtClean="0"/>
              <a:t>Kopieren der Kontierung in alle Positionen </a:t>
            </a:r>
          </a:p>
          <a:p>
            <a:pPr marL="476250" lvl="1" indent="0">
              <a:buNone/>
            </a:pPr>
            <a:r>
              <a:rPr lang="de-DE" sz="1200" b="1" dirty="0"/>
              <a:t> </a:t>
            </a:r>
            <a:r>
              <a:rPr lang="de-DE" sz="1200" b="1" dirty="0" smtClean="0"/>
              <a:t>       (bei Änderung der aus den Voreinstellungen gezogenen Kontierung)</a:t>
            </a:r>
            <a:r>
              <a:rPr lang="de-DE" sz="1200" dirty="0" smtClean="0"/>
              <a:t>: </a:t>
            </a:r>
          </a:p>
          <a:p>
            <a:pPr marL="0" indent="0">
              <a:buNone/>
            </a:pPr>
            <a:r>
              <a:rPr lang="de-DE" sz="1200" dirty="0" smtClean="0"/>
              <a:t>                   Dazu markieren Sie 1. bitte die Einkaufswagenposition, deren Kontierung in alle Positionen kopiert werden soll </a:t>
            </a:r>
          </a:p>
          <a:p>
            <a:pPr marL="0" indent="0">
              <a:buNone/>
            </a:pPr>
            <a:r>
              <a:rPr lang="de-DE" sz="1200" dirty="0"/>
              <a:t> </a:t>
            </a:r>
            <a:r>
              <a:rPr lang="de-DE" sz="1200" dirty="0" smtClean="0"/>
              <a:t>                  und  klicken 2. auf die Schaltfläche „Details“ und scrollen dann nach unten und wechseln 3. in den Reiter</a:t>
            </a:r>
          </a:p>
          <a:p>
            <a:pPr marL="0" indent="0">
              <a:buNone/>
            </a:pPr>
            <a:r>
              <a:rPr lang="de-DE" sz="1200" dirty="0"/>
              <a:t>                   „Kontierung</a:t>
            </a:r>
            <a:r>
              <a:rPr lang="de-DE" sz="1200" dirty="0" smtClean="0"/>
              <a:t>“ . Jetzt ändern Sie 4. die Kontierung dieser Einkaufswagenposition auf die gewünschte Kontierung</a:t>
            </a:r>
          </a:p>
          <a:p>
            <a:pPr marL="0" indent="0">
              <a:buNone/>
            </a:pPr>
            <a:r>
              <a:rPr lang="de-DE" sz="1200" dirty="0" smtClean="0"/>
              <a:t>                   </a:t>
            </a:r>
            <a:r>
              <a:rPr lang="de-DE" sz="1200" dirty="0"/>
              <a:t>ab </a:t>
            </a:r>
            <a:r>
              <a:rPr lang="de-DE" sz="1200" dirty="0" smtClean="0"/>
              <a:t>und klicken </a:t>
            </a:r>
            <a:r>
              <a:rPr lang="de-DE" sz="1200" dirty="0"/>
              <a:t>Sie im Schritt </a:t>
            </a:r>
            <a:r>
              <a:rPr lang="de-DE" sz="1200" dirty="0" smtClean="0"/>
              <a:t>5. </a:t>
            </a:r>
            <a:r>
              <a:rPr lang="de-DE" sz="1200" dirty="0"/>
              <a:t>auf die </a:t>
            </a:r>
            <a:r>
              <a:rPr lang="de-DE" sz="1200" dirty="0" smtClean="0"/>
              <a:t>Schaltfläche „Kopieren“, damit die geänderte Kontierung in </a:t>
            </a:r>
            <a:r>
              <a:rPr lang="de-DE" sz="1200" dirty="0"/>
              <a:t>die </a:t>
            </a:r>
            <a:endParaRPr lang="de-DE" sz="1200" dirty="0" smtClean="0"/>
          </a:p>
          <a:p>
            <a:pPr marL="0" indent="0">
              <a:buNone/>
            </a:pPr>
            <a:r>
              <a:rPr lang="de-DE" sz="1200" dirty="0"/>
              <a:t>                   Zwischenablage übernommen </a:t>
            </a:r>
            <a:r>
              <a:rPr lang="de-DE" sz="1200" dirty="0" smtClean="0"/>
              <a:t>wird. Danach klicken Sie im Schritt 5. auf die Schaltfläche  „Alle </a:t>
            </a:r>
            <a:r>
              <a:rPr lang="de-DE" sz="1200" dirty="0"/>
              <a:t>Positionen </a:t>
            </a:r>
            <a:endParaRPr lang="de-DE" sz="1200" dirty="0" smtClean="0"/>
          </a:p>
          <a:p>
            <a:pPr marL="0" indent="0">
              <a:buNone/>
            </a:pPr>
            <a:r>
              <a:rPr lang="de-DE" sz="1200" dirty="0"/>
              <a:t>                   ändern“. </a:t>
            </a:r>
            <a:r>
              <a:rPr lang="de-DE" sz="1200" dirty="0" smtClean="0"/>
              <a:t>Dadurch wird </a:t>
            </a:r>
            <a:r>
              <a:rPr lang="de-DE" sz="1200" dirty="0"/>
              <a:t>die </a:t>
            </a:r>
            <a:r>
              <a:rPr lang="de-DE" sz="1200" dirty="0" smtClean="0"/>
              <a:t>abgeänderte Kontierung </a:t>
            </a:r>
            <a:r>
              <a:rPr lang="de-DE" sz="1200" dirty="0"/>
              <a:t>in alle vorhandenen Positionen kopiert.</a:t>
            </a:r>
          </a:p>
          <a:p>
            <a:pPr marL="0" indent="0">
              <a:buNone/>
            </a:pPr>
            <a:endParaRPr lang="de-DE" sz="1400" dirty="0"/>
          </a:p>
          <a:p>
            <a:pPr marL="1381125" lvl="3" indent="0">
              <a:buNone/>
            </a:pPr>
            <a:r>
              <a:rPr lang="de-DE" sz="800" dirty="0" smtClean="0"/>
              <a:t>  </a:t>
            </a:r>
            <a:endParaRPr lang="de-DE" sz="800" dirty="0"/>
          </a:p>
        </p:txBody>
      </p:sp>
      <p:sp>
        <p:nvSpPr>
          <p:cNvPr id="10" name="Rectangle 3"/>
          <p:cNvSpPr>
            <a:spLocks noChangeArrowheads="1"/>
          </p:cNvSpPr>
          <p:nvPr/>
        </p:nvSpPr>
        <p:spPr bwMode="auto">
          <a:xfrm>
            <a:off x="931901" y="2923849"/>
            <a:ext cx="7312507" cy="16554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Rectangle 2"/>
          <p:cNvSpPr>
            <a:spLocks noChangeArrowheads="1"/>
          </p:cNvSpPr>
          <p:nvPr/>
        </p:nvSpPr>
        <p:spPr bwMode="auto">
          <a:xfrm>
            <a:off x="1062309" y="2647389"/>
            <a:ext cx="378507" cy="18476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Textfeld 8"/>
          <p:cNvSpPr txBox="1"/>
          <p:nvPr/>
        </p:nvSpPr>
        <p:spPr>
          <a:xfrm>
            <a:off x="648289" y="2769094"/>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1" name="Textfeld 8"/>
          <p:cNvSpPr txBox="1"/>
          <p:nvPr/>
        </p:nvSpPr>
        <p:spPr>
          <a:xfrm>
            <a:off x="679915" y="2443760"/>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12" name="Rectangle 2"/>
          <p:cNvSpPr>
            <a:spLocks noChangeArrowheads="1"/>
          </p:cNvSpPr>
          <p:nvPr/>
        </p:nvSpPr>
        <p:spPr bwMode="auto">
          <a:xfrm>
            <a:off x="4582439" y="5835000"/>
            <a:ext cx="2077793" cy="17945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Rectangle 3"/>
          <p:cNvSpPr>
            <a:spLocks noChangeArrowheads="1"/>
          </p:cNvSpPr>
          <p:nvPr/>
        </p:nvSpPr>
        <p:spPr bwMode="auto">
          <a:xfrm>
            <a:off x="2155282" y="5204884"/>
            <a:ext cx="830192" cy="22086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Textfeld 8"/>
          <p:cNvSpPr txBox="1"/>
          <p:nvPr/>
        </p:nvSpPr>
        <p:spPr>
          <a:xfrm>
            <a:off x="1890208" y="5124593"/>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3</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5" name="Textfeld 8"/>
          <p:cNvSpPr txBox="1"/>
          <p:nvPr/>
        </p:nvSpPr>
        <p:spPr>
          <a:xfrm>
            <a:off x="3643885" y="5342422"/>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5</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6" name="Textfeld 8"/>
          <p:cNvSpPr txBox="1"/>
          <p:nvPr/>
        </p:nvSpPr>
        <p:spPr>
          <a:xfrm>
            <a:off x="4285366" y="5672415"/>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4</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9" name="Rectangle 5"/>
          <p:cNvSpPr>
            <a:spLocks noChangeArrowheads="1"/>
          </p:cNvSpPr>
          <p:nvPr/>
        </p:nvSpPr>
        <p:spPr bwMode="auto">
          <a:xfrm>
            <a:off x="6948264" y="5562002"/>
            <a:ext cx="1080120" cy="16490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Rectangle 2"/>
          <p:cNvSpPr>
            <a:spLocks noChangeArrowheads="1"/>
          </p:cNvSpPr>
          <p:nvPr/>
        </p:nvSpPr>
        <p:spPr bwMode="auto">
          <a:xfrm>
            <a:off x="3935549" y="5578971"/>
            <a:ext cx="506470" cy="14793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Textfeld 8"/>
          <p:cNvSpPr txBox="1"/>
          <p:nvPr/>
        </p:nvSpPr>
        <p:spPr>
          <a:xfrm>
            <a:off x="6690897" y="5301273"/>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6</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11" name="Rectangle 4"/>
          <p:cNvSpPr>
            <a:spLocks noChangeArrowheads="1"/>
          </p:cNvSpPr>
          <p:nvPr/>
        </p:nvSpPr>
        <p:spPr bwMode="auto">
          <a:xfrm>
            <a:off x="1062309" y="6034245"/>
            <a:ext cx="2995596" cy="72174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Fußzeilenplatzhalter 7"/>
          <p:cNvSpPr>
            <a:spLocks noGrp="1"/>
          </p:cNvSpPr>
          <p:nvPr>
            <p:ph type="ftr" sz="quarter" idx="10"/>
          </p:nvPr>
        </p:nvSpPr>
        <p:spPr/>
        <p:txBody>
          <a:bodyPr/>
          <a:lstStyle/>
          <a:p>
            <a:pPr>
              <a:lnSpc>
                <a:spcPct val="90000"/>
              </a:lnSpc>
            </a:pPr>
            <a:r>
              <a:rPr lang="de-DE" smtClean="0"/>
              <a:t>SRM Grundlagenschulung für Neueinsteiger (Newcomer) </a:t>
            </a:r>
            <a:endParaRPr lang="de-DE" dirty="0"/>
          </a:p>
        </p:txBody>
      </p:sp>
    </p:spTree>
    <p:extLst>
      <p:ext uri="{BB962C8B-B14F-4D97-AF65-F5344CB8AC3E}">
        <p14:creationId xmlns:p14="http://schemas.microsoft.com/office/powerpoint/2010/main" val="41959203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827471" y="1052736"/>
            <a:ext cx="6824836" cy="3760624"/>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31AA97E1-189F-4D70-AE62-12DEAFE49094}"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04664"/>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b="1" dirty="0" smtClean="0"/>
              <a:t>Reiter „Positionsdaten“</a:t>
            </a:r>
            <a:endParaRPr lang="de-DE" sz="1400" u="sng" dirty="0" smtClean="0"/>
          </a:p>
          <a:p>
            <a:pPr marL="0" indent="0">
              <a:buNone/>
            </a:pPr>
            <a:endParaRPr lang="de-DE" sz="1400" dirty="0"/>
          </a:p>
          <a:p>
            <a:pPr marL="0" indent="0">
              <a:buNone/>
            </a:pPr>
            <a:endParaRPr lang="de-DE" sz="1400" dirty="0"/>
          </a:p>
          <a:p>
            <a:pPr marL="1381125" lvl="3" indent="0">
              <a:buNone/>
            </a:pPr>
            <a:r>
              <a:rPr lang="de-DE" sz="800" dirty="0" smtClean="0"/>
              <a:t>  </a:t>
            </a: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10" name="Rectangle 3"/>
          <p:cNvSpPr>
            <a:spLocks noChangeArrowheads="1"/>
          </p:cNvSpPr>
          <p:nvPr/>
        </p:nvSpPr>
        <p:spPr bwMode="auto">
          <a:xfrm>
            <a:off x="757131" y="1659046"/>
            <a:ext cx="6839205" cy="210541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Rechteck 23"/>
          <p:cNvSpPr/>
          <p:nvPr/>
        </p:nvSpPr>
        <p:spPr>
          <a:xfrm>
            <a:off x="179512" y="5001759"/>
            <a:ext cx="7586316" cy="954107"/>
          </a:xfrm>
          <a:prstGeom prst="rect">
            <a:avLst/>
          </a:prstGeom>
        </p:spPr>
        <p:txBody>
          <a:bodyPr wrap="square">
            <a:spAutoFit/>
          </a:bodyPr>
          <a:lstStyle/>
          <a:p>
            <a:pPr lvl="1">
              <a:buFont typeface="Wingdings" panose="05000000000000000000" pitchFamily="2" charset="2"/>
              <a:buChar char="Ø"/>
            </a:pPr>
            <a:r>
              <a:rPr lang="de-DE" sz="1400" b="1" dirty="0" smtClean="0"/>
              <a:t>Im Reiter „Positionsdaten“ kann man jetzt ggf. die Positionsdaten noch abändern“</a:t>
            </a:r>
            <a:endParaRPr lang="de-DE" sz="1400" u="sng" dirty="0"/>
          </a:p>
          <a:p>
            <a:endParaRPr lang="de-DE" sz="1400" dirty="0"/>
          </a:p>
          <a:p>
            <a:endParaRPr lang="de-DE" sz="1400" dirty="0"/>
          </a:p>
        </p:txBody>
      </p:sp>
      <p:sp>
        <p:nvSpPr>
          <p:cNvPr id="7" name="Rectangle 2"/>
          <p:cNvSpPr>
            <a:spLocks noChangeArrowheads="1"/>
          </p:cNvSpPr>
          <p:nvPr/>
        </p:nvSpPr>
        <p:spPr bwMode="auto">
          <a:xfrm>
            <a:off x="867611" y="1311755"/>
            <a:ext cx="942138" cy="18510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Textfeld 8"/>
          <p:cNvSpPr txBox="1"/>
          <p:nvPr/>
        </p:nvSpPr>
        <p:spPr>
          <a:xfrm>
            <a:off x="594094" y="1149572"/>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19" name="Rechteck 18"/>
          <p:cNvSpPr/>
          <p:nvPr/>
        </p:nvSpPr>
        <p:spPr>
          <a:xfrm>
            <a:off x="179512" y="5553818"/>
            <a:ext cx="7586316" cy="954107"/>
          </a:xfrm>
          <a:prstGeom prst="rect">
            <a:avLst/>
          </a:prstGeom>
        </p:spPr>
        <p:txBody>
          <a:bodyPr wrap="square">
            <a:spAutoFit/>
          </a:bodyPr>
          <a:lstStyle/>
          <a:p>
            <a:pPr lvl="1">
              <a:buFont typeface="Wingdings" panose="05000000000000000000" pitchFamily="2" charset="2"/>
              <a:buChar char="Ø"/>
            </a:pPr>
            <a:r>
              <a:rPr lang="de-DE" sz="1400" b="1" dirty="0" smtClean="0"/>
              <a:t>Wenn alle Angaben in allen Reitern überprüft worden sind, kann man jetzt auf „Prüfen“ klicken</a:t>
            </a:r>
            <a:endParaRPr lang="de-DE" sz="1400" u="sng" dirty="0"/>
          </a:p>
          <a:p>
            <a:endParaRPr lang="de-DE" sz="1400" dirty="0"/>
          </a:p>
          <a:p>
            <a:endParaRPr lang="de-DE" sz="1400" dirty="0"/>
          </a:p>
        </p:txBody>
      </p:sp>
      <p:sp>
        <p:nvSpPr>
          <p:cNvPr id="9" name="Rectangle 2"/>
          <p:cNvSpPr>
            <a:spLocks noChangeArrowheads="1"/>
          </p:cNvSpPr>
          <p:nvPr/>
        </p:nvSpPr>
        <p:spPr bwMode="auto">
          <a:xfrm>
            <a:off x="1979712" y="4498840"/>
            <a:ext cx="288032" cy="20523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Textfeld 8"/>
          <p:cNvSpPr txBox="1"/>
          <p:nvPr/>
        </p:nvSpPr>
        <p:spPr>
          <a:xfrm>
            <a:off x="1779367" y="4195439"/>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731291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293413" y="1138414"/>
            <a:ext cx="6519058" cy="5101533"/>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51403DF3-C0CF-49E4-B031-F86727350035}"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2039154" y="5425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524306"/>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marL="0" indent="0">
              <a:buNone/>
            </a:pPr>
            <a:endParaRPr lang="de-DE" sz="1400" dirty="0"/>
          </a:p>
          <a:p>
            <a:pPr marL="0" indent="0">
              <a:buNone/>
            </a:pPr>
            <a:endParaRPr lang="de-DE" sz="1400" dirty="0"/>
          </a:p>
          <a:p>
            <a:pPr marL="1381125" lvl="3" indent="0">
              <a:buNone/>
            </a:pPr>
            <a:r>
              <a:rPr lang="de-DE" sz="800" dirty="0" smtClean="0"/>
              <a:t>  </a:t>
            </a: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24" name="Rechteck 23"/>
          <p:cNvSpPr/>
          <p:nvPr/>
        </p:nvSpPr>
        <p:spPr>
          <a:xfrm>
            <a:off x="6420429" y="1087635"/>
            <a:ext cx="2664296" cy="5139869"/>
          </a:xfrm>
          <a:prstGeom prst="rect">
            <a:avLst/>
          </a:prstGeom>
        </p:spPr>
        <p:txBody>
          <a:bodyPr wrap="square">
            <a:spAutoFit/>
          </a:bodyPr>
          <a:lstStyle/>
          <a:p>
            <a:pPr lvl="1">
              <a:buFont typeface="Wingdings" panose="05000000000000000000" pitchFamily="2" charset="2"/>
              <a:buChar char="Ø"/>
            </a:pPr>
            <a:endParaRPr lang="de-DE" sz="1000" b="1" dirty="0" smtClean="0"/>
          </a:p>
          <a:p>
            <a:pPr lvl="1">
              <a:buFont typeface="Wingdings" panose="05000000000000000000" pitchFamily="2" charset="2"/>
              <a:buChar char="Ø"/>
            </a:pPr>
            <a:endParaRPr lang="de-DE" sz="1000" b="1" dirty="0"/>
          </a:p>
          <a:p>
            <a:pPr lvl="1"/>
            <a:r>
              <a:rPr lang="de-DE" sz="1000" b="1" dirty="0" smtClean="0">
                <a:sym typeface="Wingdings" panose="05000000000000000000" pitchFamily="2" charset="2"/>
              </a:rPr>
              <a:t> </a:t>
            </a:r>
            <a:r>
              <a:rPr lang="de-DE" sz="1000" b="1" dirty="0" smtClean="0"/>
              <a:t>Wenn man jetzt nur grüne Meldungen, aber keine rote Meldungen hat, kann man ggf. im Feld „</a:t>
            </a:r>
            <a:r>
              <a:rPr lang="de-DE" sz="1000" b="1" dirty="0" err="1" smtClean="0"/>
              <a:t>Neme</a:t>
            </a:r>
            <a:r>
              <a:rPr lang="de-DE" sz="1000" b="1" dirty="0" smtClean="0"/>
              <a:t> des Einkaufswagens“ noch den Namen des Einkaufswagens abändern und dann auf „Bestellen“ klicken</a:t>
            </a:r>
          </a:p>
          <a:p>
            <a:pPr lvl="1">
              <a:buFont typeface="Wingdings" panose="05000000000000000000" pitchFamily="2" charset="2"/>
              <a:buChar char="Ø"/>
            </a:pPr>
            <a:endParaRPr lang="de-DE" sz="1000" b="1" u="sng" dirty="0"/>
          </a:p>
          <a:p>
            <a:pPr lvl="1"/>
            <a:r>
              <a:rPr lang="de-DE" sz="1000" b="1" dirty="0" smtClean="0"/>
              <a:t>Danach erhält der Freigeber eine Genehmigungs-Email , in der er den Einkaufswagen freigeben kann.</a:t>
            </a:r>
          </a:p>
          <a:p>
            <a:pPr lvl="1"/>
            <a:endParaRPr lang="de-DE" sz="1000" b="1" dirty="0" smtClean="0"/>
          </a:p>
          <a:p>
            <a:pPr lvl="1"/>
            <a:r>
              <a:rPr lang="de-DE" sz="1000" b="1" dirty="0" smtClean="0"/>
              <a:t>Nach Freigabe des Einkaufswagens im SRM System wird er in das </a:t>
            </a:r>
            <a:r>
              <a:rPr lang="de-DE" sz="1000" b="1" dirty="0"/>
              <a:t>S</a:t>
            </a:r>
            <a:r>
              <a:rPr lang="de-DE" sz="1000" b="1" dirty="0" smtClean="0"/>
              <a:t>AP System angelegt. Nach Freigabe der Bestellung durch die Kontierungsprüfung von FIMA bekommen Sie bei einer dezentralen Bestellung eine E-Mail mit der Bestellung als Anhang zugesendet.</a:t>
            </a:r>
          </a:p>
          <a:p>
            <a:pPr lvl="1"/>
            <a:endParaRPr lang="de-DE" sz="1000" b="1" dirty="0" smtClean="0"/>
          </a:p>
          <a:p>
            <a:pPr lvl="1"/>
            <a:r>
              <a:rPr lang="de-DE" sz="1000" b="1" dirty="0" smtClean="0"/>
              <a:t>Dann können Sie die Bestellung  ausdrucken und dem Lieferanten zusenden.</a:t>
            </a:r>
            <a:endParaRPr lang="de-DE" sz="1000" dirty="0"/>
          </a:p>
          <a:p>
            <a:endParaRPr lang="de-DE" sz="1400" dirty="0"/>
          </a:p>
          <a:p>
            <a:endParaRPr lang="de-DE" sz="1400" dirty="0"/>
          </a:p>
        </p:txBody>
      </p:sp>
      <p:sp>
        <p:nvSpPr>
          <p:cNvPr id="7" name="Rectangle 2"/>
          <p:cNvSpPr>
            <a:spLocks noChangeArrowheads="1"/>
          </p:cNvSpPr>
          <p:nvPr/>
        </p:nvSpPr>
        <p:spPr bwMode="auto">
          <a:xfrm>
            <a:off x="335228" y="1790154"/>
            <a:ext cx="5202042" cy="106444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tangle 2"/>
          <p:cNvSpPr>
            <a:spLocks noChangeArrowheads="1"/>
          </p:cNvSpPr>
          <p:nvPr/>
        </p:nvSpPr>
        <p:spPr bwMode="auto">
          <a:xfrm>
            <a:off x="3106309" y="4267356"/>
            <a:ext cx="1439132" cy="24103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Textfeld 8"/>
          <p:cNvSpPr txBox="1"/>
          <p:nvPr/>
        </p:nvSpPr>
        <p:spPr>
          <a:xfrm>
            <a:off x="2729239" y="4112098"/>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2" name="Textfeld 8"/>
          <p:cNvSpPr txBox="1"/>
          <p:nvPr/>
        </p:nvSpPr>
        <p:spPr>
          <a:xfrm>
            <a:off x="73570" y="2878087"/>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3</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3" name="Textfeld 8"/>
          <p:cNvSpPr txBox="1"/>
          <p:nvPr/>
        </p:nvSpPr>
        <p:spPr>
          <a:xfrm>
            <a:off x="107311" y="1479639"/>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12" name="Rectangle 4"/>
          <p:cNvSpPr>
            <a:spLocks noChangeArrowheads="1"/>
          </p:cNvSpPr>
          <p:nvPr/>
        </p:nvSpPr>
        <p:spPr bwMode="auto">
          <a:xfrm>
            <a:off x="401967" y="2865129"/>
            <a:ext cx="569633" cy="2999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5803206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747" y="109782"/>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a:xfrm>
            <a:off x="615992" y="6402853"/>
            <a:ext cx="1044000" cy="360000"/>
          </a:xfrm>
        </p:spPr>
        <p:txBody>
          <a:bodyPr/>
          <a:lstStyle/>
          <a:p>
            <a:fld id="{765A2EB6-3BBF-46F5-9C71-3927CA32C9C7}"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475656" y="5661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478611"/>
            <a:ext cx="8424936" cy="5328592"/>
          </a:xfrm>
        </p:spPr>
        <p:txBody>
          <a:bodyPr/>
          <a:lstStyle/>
          <a:p>
            <a:r>
              <a:rPr lang="de-DE" sz="1600" dirty="0" smtClean="0"/>
              <a:t>Einkaufswagen anlegen:</a:t>
            </a:r>
          </a:p>
          <a:p>
            <a:pPr marL="0" indent="0">
              <a:buNone/>
            </a:pPr>
            <a:endParaRPr lang="de-DE" sz="600" dirty="0" smtClean="0"/>
          </a:p>
          <a:p>
            <a:endParaRPr lang="de-DE" sz="100" dirty="0" smtClean="0"/>
          </a:p>
          <a:p>
            <a:pPr lvl="1">
              <a:buFont typeface="Wingdings" panose="05000000000000000000" pitchFamily="2" charset="2"/>
              <a:buChar char="Ø"/>
            </a:pPr>
            <a:r>
              <a:rPr lang="de-DE" sz="1400" dirty="0" smtClean="0"/>
              <a:t>Jetzt auf „Prüfen“ klicken:</a:t>
            </a:r>
          </a:p>
          <a:p>
            <a:pPr marL="0" indent="0">
              <a:buNone/>
            </a:pPr>
            <a:endParaRPr lang="de-DE" sz="1400" dirty="0"/>
          </a:p>
          <a:p>
            <a:pPr marL="0" indent="0">
              <a:buNone/>
            </a:pPr>
            <a:endParaRPr lang="de-DE" sz="1400" dirty="0"/>
          </a:p>
          <a:p>
            <a:pPr marL="1381125" lvl="3" indent="0">
              <a:buNone/>
            </a:pPr>
            <a:endParaRPr lang="de-DE" sz="800" dirty="0"/>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8" name="Rechteck 7"/>
          <p:cNvSpPr/>
          <p:nvPr/>
        </p:nvSpPr>
        <p:spPr>
          <a:xfrm>
            <a:off x="615992" y="3957077"/>
            <a:ext cx="8420504" cy="523220"/>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sym typeface="Wingdings" panose="05000000000000000000" pitchFamily="2" charset="2"/>
              </a:rPr>
              <a:t>Wenn man jetzt den Satz „Einkaufswagen „</a:t>
            </a:r>
            <a:r>
              <a:rPr lang="de-DE" sz="1400" dirty="0" err="1" smtClean="0">
                <a:sym typeface="Wingdings" panose="05000000000000000000" pitchFamily="2" charset="2"/>
              </a:rPr>
              <a:t>xxxxxxx</a:t>
            </a:r>
            <a:r>
              <a:rPr lang="de-DE" sz="1400" dirty="0" smtClean="0">
                <a:sym typeface="Wingdings" panose="05000000000000000000" pitchFamily="2" charset="2"/>
              </a:rPr>
              <a:t>  </a:t>
            </a:r>
            <a:r>
              <a:rPr lang="de-DE" sz="1400" dirty="0" err="1" smtClean="0">
                <a:sym typeface="Wingdings" panose="05000000000000000000" pitchFamily="2" charset="2"/>
              </a:rPr>
              <a:t>xx.xx.xxxx</a:t>
            </a:r>
            <a:r>
              <a:rPr lang="de-DE" sz="1400" dirty="0" smtClean="0">
                <a:sym typeface="Wingdings" panose="05000000000000000000" pitchFamily="2" charset="2"/>
              </a:rPr>
              <a:t>  mit Nummer 2000xxxxxx wurde erfolgreich bestellt“ , dann hat man den Einkaufswagen bestellt</a:t>
            </a:r>
            <a:endParaRPr lang="de-DE" sz="1400" dirty="0"/>
          </a:p>
        </p:txBody>
      </p:sp>
      <p:sp>
        <p:nvSpPr>
          <p:cNvPr id="27" name="Textfeld 8"/>
          <p:cNvSpPr txBox="1"/>
          <p:nvPr/>
        </p:nvSpPr>
        <p:spPr>
          <a:xfrm>
            <a:off x="10874071" y="5987411"/>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a:solidFill>
                  <a:srgbClr val="FF0000"/>
                </a:solidFill>
                <a:effectLst/>
                <a:ea typeface="Calibri" panose="020F0502020204030204" pitchFamily="34" charset="0"/>
                <a:cs typeface="Times New Roman" panose="02020603050405020304" pitchFamily="18" charset="0"/>
              </a:rPr>
              <a:t>1.</a:t>
            </a:r>
            <a:endParaRPr lang="de-DE" sz="1100">
              <a:effectLst/>
              <a:ea typeface="Calibri" panose="020F0502020204030204" pitchFamily="34" charset="0"/>
              <a:cs typeface="Times New Roman" panose="02020603050405020304" pitchFamily="18" charset="0"/>
            </a:endParaRPr>
          </a:p>
          <a:p>
            <a:pPr>
              <a:spcAft>
                <a:spcPts val="0"/>
              </a:spcAft>
            </a:pPr>
            <a:r>
              <a:rPr lang="de-DE" sz="1100">
                <a:effectLst/>
                <a:ea typeface="Calibri" panose="020F0502020204030204" pitchFamily="34" charset="0"/>
                <a:cs typeface="Times New Roman" panose="02020603050405020304" pitchFamily="18" charset="0"/>
              </a:rPr>
              <a:t> </a:t>
            </a:r>
          </a:p>
        </p:txBody>
      </p:sp>
      <p:pic>
        <p:nvPicPr>
          <p:cNvPr id="4" name="Grafik 3"/>
          <p:cNvPicPr>
            <a:picLocks noChangeAspect="1"/>
          </p:cNvPicPr>
          <p:nvPr/>
        </p:nvPicPr>
        <p:blipFill>
          <a:blip r:embed="rId2"/>
          <a:stretch>
            <a:fillRect/>
          </a:stretch>
        </p:blipFill>
        <p:spPr>
          <a:xfrm>
            <a:off x="383727" y="1235894"/>
            <a:ext cx="8810323" cy="2191919"/>
          </a:xfrm>
          <a:prstGeom prst="rect">
            <a:avLst/>
          </a:prstGeom>
        </p:spPr>
      </p:pic>
      <p:sp>
        <p:nvSpPr>
          <p:cNvPr id="14" name="Rectangle 2"/>
          <p:cNvSpPr>
            <a:spLocks noChangeArrowheads="1"/>
          </p:cNvSpPr>
          <p:nvPr/>
        </p:nvSpPr>
        <p:spPr bwMode="auto">
          <a:xfrm>
            <a:off x="383726" y="2759420"/>
            <a:ext cx="4692329" cy="29268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Rechteck 18"/>
          <p:cNvSpPr/>
          <p:nvPr/>
        </p:nvSpPr>
        <p:spPr>
          <a:xfrm>
            <a:off x="581462" y="4714360"/>
            <a:ext cx="8420504" cy="307777"/>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sym typeface="Wingdings" panose="05000000000000000000" pitchFamily="2" charset="2"/>
              </a:rPr>
              <a:t>Jetzt würden die Genehmigungs-E-Mail an die Freigeber gesendet werden</a:t>
            </a:r>
            <a:endParaRPr lang="de-DE" sz="1400" dirty="0"/>
          </a:p>
        </p:txBody>
      </p:sp>
      <p:sp>
        <p:nvSpPr>
          <p:cNvPr id="23" name="Rechteck 22"/>
          <p:cNvSpPr/>
          <p:nvPr/>
        </p:nvSpPr>
        <p:spPr>
          <a:xfrm>
            <a:off x="596037" y="5185308"/>
            <a:ext cx="8420504" cy="523220"/>
          </a:xfrm>
          <a:prstGeom prst="rect">
            <a:avLst/>
          </a:prstGeom>
        </p:spPr>
        <p:txBody>
          <a:bodyPr wrap="square">
            <a:spAutoFit/>
          </a:bodyPr>
          <a:lstStyle/>
          <a:p>
            <a:r>
              <a:rPr lang="de-DE" sz="1400" b="1" dirty="0"/>
              <a:t> </a:t>
            </a:r>
            <a:r>
              <a:rPr lang="de-DE" sz="1400" b="1" dirty="0" smtClean="0">
                <a:sym typeface="Wingdings" panose="05000000000000000000" pitchFamily="2" charset="2"/>
              </a:rPr>
              <a:t> </a:t>
            </a:r>
            <a:r>
              <a:rPr lang="de-DE" sz="1400" dirty="0" smtClean="0">
                <a:sym typeface="Wingdings" panose="05000000000000000000" pitchFamily="2" charset="2"/>
              </a:rPr>
              <a:t>Erst nach der vollständigen Freigabe des Einkaufswagens im SRM System, wird der Einkaufswagen in das „eigentliche“ SAP System transportiert und es werden die entsprechenden Folgebelege angelegt</a:t>
            </a:r>
            <a:endParaRPr lang="de-DE" sz="1400" dirty="0"/>
          </a:p>
        </p:txBody>
      </p:sp>
    </p:spTree>
    <p:extLst>
      <p:ext uri="{BB962C8B-B14F-4D97-AF65-F5344CB8AC3E}">
        <p14:creationId xmlns:p14="http://schemas.microsoft.com/office/powerpoint/2010/main" val="2842316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74737"/>
            <a:ext cx="6911975" cy="561975"/>
          </a:xfrm>
        </p:spPr>
        <p:txBody>
          <a:bodyPr/>
          <a:lstStyle/>
          <a:p>
            <a:r>
              <a:rPr lang="de-DE" dirty="0" smtClean="0"/>
              <a:t>Was wird alles benötigt?</a:t>
            </a:r>
            <a:endParaRPr lang="de-DE" dirty="0"/>
          </a:p>
        </p:txBody>
      </p:sp>
      <p:sp>
        <p:nvSpPr>
          <p:cNvPr id="3" name="Inhaltsplatzhalter 2"/>
          <p:cNvSpPr>
            <a:spLocks noGrp="1"/>
          </p:cNvSpPr>
          <p:nvPr>
            <p:ph idx="1"/>
          </p:nvPr>
        </p:nvSpPr>
        <p:spPr>
          <a:xfrm>
            <a:off x="395536" y="908720"/>
            <a:ext cx="8352928" cy="4966741"/>
          </a:xfrm>
        </p:spPr>
        <p:txBody>
          <a:bodyPr/>
          <a:lstStyle/>
          <a:p>
            <a:pPr marL="0" indent="0">
              <a:buNone/>
            </a:pPr>
            <a:endParaRPr lang="de-DE" sz="1600" dirty="0" smtClean="0"/>
          </a:p>
          <a:p>
            <a:pPr>
              <a:buFont typeface="Wingdings" panose="05000000000000000000" pitchFamily="2" charset="2"/>
              <a:buChar char="Ø"/>
            </a:pPr>
            <a:r>
              <a:rPr lang="de-DE" sz="1600" dirty="0" smtClean="0"/>
              <a:t>PC mit Internet- und </a:t>
            </a:r>
            <a:r>
              <a:rPr lang="de-DE" sz="1600" dirty="0" err="1" smtClean="0"/>
              <a:t>Intranetzugang</a:t>
            </a:r>
            <a:r>
              <a:rPr lang="de-DE" sz="1600" dirty="0" smtClean="0"/>
              <a:t> </a:t>
            </a:r>
          </a:p>
          <a:p>
            <a:pPr>
              <a:buFont typeface="Wingdings" panose="05000000000000000000" pitchFamily="2" charset="2"/>
              <a:buChar char="Ø"/>
            </a:pPr>
            <a:endParaRPr lang="de-DE" sz="1600" dirty="0" smtClean="0"/>
          </a:p>
          <a:p>
            <a:pPr>
              <a:buFont typeface="Wingdings" panose="05000000000000000000" pitchFamily="2" charset="2"/>
              <a:buChar char="Ø"/>
            </a:pPr>
            <a:r>
              <a:rPr lang="de-DE" sz="1600" u="sng" dirty="0" smtClean="0"/>
              <a:t>Wünschenswert:</a:t>
            </a:r>
          </a:p>
          <a:p>
            <a:pPr>
              <a:buFont typeface="Wingdings" panose="05000000000000000000" pitchFamily="2" charset="2"/>
              <a:buChar char="Ø"/>
            </a:pPr>
            <a:endParaRPr lang="de-DE" sz="1600" u="sng" dirty="0" smtClean="0"/>
          </a:p>
          <a:p>
            <a:pPr lvl="2">
              <a:buFont typeface="Wingdings" panose="05000000000000000000" pitchFamily="2" charset="2"/>
              <a:buChar char="§"/>
            </a:pPr>
            <a:r>
              <a:rPr lang="de-DE" dirty="0">
                <a:ea typeface="+mn-ea"/>
                <a:cs typeface="+mn-cs"/>
              </a:rPr>
              <a:t>Microsoft-Betriebssystem (mindestens Windows 7)</a:t>
            </a:r>
          </a:p>
          <a:p>
            <a:pPr lvl="2">
              <a:buFont typeface="Wingdings" panose="05000000000000000000" pitchFamily="2" charset="2"/>
              <a:buChar char="§"/>
            </a:pPr>
            <a:r>
              <a:rPr lang="de-DE" dirty="0" smtClean="0">
                <a:ea typeface="+mn-ea"/>
                <a:cs typeface="+mn-cs"/>
              </a:rPr>
              <a:t>Andere </a:t>
            </a:r>
            <a:r>
              <a:rPr lang="de-DE" dirty="0">
                <a:ea typeface="+mn-ea"/>
                <a:cs typeface="+mn-cs"/>
              </a:rPr>
              <a:t>Betriebssysteme wie z.B. </a:t>
            </a:r>
            <a:r>
              <a:rPr lang="de-DE" dirty="0" smtClean="0">
                <a:ea typeface="+mn-ea"/>
                <a:cs typeface="+mn-cs"/>
              </a:rPr>
              <a:t>Macintosh </a:t>
            </a:r>
            <a:r>
              <a:rPr lang="de-DE" dirty="0">
                <a:ea typeface="+mn-ea"/>
                <a:cs typeface="+mn-cs"/>
              </a:rPr>
              <a:t>(Mac) können zwar funktionieren, müssen aber </a:t>
            </a:r>
            <a:r>
              <a:rPr lang="de-DE" dirty="0" smtClean="0">
                <a:ea typeface="+mn-ea"/>
                <a:cs typeface="+mn-cs"/>
              </a:rPr>
              <a:t>nicht (keine Gewährleistung)</a:t>
            </a:r>
          </a:p>
          <a:p>
            <a:pPr lvl="2">
              <a:buFont typeface="Wingdings" panose="05000000000000000000" pitchFamily="2" charset="2"/>
              <a:buChar char="§"/>
            </a:pPr>
            <a:r>
              <a:rPr lang="de-DE" dirty="0"/>
              <a:t>Internet Explorer ab Version 10 oder Mozilla Firefox (grösser Version 30</a:t>
            </a:r>
            <a:r>
              <a:rPr lang="de-DE" dirty="0" smtClean="0"/>
              <a:t>)</a:t>
            </a:r>
            <a:endParaRPr lang="de-DE" dirty="0">
              <a:ea typeface="+mn-ea"/>
              <a:cs typeface="+mn-cs"/>
            </a:endParaRPr>
          </a:p>
          <a:p>
            <a:pPr lvl="2">
              <a:buFont typeface="Wingdings" panose="05000000000000000000" pitchFamily="2" charset="2"/>
              <a:buChar char="§"/>
            </a:pPr>
            <a:r>
              <a:rPr lang="de-DE" dirty="0">
                <a:ea typeface="+mn-ea"/>
                <a:cs typeface="+mn-cs"/>
              </a:rPr>
              <a:t>Als </a:t>
            </a:r>
            <a:r>
              <a:rPr lang="de-DE" dirty="0" smtClean="0">
                <a:ea typeface="+mn-ea"/>
                <a:cs typeface="+mn-cs"/>
              </a:rPr>
              <a:t>Mailsystem vorzugsweise Microsoft Outlook</a:t>
            </a:r>
          </a:p>
          <a:p>
            <a:pPr lvl="2">
              <a:buFont typeface="Wingdings" panose="05000000000000000000" pitchFamily="2" charset="2"/>
              <a:buChar char="§"/>
            </a:pPr>
            <a:r>
              <a:rPr lang="de-DE" dirty="0" smtClean="0">
                <a:ea typeface="+mn-ea"/>
                <a:cs typeface="+mn-cs"/>
              </a:rPr>
              <a:t>Andere Mailsysteme wie z.B. Thunderbird </a:t>
            </a:r>
            <a:r>
              <a:rPr lang="de-DE" dirty="0"/>
              <a:t>können zwar funktionieren, müssen aber nicht (keine Gewährleistung</a:t>
            </a:r>
            <a:r>
              <a:rPr lang="de-DE" dirty="0" smtClean="0"/>
              <a:t>) bzw. nur mit Einschränkungen</a:t>
            </a:r>
          </a:p>
          <a:p>
            <a:pPr marL="933450" lvl="2" indent="0">
              <a:buNone/>
            </a:pPr>
            <a:r>
              <a:rPr lang="de-DE" sz="1800" b="1" dirty="0" smtClean="0">
                <a:sym typeface="Wingdings" panose="05000000000000000000" pitchFamily="2" charset="2"/>
              </a:rPr>
              <a:t></a:t>
            </a:r>
            <a:r>
              <a:rPr lang="de-DE" dirty="0" smtClean="0">
                <a:sym typeface="Wingdings" panose="05000000000000000000" pitchFamily="2" charset="2"/>
              </a:rPr>
              <a:t> </a:t>
            </a:r>
            <a:r>
              <a:rPr lang="de-DE" dirty="0" smtClean="0"/>
              <a:t>Evtl</a:t>
            </a:r>
            <a:r>
              <a:rPr lang="de-DE" dirty="0"/>
              <a:t>. bei Ihrem zuständigen Systemadministrator </a:t>
            </a:r>
            <a:r>
              <a:rPr lang="de-DE" dirty="0" smtClean="0"/>
              <a:t>nachfragen</a:t>
            </a:r>
            <a:endParaRPr lang="de-DE" dirty="0"/>
          </a:p>
          <a:p>
            <a:pPr marL="933450" lvl="2" indent="0">
              <a:buNone/>
            </a:pPr>
            <a:endParaRPr lang="de-DE" b="1" dirty="0">
              <a:ea typeface="+mn-ea"/>
              <a:cs typeface="+mn-cs"/>
            </a:endParaRPr>
          </a:p>
          <a:p>
            <a:pPr marL="0" indent="0">
              <a:buNone/>
            </a:pPr>
            <a:endParaRPr lang="de-DE" sz="1600" dirty="0"/>
          </a:p>
          <a:p>
            <a:pPr marL="0" indent="0">
              <a:buNone/>
            </a:pPr>
            <a:endParaRPr lang="de-DE" sz="1600" dirty="0" smtClean="0"/>
          </a:p>
          <a:p>
            <a:pPr marL="0" indent="0">
              <a:buNone/>
            </a:pPr>
            <a:endParaRPr lang="de-DE" sz="1800" dirty="0" smtClean="0"/>
          </a:p>
          <a:p>
            <a:pPr lvl="5"/>
            <a:endParaRPr lang="de-DE" sz="850" dirty="0"/>
          </a:p>
          <a:p>
            <a:pPr marL="1819275" lvl="4" indent="0">
              <a:buNone/>
            </a:pPr>
            <a:endParaRPr lang="de-DE" sz="1050" dirty="0"/>
          </a:p>
          <a:p>
            <a:pPr lvl="4"/>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B4B08C47-38C7-4244-B2F0-C652B4975322}" type="datetime1">
              <a:rPr lang="de-DE" smtClean="0"/>
              <a:t>14.05.2018</a:t>
            </a:fld>
            <a:endParaRPr lang="de-DE" dirty="0"/>
          </a:p>
        </p:txBody>
      </p:sp>
      <p:sp>
        <p:nvSpPr>
          <p:cNvPr id="8" name="Fußzeilenplatzhalter 1"/>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10334684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380104" y="2403822"/>
            <a:ext cx="8486054" cy="2690351"/>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A703F2EE-C9E9-4618-A66B-7D035D12ECC4}"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475656" y="5661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526039"/>
            <a:ext cx="8424936" cy="5328592"/>
          </a:xfrm>
        </p:spPr>
        <p:txBody>
          <a:bodyPr/>
          <a:lstStyle/>
          <a:p>
            <a:r>
              <a:rPr lang="de-DE" sz="1600" dirty="0" smtClean="0"/>
              <a:t>Druckvorschau – Schaltfläche „Druck Status“</a:t>
            </a:r>
          </a:p>
          <a:p>
            <a:pPr marL="0" indent="0">
              <a:buNone/>
            </a:pPr>
            <a:endParaRPr lang="de-DE" sz="800" dirty="0" smtClean="0"/>
          </a:p>
          <a:p>
            <a:endParaRPr lang="de-DE" sz="100" dirty="0" smtClean="0"/>
          </a:p>
          <a:p>
            <a:pPr lvl="1">
              <a:buFont typeface="Wingdings" panose="05000000000000000000" pitchFamily="2" charset="2"/>
              <a:buChar char="Ø"/>
            </a:pPr>
            <a:r>
              <a:rPr lang="de-DE" sz="1400" dirty="0" smtClean="0"/>
              <a:t>Mit Hilfe der Druckvorschau (Schaltfläche </a:t>
            </a:r>
            <a:r>
              <a:rPr lang="de-DE" sz="1400" dirty="0"/>
              <a:t>„Druck Status</a:t>
            </a:r>
            <a:r>
              <a:rPr lang="de-DE" sz="1400" dirty="0" smtClean="0"/>
              <a:t>“) kann man sich alle wichtigen Informationen zu dem Einkaufswagen anzeigen lassen.</a:t>
            </a:r>
          </a:p>
          <a:p>
            <a:pPr marL="476250" lvl="1" indent="0">
              <a:buNone/>
            </a:pPr>
            <a:endParaRPr lang="de-DE" sz="800" dirty="0" smtClean="0"/>
          </a:p>
          <a:p>
            <a:pPr marL="0" indent="0">
              <a:buNone/>
            </a:pPr>
            <a:r>
              <a:rPr lang="de-DE" sz="1400" dirty="0" smtClean="0"/>
              <a:t>                 Dazu markiert man den betreffenden Einkaufswagen (mit Klicken auf das graue Quadrat</a:t>
            </a:r>
          </a:p>
          <a:p>
            <a:pPr marL="0" indent="0">
              <a:buNone/>
            </a:pPr>
            <a:r>
              <a:rPr lang="de-DE" sz="1400" dirty="0"/>
              <a:t> </a:t>
            </a:r>
            <a:r>
              <a:rPr lang="de-DE" sz="1400" dirty="0" smtClean="0"/>
              <a:t>                links, so dass die ganze Zeile des Einkaufswagens gelb markiert ist) und klickt in der</a:t>
            </a:r>
          </a:p>
          <a:p>
            <a:pPr marL="0" indent="0">
              <a:buNone/>
            </a:pPr>
            <a:r>
              <a:rPr lang="de-DE" sz="1400" dirty="0"/>
              <a:t> </a:t>
            </a:r>
            <a:r>
              <a:rPr lang="de-DE" sz="1400" dirty="0" smtClean="0"/>
              <a:t>                oberen Zeile auf „Druck </a:t>
            </a:r>
            <a:r>
              <a:rPr lang="de-DE" sz="1400" dirty="0"/>
              <a:t>S</a:t>
            </a:r>
            <a:r>
              <a:rPr lang="de-DE" sz="1400" dirty="0" smtClean="0"/>
              <a:t>tatus“</a:t>
            </a:r>
          </a:p>
          <a:p>
            <a:pPr marL="0" indent="0">
              <a:buNone/>
            </a:pPr>
            <a:endParaRPr lang="de-DE" sz="1400" dirty="0"/>
          </a:p>
          <a:p>
            <a:pPr marL="0" indent="0">
              <a:buNone/>
            </a:pPr>
            <a:endParaRPr lang="de-DE" sz="1400" dirty="0"/>
          </a:p>
          <a:p>
            <a:pPr lvl="1">
              <a:buFont typeface="Wingdings" panose="05000000000000000000" pitchFamily="2" charset="2"/>
              <a:buChar char="Ø"/>
            </a:pPr>
            <a:endParaRPr lang="de-DE" sz="1400" dirty="0" smtClean="0"/>
          </a:p>
          <a:p>
            <a:pPr marL="1381125" lvl="3" indent="0">
              <a:buNone/>
            </a:pPr>
            <a:endParaRPr lang="de-DE" sz="800" dirty="0"/>
          </a:p>
        </p:txBody>
      </p:sp>
      <p:sp>
        <p:nvSpPr>
          <p:cNvPr id="11" name="Rectangle 5"/>
          <p:cNvSpPr>
            <a:spLocks noChangeArrowheads="1"/>
          </p:cNvSpPr>
          <p:nvPr/>
        </p:nvSpPr>
        <p:spPr bwMode="auto">
          <a:xfrm>
            <a:off x="8103403" y="4568870"/>
            <a:ext cx="589280" cy="24583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Rectangle 6"/>
          <p:cNvSpPr>
            <a:spLocks noChangeArrowheads="1"/>
          </p:cNvSpPr>
          <p:nvPr/>
        </p:nvSpPr>
        <p:spPr bwMode="auto">
          <a:xfrm>
            <a:off x="2851573" y="4867504"/>
            <a:ext cx="6014585" cy="22969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Rectangle 7"/>
          <p:cNvSpPr>
            <a:spLocks noChangeArrowheads="1"/>
          </p:cNvSpPr>
          <p:nvPr/>
        </p:nvSpPr>
        <p:spPr bwMode="auto">
          <a:xfrm>
            <a:off x="2643522" y="4875685"/>
            <a:ext cx="178700" cy="22969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Textfeld 8"/>
          <p:cNvSpPr txBox="1"/>
          <p:nvPr/>
        </p:nvSpPr>
        <p:spPr>
          <a:xfrm>
            <a:off x="7806123" y="4343871"/>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7" name="Textfeld 8"/>
          <p:cNvSpPr txBox="1"/>
          <p:nvPr/>
        </p:nvSpPr>
        <p:spPr>
          <a:xfrm>
            <a:off x="2339752" y="4825196"/>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1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31173344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755576" y="1076015"/>
            <a:ext cx="7038975" cy="2971800"/>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4" name="Fußzeilenplatzhalter 3"/>
          <p:cNvSpPr>
            <a:spLocks noGrp="1"/>
          </p:cNvSpPr>
          <p:nvPr>
            <p:ph type="ftr" sz="quarter" idx="10"/>
          </p:nvPr>
        </p:nvSpPr>
        <p:spPr/>
        <p:txBody>
          <a:bodyPr/>
          <a:lstStyle/>
          <a:p>
            <a:r>
              <a:rPr lang="de-DE" smtClean="0"/>
              <a:t>SRM Grundlagenschulung für Neueinsteiger (Newcomer) </a:t>
            </a:r>
            <a:endParaRPr lang="de-DE" dirty="0"/>
          </a:p>
        </p:txBody>
      </p:sp>
      <p:sp>
        <p:nvSpPr>
          <p:cNvPr id="5" name="Datumsplatzhalter 4"/>
          <p:cNvSpPr>
            <a:spLocks noGrp="1"/>
          </p:cNvSpPr>
          <p:nvPr>
            <p:ph type="dt" sz="half" idx="2"/>
          </p:nvPr>
        </p:nvSpPr>
        <p:spPr/>
        <p:txBody>
          <a:bodyPr/>
          <a:lstStyle/>
          <a:p>
            <a:fld id="{6CFB2F1F-809B-47B0-AF50-4026FBF3353C}"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187624" y="60149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6"/>
          <p:cNvSpPr>
            <a:spLocks noChangeArrowheads="1"/>
          </p:cNvSpPr>
          <p:nvPr/>
        </p:nvSpPr>
        <p:spPr bwMode="auto">
          <a:xfrm>
            <a:off x="313778" y="1539585"/>
            <a:ext cx="6497559" cy="19094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Textfeld 8"/>
          <p:cNvSpPr txBox="1"/>
          <p:nvPr/>
        </p:nvSpPr>
        <p:spPr>
          <a:xfrm>
            <a:off x="60737" y="4581279"/>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7" name="Textfeld 8"/>
          <p:cNvSpPr txBox="1"/>
          <p:nvPr/>
        </p:nvSpPr>
        <p:spPr>
          <a:xfrm>
            <a:off x="385289" y="1471158"/>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graphicFrame>
        <p:nvGraphicFramePr>
          <p:cNvPr id="8" name="Tabelle 7"/>
          <p:cNvGraphicFramePr>
            <a:graphicFrameLocks noGrp="1"/>
          </p:cNvGraphicFramePr>
          <p:nvPr>
            <p:extLst>
              <p:ext uri="{D42A27DB-BD31-4B8C-83A1-F6EECF244321}">
                <p14:modId xmlns:p14="http://schemas.microsoft.com/office/powerpoint/2010/main" val="1087568747"/>
              </p:ext>
            </p:extLst>
          </p:nvPr>
        </p:nvGraphicFramePr>
        <p:xfrm>
          <a:off x="396673" y="3655760"/>
          <a:ext cx="8356600" cy="365760"/>
        </p:xfrm>
        <a:graphic>
          <a:graphicData uri="http://schemas.openxmlformats.org/drawingml/2006/table">
            <a:tbl>
              <a:tblPr/>
              <a:tblGrid>
                <a:gridCol w="8356600">
                  <a:extLst>
                    <a:ext uri="{9D8B030D-6E8A-4147-A177-3AD203B41FA5}">
                      <a16:colId xmlns:a16="http://schemas.microsoft.com/office/drawing/2014/main" val="20000"/>
                    </a:ext>
                  </a:extLst>
                </a:gridCol>
              </a:tblGrid>
              <a:tr h="0">
                <a:tc>
                  <a:txBody>
                    <a:bodyPr/>
                    <a:lstStyle/>
                    <a:p>
                      <a:endParaRPr lang="de-DE" dirty="0"/>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2" name="Inhaltsplatzhalter 11"/>
          <p:cNvSpPr>
            <a:spLocks noGrp="1"/>
          </p:cNvSpPr>
          <p:nvPr>
            <p:ph idx="1"/>
          </p:nvPr>
        </p:nvSpPr>
        <p:spPr>
          <a:xfrm>
            <a:off x="385289" y="3921376"/>
            <a:ext cx="7409262" cy="2882624"/>
          </a:xfrm>
        </p:spPr>
        <p:txBody>
          <a:bodyPr/>
          <a:lstStyle/>
          <a:p>
            <a:pPr marL="0" indent="0">
              <a:buNone/>
            </a:pPr>
            <a:r>
              <a:rPr lang="de-DE" sz="1000" b="1" dirty="0" smtClean="0"/>
              <a:t>Dabei bedeutet:</a:t>
            </a:r>
          </a:p>
          <a:p>
            <a:pPr marL="0" indent="0">
              <a:buNone/>
            </a:pPr>
            <a:r>
              <a:rPr lang="de-DE" sz="1000" dirty="0" smtClean="0"/>
              <a:t>SC</a:t>
            </a:r>
            <a:r>
              <a:rPr lang="de-DE" sz="1000" dirty="0"/>
              <a:t> 2000174556 mit Wert 629,18 EUR genehmigen    beendet    11.02.2015  Prof. Dr.  </a:t>
            </a:r>
          </a:p>
          <a:p>
            <a:pPr>
              <a:buFont typeface="Wingdings" panose="05000000000000000000" pitchFamily="2" charset="2"/>
              <a:buChar char="Ø"/>
            </a:pPr>
            <a:r>
              <a:rPr lang="de-DE" sz="1000" dirty="0" smtClean="0">
                <a:ea typeface="+mn-ea"/>
                <a:cs typeface="+mn-cs"/>
              </a:rPr>
              <a:t>Der </a:t>
            </a:r>
            <a:r>
              <a:rPr lang="de-DE" sz="1000" dirty="0">
                <a:ea typeface="+mn-ea"/>
                <a:cs typeface="+mn-cs"/>
              </a:rPr>
              <a:t>Genehmigungs-Workflow wurde beendet, d.h. der Einkaufswagen ist genehmigt	</a:t>
            </a:r>
          </a:p>
          <a:p>
            <a:pPr marL="0" indent="0">
              <a:buNone/>
            </a:pPr>
            <a:endParaRPr lang="de-DE" sz="1000" dirty="0" smtClean="0"/>
          </a:p>
          <a:p>
            <a:pPr marL="0" indent="0">
              <a:buNone/>
            </a:pPr>
            <a:r>
              <a:rPr lang="de-DE" sz="1000" dirty="0" smtClean="0"/>
              <a:t>Aktueller </a:t>
            </a:r>
            <a:r>
              <a:rPr lang="de-DE" sz="1000" dirty="0"/>
              <a:t>Status der BS-Abwicklung   </a:t>
            </a:r>
            <a:r>
              <a:rPr lang="de-DE" sz="1000" dirty="0" smtClean="0"/>
              <a:t>0027014495</a:t>
            </a:r>
          </a:p>
          <a:p>
            <a:pPr>
              <a:buFont typeface="Wingdings" panose="05000000000000000000" pitchFamily="2" charset="2"/>
              <a:buChar char="Ø"/>
            </a:pPr>
            <a:r>
              <a:rPr lang="de-DE" sz="1000" dirty="0" smtClean="0"/>
              <a:t>Zu dem (genehmigten) Einkaufswagen wurde im SAP System die Bestellung </a:t>
            </a:r>
            <a:r>
              <a:rPr lang="de-DE" sz="1000" b="1" dirty="0" smtClean="0"/>
              <a:t>27014495 </a:t>
            </a:r>
            <a:r>
              <a:rPr lang="de-DE" sz="1000" dirty="0" smtClean="0"/>
              <a:t>angelegt</a:t>
            </a:r>
          </a:p>
          <a:p>
            <a:pPr>
              <a:buFont typeface="Wingdings" panose="05000000000000000000" pitchFamily="2" charset="2"/>
              <a:buChar char="Ø"/>
            </a:pPr>
            <a:endParaRPr lang="de-DE" sz="1000" dirty="0"/>
          </a:p>
          <a:p>
            <a:pPr>
              <a:buFont typeface="Wingdings" panose="05000000000000000000" pitchFamily="2" charset="2"/>
              <a:buChar char="Ø"/>
            </a:pPr>
            <a:endParaRPr lang="de-DE" sz="1000" dirty="0" smtClean="0"/>
          </a:p>
          <a:p>
            <a:pPr marL="0" indent="0">
              <a:buNone/>
            </a:pPr>
            <a:endParaRPr lang="de-DE" sz="1000" dirty="0" smtClean="0"/>
          </a:p>
          <a:p>
            <a:pPr marL="0" indent="0">
              <a:buNone/>
            </a:pPr>
            <a:endParaRPr lang="de-DE" sz="1000" dirty="0" smtClean="0"/>
          </a:p>
          <a:p>
            <a:pPr>
              <a:buFont typeface="Wingdings" panose="05000000000000000000" pitchFamily="2" charset="2"/>
              <a:buChar char="Ø"/>
            </a:pPr>
            <a:r>
              <a:rPr lang="de-DE" sz="1000" dirty="0" smtClean="0"/>
              <a:t>Die Bestellung </a:t>
            </a:r>
            <a:r>
              <a:rPr lang="de-DE" sz="1000" b="1" dirty="0"/>
              <a:t>27014495 </a:t>
            </a:r>
            <a:r>
              <a:rPr lang="de-DE" sz="1000" dirty="0"/>
              <a:t>wurde von der Kontierstelle von FIMA </a:t>
            </a:r>
            <a:r>
              <a:rPr lang="de-DE" sz="1000" dirty="0" smtClean="0"/>
              <a:t>freigegeben, d.h. die Bestellung bekommen Sie per E-Mail zugesendet (bei dezentralem Einkauf) bzw. wurde dem Lieferanten elektronisch zugesendet (bei Web Shop Bestellungen)</a:t>
            </a:r>
          </a:p>
          <a:p>
            <a:pPr>
              <a:buFont typeface="Wingdings" panose="05000000000000000000" pitchFamily="2" charset="2"/>
              <a:buChar char="Ø"/>
            </a:pPr>
            <a:endParaRPr lang="de-DE" sz="1000" dirty="0"/>
          </a:p>
          <a:p>
            <a:pPr>
              <a:buFont typeface="Wingdings" panose="05000000000000000000" pitchFamily="2" charset="2"/>
              <a:buChar char="Ø"/>
            </a:pPr>
            <a:endParaRPr lang="de-DE" sz="1000" dirty="0" smtClean="0"/>
          </a:p>
          <a:p>
            <a:pPr>
              <a:buFont typeface="Wingdings" panose="05000000000000000000" pitchFamily="2" charset="2"/>
              <a:buChar char="Ø"/>
            </a:pPr>
            <a:endParaRPr lang="de-DE" sz="1000" dirty="0"/>
          </a:p>
          <a:p>
            <a:pPr>
              <a:buFont typeface="Wingdings" panose="05000000000000000000" pitchFamily="2" charset="2"/>
              <a:buChar char="Ø"/>
            </a:pPr>
            <a:r>
              <a:rPr lang="de-DE" sz="1000" dirty="0" smtClean="0"/>
              <a:t>Wareneingang ist bereits erfolgt !</a:t>
            </a:r>
            <a:endParaRPr lang="de-DE" sz="1000" dirty="0"/>
          </a:p>
        </p:txBody>
      </p:sp>
      <p:sp>
        <p:nvSpPr>
          <p:cNvPr id="20" name="Textfeld 8"/>
          <p:cNvSpPr txBox="1"/>
          <p:nvPr/>
        </p:nvSpPr>
        <p:spPr>
          <a:xfrm>
            <a:off x="53524" y="4024943"/>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2" name="Rectangle 6"/>
          <p:cNvSpPr>
            <a:spLocks noChangeArrowheads="1"/>
          </p:cNvSpPr>
          <p:nvPr/>
        </p:nvSpPr>
        <p:spPr bwMode="auto">
          <a:xfrm>
            <a:off x="1309648" y="2127142"/>
            <a:ext cx="3592516" cy="18999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Rechteck 10"/>
          <p:cNvSpPr/>
          <p:nvPr/>
        </p:nvSpPr>
        <p:spPr>
          <a:xfrm>
            <a:off x="267747" y="545490"/>
            <a:ext cx="5958408" cy="369332"/>
          </a:xfrm>
          <a:prstGeom prst="rect">
            <a:avLst/>
          </a:prstGeom>
        </p:spPr>
        <p:txBody>
          <a:bodyPr wrap="square">
            <a:spAutoFit/>
          </a:bodyPr>
          <a:lstStyle/>
          <a:p>
            <a:r>
              <a:rPr lang="de-DE" dirty="0"/>
              <a:t>Druckvorschau – Schaltfläche „Druck Status“</a:t>
            </a:r>
          </a:p>
        </p:txBody>
      </p:sp>
      <p:pic>
        <p:nvPicPr>
          <p:cNvPr id="23" name="Grafik 22"/>
          <p:cNvPicPr>
            <a:picLocks noChangeAspect="1"/>
          </p:cNvPicPr>
          <p:nvPr/>
        </p:nvPicPr>
        <p:blipFill>
          <a:blip r:embed="rId3"/>
          <a:stretch>
            <a:fillRect/>
          </a:stretch>
        </p:blipFill>
        <p:spPr>
          <a:xfrm>
            <a:off x="313778" y="5124032"/>
            <a:ext cx="3015625" cy="529573"/>
          </a:xfrm>
          <a:prstGeom prst="rect">
            <a:avLst/>
          </a:prstGeom>
        </p:spPr>
      </p:pic>
      <p:sp>
        <p:nvSpPr>
          <p:cNvPr id="28" name="Textfeld 8"/>
          <p:cNvSpPr txBox="1"/>
          <p:nvPr/>
        </p:nvSpPr>
        <p:spPr>
          <a:xfrm>
            <a:off x="1309647" y="2071540"/>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9" name="Textfeld 8"/>
          <p:cNvSpPr txBox="1"/>
          <p:nvPr/>
        </p:nvSpPr>
        <p:spPr>
          <a:xfrm>
            <a:off x="1309647" y="2402647"/>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3</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30" name="Textfeld 8"/>
          <p:cNvSpPr txBox="1"/>
          <p:nvPr/>
        </p:nvSpPr>
        <p:spPr>
          <a:xfrm>
            <a:off x="95496" y="5125964"/>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3</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31" name="Rectangle 6"/>
          <p:cNvSpPr>
            <a:spLocks noChangeArrowheads="1"/>
          </p:cNvSpPr>
          <p:nvPr/>
        </p:nvSpPr>
        <p:spPr bwMode="auto">
          <a:xfrm>
            <a:off x="1309647" y="2347020"/>
            <a:ext cx="3910425" cy="45553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4" name="Grafik 23"/>
          <p:cNvPicPr>
            <a:picLocks noChangeAspect="1"/>
          </p:cNvPicPr>
          <p:nvPr/>
        </p:nvPicPr>
        <p:blipFill>
          <a:blip r:embed="rId4"/>
          <a:stretch>
            <a:fillRect/>
          </a:stretch>
        </p:blipFill>
        <p:spPr>
          <a:xfrm>
            <a:off x="467544" y="6119039"/>
            <a:ext cx="4025746" cy="490182"/>
          </a:xfrm>
          <a:prstGeom prst="rect">
            <a:avLst/>
          </a:prstGeom>
        </p:spPr>
      </p:pic>
      <p:sp>
        <p:nvSpPr>
          <p:cNvPr id="32" name="Textfeld 8"/>
          <p:cNvSpPr txBox="1"/>
          <p:nvPr/>
        </p:nvSpPr>
        <p:spPr>
          <a:xfrm>
            <a:off x="1723667" y="3332286"/>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4</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33" name="Textfeld 8"/>
          <p:cNvSpPr txBox="1"/>
          <p:nvPr/>
        </p:nvSpPr>
        <p:spPr>
          <a:xfrm>
            <a:off x="267747" y="6010615"/>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4</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34" name="Rectangle 6"/>
          <p:cNvSpPr>
            <a:spLocks noChangeArrowheads="1"/>
          </p:cNvSpPr>
          <p:nvPr/>
        </p:nvSpPr>
        <p:spPr bwMode="auto">
          <a:xfrm>
            <a:off x="1681216" y="3378909"/>
            <a:ext cx="3616405" cy="45553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5" name="Grafik 24"/>
          <p:cNvPicPr>
            <a:picLocks noChangeAspect="1"/>
          </p:cNvPicPr>
          <p:nvPr/>
        </p:nvPicPr>
        <p:blipFill>
          <a:blip r:embed="rId5"/>
          <a:stretch>
            <a:fillRect/>
          </a:stretch>
        </p:blipFill>
        <p:spPr>
          <a:xfrm>
            <a:off x="10572" y="6291600"/>
            <a:ext cx="514350" cy="304800"/>
          </a:xfrm>
          <a:prstGeom prst="rect">
            <a:avLst/>
          </a:prstGeom>
        </p:spPr>
      </p:pic>
    </p:spTree>
    <p:extLst>
      <p:ext uri="{BB962C8B-B14F-4D97-AF65-F5344CB8AC3E}">
        <p14:creationId xmlns:p14="http://schemas.microsoft.com/office/powerpoint/2010/main" val="2278631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419463" y="1007014"/>
            <a:ext cx="7863545" cy="1063373"/>
          </a:xfrm>
          <a:prstGeom prst="rect">
            <a:avLst/>
          </a:prstGeom>
        </p:spPr>
      </p:pic>
      <p:pic>
        <p:nvPicPr>
          <p:cNvPr id="6" name="Grafik 5"/>
          <p:cNvPicPr>
            <a:picLocks noChangeAspect="1"/>
          </p:cNvPicPr>
          <p:nvPr/>
        </p:nvPicPr>
        <p:blipFill>
          <a:blip r:embed="rId3"/>
          <a:stretch>
            <a:fillRect/>
          </a:stretch>
        </p:blipFill>
        <p:spPr>
          <a:xfrm>
            <a:off x="440916" y="2507996"/>
            <a:ext cx="8228846" cy="3803835"/>
          </a:xfrm>
          <a:prstGeom prst="rect">
            <a:avLst/>
          </a:prstGeom>
        </p:spPr>
      </p:pic>
      <p:sp>
        <p:nvSpPr>
          <p:cNvPr id="2" name="Titel 1"/>
          <p:cNvSpPr>
            <a:spLocks noGrp="1"/>
          </p:cNvSpPr>
          <p:nvPr>
            <p:ph type="title"/>
          </p:nvPr>
        </p:nvSpPr>
        <p:spPr>
          <a:xfrm>
            <a:off x="267747" y="138968"/>
            <a:ext cx="8117586" cy="324400"/>
          </a:xfrm>
        </p:spPr>
        <p:txBody>
          <a:bodyPr anchor="t" anchorCtr="0"/>
          <a:lstStyle/>
          <a:p>
            <a:pPr lvl="1"/>
            <a:r>
              <a:rPr lang="de-DE" sz="2000" dirty="0" smtClean="0"/>
              <a:t>Einkaufswagen anlegen - Wichtiges:</a:t>
            </a:r>
            <a:endParaRPr lang="de-DE" sz="2000" dirty="0"/>
          </a:p>
        </p:txBody>
      </p:sp>
      <p:sp>
        <p:nvSpPr>
          <p:cNvPr id="5" name="Datumsplatzhalter 4"/>
          <p:cNvSpPr>
            <a:spLocks noGrp="1"/>
          </p:cNvSpPr>
          <p:nvPr>
            <p:ph type="dt" sz="half" idx="2"/>
          </p:nvPr>
        </p:nvSpPr>
        <p:spPr/>
        <p:txBody>
          <a:bodyPr/>
          <a:lstStyle/>
          <a:p>
            <a:fld id="{838F6A95-5A36-4BB2-AB1F-FA60912F61BC}" type="datetime1">
              <a:rPr lang="de-DE" smtClean="0"/>
              <a:t>14.05.2018</a:t>
            </a:fld>
            <a:endParaRPr lang="de-DE" dirty="0"/>
          </a:p>
        </p:txBody>
      </p:sp>
      <p:sp>
        <p:nvSpPr>
          <p:cNvPr id="13" name="Rectangle 5"/>
          <p:cNvSpPr>
            <a:spLocks noChangeArrowheads="1"/>
          </p:cNvSpPr>
          <p:nvPr/>
        </p:nvSpPr>
        <p:spPr bwMode="auto">
          <a:xfrm>
            <a:off x="1187624" y="1976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6"/>
          <p:cNvSpPr>
            <a:spLocks noChangeArrowheads="1"/>
          </p:cNvSpPr>
          <p:nvPr/>
        </p:nvSpPr>
        <p:spPr bwMode="auto">
          <a:xfrm>
            <a:off x="1475656" y="5661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10"/>
          <p:cNvSpPr>
            <a:spLocks noChangeArrowheads="1"/>
          </p:cNvSpPr>
          <p:nvPr/>
        </p:nvSpPr>
        <p:spPr bwMode="auto">
          <a:xfrm>
            <a:off x="46754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1"/>
          <p:cNvSpPr>
            <a:spLocks noChangeArrowheads="1"/>
          </p:cNvSpPr>
          <p:nvPr/>
        </p:nvSpPr>
        <p:spPr bwMode="auto">
          <a:xfrm>
            <a:off x="467544"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a:xfrm>
            <a:off x="267747" y="526039"/>
            <a:ext cx="8424936" cy="5328592"/>
          </a:xfrm>
        </p:spPr>
        <p:txBody>
          <a:bodyPr/>
          <a:lstStyle/>
          <a:p>
            <a:r>
              <a:rPr lang="de-DE" sz="1600" dirty="0" smtClean="0"/>
              <a:t>Anlagenkontierung – Felder für die Inventarisierung</a:t>
            </a:r>
            <a:endParaRPr lang="de-DE" sz="1400" dirty="0"/>
          </a:p>
          <a:p>
            <a:pPr lvl="1">
              <a:buFont typeface="Wingdings" panose="05000000000000000000" pitchFamily="2" charset="2"/>
              <a:buChar char="Ø"/>
            </a:pPr>
            <a:endParaRPr lang="de-DE" sz="1400" dirty="0" smtClean="0"/>
          </a:p>
          <a:p>
            <a:pPr marL="1381125" lvl="3" indent="0">
              <a:buNone/>
            </a:pPr>
            <a:endParaRPr lang="de-DE" sz="800" dirty="0"/>
          </a:p>
        </p:txBody>
      </p:sp>
      <p:sp>
        <p:nvSpPr>
          <p:cNvPr id="11" name="Rectangle 5"/>
          <p:cNvSpPr>
            <a:spLocks noChangeArrowheads="1"/>
          </p:cNvSpPr>
          <p:nvPr/>
        </p:nvSpPr>
        <p:spPr bwMode="auto">
          <a:xfrm>
            <a:off x="1735471" y="1549637"/>
            <a:ext cx="465626" cy="17397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Rectangle 6"/>
          <p:cNvSpPr>
            <a:spLocks noChangeArrowheads="1"/>
          </p:cNvSpPr>
          <p:nvPr/>
        </p:nvSpPr>
        <p:spPr bwMode="auto">
          <a:xfrm>
            <a:off x="5923401" y="3662288"/>
            <a:ext cx="2537031" cy="163579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Rectangle 7"/>
          <p:cNvSpPr>
            <a:spLocks noChangeArrowheads="1"/>
          </p:cNvSpPr>
          <p:nvPr/>
        </p:nvSpPr>
        <p:spPr bwMode="auto">
          <a:xfrm>
            <a:off x="1355686" y="1179800"/>
            <a:ext cx="600628" cy="26482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Textfeld 8"/>
          <p:cNvSpPr txBox="1"/>
          <p:nvPr/>
        </p:nvSpPr>
        <p:spPr>
          <a:xfrm>
            <a:off x="2039497" y="1265478"/>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a typeface="Calibri" panose="020F0502020204030204" pitchFamily="34" charset="0"/>
                <a:cs typeface="Times New Roman" panose="02020603050405020304" pitchFamily="18" charset="0"/>
              </a:rPr>
              <a:t>2</a:t>
            </a:r>
            <a:r>
              <a:rPr lang="de-DE" sz="1400" b="1" dirty="0" smtClean="0">
                <a:solidFill>
                  <a:srgbClr val="FF0000"/>
                </a:solidFill>
                <a:effectLst/>
                <a:ea typeface="Calibri" panose="020F0502020204030204" pitchFamily="34" charset="0"/>
                <a:cs typeface="Times New Roman" panose="02020603050405020304" pitchFamily="18" charset="0"/>
              </a:rPr>
              <a:t>.</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sp>
        <p:nvSpPr>
          <p:cNvPr id="27" name="Textfeld 8"/>
          <p:cNvSpPr txBox="1"/>
          <p:nvPr/>
        </p:nvSpPr>
        <p:spPr>
          <a:xfrm>
            <a:off x="1523100" y="877456"/>
            <a:ext cx="414020" cy="3105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b="1" dirty="0">
                <a:solidFill>
                  <a:srgbClr val="FF0000"/>
                </a:solidFill>
                <a:effectLst/>
                <a:ea typeface="Calibri" panose="020F0502020204030204" pitchFamily="34" charset="0"/>
                <a:cs typeface="Times New Roman" panose="02020603050405020304" pitchFamily="18" charset="0"/>
              </a:rPr>
              <a:t>1.</a:t>
            </a:r>
            <a:endParaRPr lang="de-DE" sz="1100" dirty="0">
              <a:effectLst/>
              <a:ea typeface="Calibri" panose="020F0502020204030204" pitchFamily="34" charset="0"/>
              <a:cs typeface="Times New Roman" panose="02020603050405020304" pitchFamily="18" charset="0"/>
            </a:endParaRPr>
          </a:p>
          <a:p>
            <a:pPr>
              <a:spcAft>
                <a:spcPts val="0"/>
              </a:spcAft>
            </a:pPr>
            <a:r>
              <a:rPr lang="de-DE" sz="1100" dirty="0">
                <a:effectLst/>
                <a:ea typeface="Calibri" panose="020F0502020204030204" pitchFamily="34" charset="0"/>
                <a:cs typeface="Times New Roman" panose="02020603050405020304" pitchFamily="18" charset="0"/>
              </a:rPr>
              <a:t> </a:t>
            </a:r>
          </a:p>
        </p:txBody>
      </p:sp>
      <p:cxnSp>
        <p:nvCxnSpPr>
          <p:cNvPr id="1026" name="AutoShape 2"/>
          <p:cNvCxnSpPr>
            <a:cxnSpLocks noChangeShapeType="1"/>
          </p:cNvCxnSpPr>
          <p:nvPr/>
        </p:nvCxnSpPr>
        <p:spPr bwMode="auto">
          <a:xfrm>
            <a:off x="1993101" y="1738888"/>
            <a:ext cx="4163075" cy="2122160"/>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9" name="Oval 3"/>
          <p:cNvSpPr>
            <a:spLocks noChangeArrowheads="1"/>
          </p:cNvSpPr>
          <p:nvPr/>
        </p:nvSpPr>
        <p:spPr bwMode="auto">
          <a:xfrm>
            <a:off x="8028384" y="4946873"/>
            <a:ext cx="356948" cy="210319"/>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Oval 4"/>
          <p:cNvSpPr>
            <a:spLocks noChangeArrowheads="1"/>
          </p:cNvSpPr>
          <p:nvPr/>
        </p:nvSpPr>
        <p:spPr bwMode="auto">
          <a:xfrm>
            <a:off x="6999634" y="4946873"/>
            <a:ext cx="953650" cy="210319"/>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Textfeld 22"/>
          <p:cNvSpPr txBox="1"/>
          <p:nvPr/>
        </p:nvSpPr>
        <p:spPr>
          <a:xfrm>
            <a:off x="4578058" y="5303994"/>
            <a:ext cx="3955917" cy="938719"/>
          </a:xfrm>
          <a:prstGeom prst="rect">
            <a:avLst/>
          </a:prstGeom>
          <a:noFill/>
        </p:spPr>
        <p:txBody>
          <a:bodyPr wrap="square" rtlCol="0">
            <a:spAutoFit/>
          </a:bodyPr>
          <a:lstStyle/>
          <a:p>
            <a:r>
              <a:rPr lang="de-DE" sz="1100" b="1" dirty="0" smtClean="0">
                <a:solidFill>
                  <a:srgbClr val="FF0000"/>
                </a:solidFill>
              </a:rPr>
              <a:t>Felder für die Inventarisierung.</a:t>
            </a:r>
          </a:p>
          <a:p>
            <a:r>
              <a:rPr lang="de-DE" sz="1100" b="1" dirty="0" smtClean="0">
                <a:solidFill>
                  <a:srgbClr val="FF0000"/>
                </a:solidFill>
              </a:rPr>
              <a:t>Wichtig:</a:t>
            </a:r>
          </a:p>
          <a:p>
            <a:r>
              <a:rPr lang="de-DE" sz="1100" b="1" dirty="0" smtClean="0">
                <a:solidFill>
                  <a:srgbClr val="FF0000"/>
                </a:solidFill>
              </a:rPr>
              <a:t>Unter „PSP für Anlage“ muss unbedingt immer ein gültiges PSP-Element eingetragen sein (für Buchungskreis 1000 noch zusätzlich der DFG-Schlüssel)</a:t>
            </a:r>
            <a:endParaRPr lang="de-DE" sz="1100" b="1" dirty="0">
              <a:solidFill>
                <a:srgbClr val="FF0000"/>
              </a:solidFill>
            </a:endParaRPr>
          </a:p>
        </p:txBody>
      </p:sp>
      <p:sp>
        <p:nvSpPr>
          <p:cNvPr id="22"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39852818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000" y="188640"/>
            <a:ext cx="7128792" cy="994023"/>
          </a:xfrm>
        </p:spPr>
        <p:txBody>
          <a:bodyPr/>
          <a:lstStyle/>
          <a:p>
            <a:r>
              <a:rPr lang="de-DE" sz="1800" dirty="0" smtClean="0"/>
              <a:t>Welche Folgebelege werden nach der Genehmigung des Einkaufswagens im SAP „Backendsystem“ angelegt?</a:t>
            </a:r>
            <a:r>
              <a:rPr lang="de-DE" dirty="0" smtClean="0"/>
              <a:t/>
            </a:r>
            <a:br>
              <a:rPr lang="de-DE" dirty="0" smtClean="0"/>
            </a:br>
            <a:endParaRPr lang="de-DE" dirty="0"/>
          </a:p>
        </p:txBody>
      </p:sp>
      <p:sp>
        <p:nvSpPr>
          <p:cNvPr id="3" name="Inhaltsplatzhalter 2"/>
          <p:cNvSpPr>
            <a:spLocks noGrp="1"/>
          </p:cNvSpPr>
          <p:nvPr>
            <p:ph idx="1"/>
          </p:nvPr>
        </p:nvSpPr>
        <p:spPr>
          <a:xfrm>
            <a:off x="107504" y="899656"/>
            <a:ext cx="8568952" cy="5976664"/>
          </a:xfrm>
        </p:spPr>
        <p:txBody>
          <a:bodyPr/>
          <a:lstStyle/>
          <a:p>
            <a:pPr marL="933450" lvl="2" indent="0">
              <a:buNone/>
            </a:pPr>
            <a:endParaRPr lang="de-DE" sz="1400" dirty="0" smtClean="0"/>
          </a:p>
          <a:p>
            <a:pPr lvl="1">
              <a:buFont typeface="Wingdings" panose="05000000000000000000" pitchFamily="2" charset="2"/>
              <a:buChar char="Ø"/>
            </a:pPr>
            <a:r>
              <a:rPr lang="de-DE" sz="1400" dirty="0" smtClean="0"/>
              <a:t>Für </a:t>
            </a:r>
            <a:r>
              <a:rPr lang="de-DE" sz="1400" b="1" dirty="0" smtClean="0"/>
              <a:t>„Zentrale“ Beschaffungen (außer Web Shop Artikel) </a:t>
            </a:r>
            <a:r>
              <a:rPr lang="de-DE" sz="1400" dirty="0" smtClean="0"/>
              <a:t>wird eine sogenannte „</a:t>
            </a:r>
            <a:r>
              <a:rPr lang="de-DE" sz="1400" b="1" dirty="0" smtClean="0"/>
              <a:t>Bedarfsanforderung</a:t>
            </a:r>
            <a:r>
              <a:rPr lang="de-DE" sz="1400" dirty="0" smtClean="0"/>
              <a:t>“ (oder „BANF“ oder BA“) angelegt. </a:t>
            </a:r>
          </a:p>
          <a:p>
            <a:pPr marL="476250" lvl="1" indent="0">
              <a:buNone/>
            </a:pPr>
            <a:r>
              <a:rPr lang="de-DE" sz="1400" dirty="0"/>
              <a:t> </a:t>
            </a:r>
            <a:r>
              <a:rPr lang="de-DE" sz="1400" dirty="0" smtClean="0"/>
              <a:t>      Diese BA geht an den zuständige Einkäufer. Dieser legt zu der BA eine Bestellung im SAP </a:t>
            </a:r>
          </a:p>
          <a:p>
            <a:pPr marL="476250" lvl="1" indent="0">
              <a:buNone/>
            </a:pPr>
            <a:r>
              <a:rPr lang="de-DE" sz="1400" dirty="0"/>
              <a:t> </a:t>
            </a:r>
            <a:r>
              <a:rPr lang="de-DE" sz="1400" dirty="0" smtClean="0"/>
              <a:t>      </a:t>
            </a:r>
            <a:r>
              <a:rPr lang="de-DE" sz="1400" dirty="0"/>
              <a:t>System an </a:t>
            </a:r>
            <a:r>
              <a:rPr lang="de-DE" sz="1400" dirty="0" smtClean="0"/>
              <a:t>und druckt die Bestellung aus und sendet diese dem Lieferanten zu.</a:t>
            </a:r>
            <a:endParaRPr lang="de-DE" sz="1400" dirty="0"/>
          </a:p>
          <a:p>
            <a:pPr marL="476250" lvl="1" indent="0">
              <a:buNone/>
            </a:pPr>
            <a:endParaRPr lang="de-DE" sz="1400" dirty="0" smtClean="0"/>
          </a:p>
          <a:p>
            <a:pPr lvl="1">
              <a:buFont typeface="Wingdings" panose="05000000000000000000" pitchFamily="2" charset="2"/>
              <a:buChar char="Ø"/>
            </a:pPr>
            <a:r>
              <a:rPr lang="de-DE" sz="1400" dirty="0"/>
              <a:t>Für </a:t>
            </a:r>
            <a:r>
              <a:rPr lang="de-DE" sz="1400" b="1" dirty="0" smtClean="0"/>
              <a:t>„Dezentrale</a:t>
            </a:r>
            <a:r>
              <a:rPr lang="de-DE" sz="1400" b="1" dirty="0"/>
              <a:t>“ Beschaffungen </a:t>
            </a:r>
            <a:r>
              <a:rPr lang="de-DE" sz="1400" dirty="0"/>
              <a:t>wird </a:t>
            </a:r>
            <a:r>
              <a:rPr lang="de-DE" sz="1400" dirty="0" smtClean="0"/>
              <a:t>gleich eine „</a:t>
            </a:r>
            <a:r>
              <a:rPr lang="de-DE" sz="1400" b="1" dirty="0" smtClean="0"/>
              <a:t>Bestellung</a:t>
            </a:r>
            <a:r>
              <a:rPr lang="de-DE" sz="1400" dirty="0" smtClean="0"/>
              <a:t>“</a:t>
            </a:r>
            <a:r>
              <a:rPr lang="de-DE" sz="1400" dirty="0"/>
              <a:t> </a:t>
            </a:r>
            <a:r>
              <a:rPr lang="de-DE" sz="1400" dirty="0" smtClean="0"/>
              <a:t>angelegt</a:t>
            </a:r>
            <a:r>
              <a:rPr lang="de-DE" sz="1400" dirty="0"/>
              <a:t>. </a:t>
            </a:r>
            <a:endParaRPr lang="de-DE" sz="1400" dirty="0" smtClean="0"/>
          </a:p>
          <a:p>
            <a:pPr marL="476250" lvl="1" indent="0">
              <a:buNone/>
            </a:pPr>
            <a:r>
              <a:rPr lang="de-DE" sz="1400" dirty="0"/>
              <a:t> </a:t>
            </a:r>
            <a:r>
              <a:rPr lang="de-DE" sz="1400" dirty="0" smtClean="0"/>
              <a:t>     Diese muss evtl. noch von der Kontierungsprüfung von der Finanzabteilung</a:t>
            </a:r>
          </a:p>
          <a:p>
            <a:pPr marL="476250" lvl="1" indent="0">
              <a:buNone/>
            </a:pPr>
            <a:r>
              <a:rPr lang="de-DE" sz="1400" dirty="0" smtClean="0"/>
              <a:t>      (FIMA) im </a:t>
            </a:r>
            <a:r>
              <a:rPr lang="de-DE" sz="1400" b="1" dirty="0" smtClean="0"/>
              <a:t>SAP System </a:t>
            </a:r>
            <a:r>
              <a:rPr lang="de-DE" sz="1400" dirty="0" smtClean="0"/>
              <a:t>freigegeben werden. Erst nach der erfolgten</a:t>
            </a:r>
          </a:p>
          <a:p>
            <a:pPr marL="476250" lvl="1" indent="0">
              <a:buNone/>
            </a:pPr>
            <a:r>
              <a:rPr lang="de-DE" sz="1400" dirty="0"/>
              <a:t>      </a:t>
            </a:r>
            <a:r>
              <a:rPr lang="de-DE" sz="1400" dirty="0" smtClean="0"/>
              <a:t>Freigabe durch FIMA bekommt der </a:t>
            </a:r>
            <a:r>
              <a:rPr lang="de-DE" sz="1400" dirty="0" err="1" smtClean="0"/>
              <a:t>Anforderer</a:t>
            </a:r>
            <a:r>
              <a:rPr lang="de-DE" sz="1400" dirty="0" smtClean="0"/>
              <a:t> eine E-Mail mit der Bestellung</a:t>
            </a:r>
          </a:p>
          <a:p>
            <a:pPr marL="476250" lvl="1" indent="0">
              <a:buNone/>
            </a:pPr>
            <a:r>
              <a:rPr lang="de-DE" sz="1400" dirty="0"/>
              <a:t> </a:t>
            </a:r>
            <a:r>
              <a:rPr lang="de-DE" sz="1400" dirty="0" smtClean="0"/>
              <a:t>     als Dateianhang zugesendet.</a:t>
            </a:r>
          </a:p>
          <a:p>
            <a:pPr marL="476250" lvl="1" indent="0">
              <a:buNone/>
            </a:pPr>
            <a:endParaRPr lang="de-DE" sz="1400" dirty="0" smtClean="0"/>
          </a:p>
          <a:p>
            <a:pPr lvl="1">
              <a:buFont typeface="Wingdings" panose="05000000000000000000" pitchFamily="2" charset="2"/>
              <a:buChar char="Ø"/>
            </a:pPr>
            <a:r>
              <a:rPr lang="de-DE" sz="1400" dirty="0"/>
              <a:t>Nur für Großforschungsbereich: </a:t>
            </a:r>
            <a:r>
              <a:rPr lang="de-DE" sz="1400" dirty="0" smtClean="0"/>
              <a:t>Für Artikel </a:t>
            </a:r>
            <a:r>
              <a:rPr lang="de-DE" sz="1400" dirty="0"/>
              <a:t>aus dem Lagerkatalog </a:t>
            </a:r>
            <a:r>
              <a:rPr lang="de-DE" sz="1400" dirty="0" smtClean="0"/>
              <a:t>werden</a:t>
            </a:r>
          </a:p>
          <a:p>
            <a:pPr marL="476250" lvl="1" indent="0">
              <a:buNone/>
            </a:pPr>
            <a:r>
              <a:rPr lang="de-DE" sz="1400" dirty="0"/>
              <a:t> </a:t>
            </a:r>
            <a:r>
              <a:rPr lang="de-DE" sz="1400" dirty="0" smtClean="0"/>
              <a:t>      im SAP System „</a:t>
            </a:r>
            <a:r>
              <a:rPr lang="de-DE" sz="1400" b="1" dirty="0" smtClean="0"/>
              <a:t>Reservierungen</a:t>
            </a:r>
            <a:r>
              <a:rPr lang="de-DE" sz="1400" dirty="0" smtClean="0"/>
              <a:t>“ angelegt. Diese werden vom</a:t>
            </a:r>
          </a:p>
          <a:p>
            <a:pPr marL="476250" lvl="1" indent="0">
              <a:buNone/>
            </a:pPr>
            <a:r>
              <a:rPr lang="de-DE" sz="1400" dirty="0"/>
              <a:t> </a:t>
            </a:r>
            <a:r>
              <a:rPr lang="de-DE" sz="1400" dirty="0" smtClean="0"/>
              <a:t>      Lagermitarbeiter bearbeitet und die Auslieferung der Ware veranlasst.</a:t>
            </a:r>
            <a:endParaRPr lang="de-DE" sz="1400" dirty="0"/>
          </a:p>
          <a:p>
            <a:pPr marL="476250" lvl="1" indent="0">
              <a:buNone/>
            </a:pPr>
            <a:endParaRPr lang="de-DE" sz="1400" dirty="0" smtClean="0"/>
          </a:p>
          <a:p>
            <a:pPr lvl="1">
              <a:buFont typeface="Wingdings" panose="05000000000000000000" pitchFamily="2" charset="2"/>
              <a:buChar char="Ø"/>
            </a:pPr>
            <a:r>
              <a:rPr lang="de-DE" sz="1400" dirty="0" smtClean="0"/>
              <a:t>Ausnahme: </a:t>
            </a:r>
          </a:p>
          <a:p>
            <a:pPr lvl="3">
              <a:buFont typeface="Wingdings" panose="05000000000000000000" pitchFamily="2" charset="2"/>
              <a:buChar char="§"/>
            </a:pPr>
            <a:r>
              <a:rPr lang="de-DE" sz="1400" dirty="0" smtClean="0"/>
              <a:t>Web Shop Bestellungen sind immer „Zentrale“ Beschaffungen</a:t>
            </a:r>
          </a:p>
          <a:p>
            <a:pPr marL="476250" lvl="1" indent="0">
              <a:buNone/>
            </a:pPr>
            <a:endParaRPr lang="de-DE" sz="1050" dirty="0"/>
          </a:p>
          <a:p>
            <a:pPr marL="1819275" lvl="4" indent="0">
              <a:buNone/>
            </a:pPr>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4906F223-C3DD-4B9F-9707-E0788F1C94A2}" type="datetime1">
              <a:rPr lang="de-DE" smtClean="0"/>
              <a:t>14.05.2018</a:t>
            </a:fld>
            <a:endParaRPr lang="de-DE" dirty="0"/>
          </a:p>
        </p:txBody>
      </p:sp>
      <p:sp>
        <p:nvSpPr>
          <p:cNvPr id="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18339124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bwMode="auto">
          <a:xfrm>
            <a:off x="395536" y="274737"/>
            <a:ext cx="7128792" cy="99402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kern="0" dirty="0" smtClean="0"/>
              <a:t>Bestellablauf (Schematisch)</a:t>
            </a:r>
            <a:br>
              <a:rPr lang="de-DE" kern="0" dirty="0" smtClean="0"/>
            </a:br>
            <a:endParaRPr lang="de-DE" kern="0" dirty="0"/>
          </a:p>
        </p:txBody>
      </p:sp>
      <p:sp>
        <p:nvSpPr>
          <p:cNvPr id="5" name="Datumsplatzhalter 4"/>
          <p:cNvSpPr>
            <a:spLocks noGrp="1"/>
          </p:cNvSpPr>
          <p:nvPr>
            <p:ph type="dt" sz="half" idx="2"/>
          </p:nvPr>
        </p:nvSpPr>
        <p:spPr/>
        <p:txBody>
          <a:bodyPr/>
          <a:lstStyle/>
          <a:p>
            <a:fld id="{CD23C6E2-AD8E-45F1-B0A5-66C16A226ADA}" type="datetime1">
              <a:rPr lang="de-DE" smtClean="0"/>
              <a:t>14.05.2018</a:t>
            </a:fld>
            <a:endParaRPr lang="de-DE" dirty="0"/>
          </a:p>
        </p:txBody>
      </p:sp>
      <p:pic>
        <p:nvPicPr>
          <p:cNvPr id="8" name="Inhaltsplatzhalter 7"/>
          <p:cNvPicPr>
            <a:picLocks noGrp="1" noChangeAspect="1"/>
          </p:cNvPicPr>
          <p:nvPr>
            <p:ph idx="1"/>
          </p:nvPr>
        </p:nvPicPr>
        <p:blipFill>
          <a:blip r:embed="rId2"/>
          <a:stretch>
            <a:fillRect/>
          </a:stretch>
        </p:blipFill>
        <p:spPr>
          <a:xfrm>
            <a:off x="395536" y="1484784"/>
            <a:ext cx="6065225" cy="4032448"/>
          </a:xfrm>
          <a:prstGeom prst="rect">
            <a:avLst/>
          </a:prstGeom>
        </p:spPr>
      </p:pic>
      <p:sp>
        <p:nvSpPr>
          <p:cNvPr id="9" name="Titel 1"/>
          <p:cNvSpPr>
            <a:spLocks noGrp="1"/>
          </p:cNvSpPr>
          <p:nvPr>
            <p:ph type="title"/>
          </p:nvPr>
        </p:nvSpPr>
        <p:spPr>
          <a:xfrm>
            <a:off x="6305316" y="1154347"/>
            <a:ext cx="936104" cy="476672"/>
          </a:xfrm>
        </p:spPr>
        <p:txBody>
          <a:bodyPr anchor="t" anchorCtr="0"/>
          <a:lstStyle/>
          <a:p>
            <a:r>
              <a:rPr lang="de-DE" u="sng" dirty="0" smtClean="0"/>
              <a:t>Wer ?</a:t>
            </a:r>
            <a:endParaRPr lang="de-DE" u="sng" dirty="0"/>
          </a:p>
        </p:txBody>
      </p:sp>
      <p:sp>
        <p:nvSpPr>
          <p:cNvPr id="10" name="Titel 1"/>
          <p:cNvSpPr txBox="1">
            <a:spLocks/>
          </p:cNvSpPr>
          <p:nvPr/>
        </p:nvSpPr>
        <p:spPr bwMode="auto">
          <a:xfrm>
            <a:off x="7743504" y="1138436"/>
            <a:ext cx="936104" cy="4766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u="sng" kern="0" dirty="0" smtClean="0"/>
              <a:t>Wo ?</a:t>
            </a:r>
            <a:endParaRPr lang="de-DE" u="sng" kern="0" dirty="0"/>
          </a:p>
        </p:txBody>
      </p:sp>
      <p:sp>
        <p:nvSpPr>
          <p:cNvPr id="13" name="Titel 1"/>
          <p:cNvSpPr txBox="1">
            <a:spLocks/>
          </p:cNvSpPr>
          <p:nvPr/>
        </p:nvSpPr>
        <p:spPr bwMode="auto">
          <a:xfrm>
            <a:off x="6166424" y="1902743"/>
            <a:ext cx="1213888"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1600" kern="0" dirty="0" err="1" smtClean="0"/>
              <a:t>Anforderer</a:t>
            </a:r>
            <a:endParaRPr lang="de-DE" sz="1600" kern="0" dirty="0"/>
          </a:p>
        </p:txBody>
      </p:sp>
      <p:sp>
        <p:nvSpPr>
          <p:cNvPr id="14" name="Titel 1"/>
          <p:cNvSpPr txBox="1">
            <a:spLocks/>
          </p:cNvSpPr>
          <p:nvPr/>
        </p:nvSpPr>
        <p:spPr bwMode="auto">
          <a:xfrm>
            <a:off x="7902632" y="1902742"/>
            <a:ext cx="1213888"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1600" kern="0" dirty="0" smtClean="0"/>
              <a:t>SRM</a:t>
            </a:r>
            <a:endParaRPr lang="de-DE" sz="1600" kern="0" dirty="0"/>
          </a:p>
        </p:txBody>
      </p:sp>
      <p:sp>
        <p:nvSpPr>
          <p:cNvPr id="15" name="Titel 1"/>
          <p:cNvSpPr txBox="1">
            <a:spLocks/>
          </p:cNvSpPr>
          <p:nvPr/>
        </p:nvSpPr>
        <p:spPr bwMode="auto">
          <a:xfrm>
            <a:off x="6106952" y="2320701"/>
            <a:ext cx="1705408"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1600" kern="0" dirty="0" smtClean="0"/>
              <a:t>Genehmigender</a:t>
            </a:r>
          </a:p>
          <a:p>
            <a:r>
              <a:rPr lang="de-DE" sz="1600" kern="0" dirty="0" smtClean="0"/>
              <a:t>(SRM)</a:t>
            </a:r>
            <a:endParaRPr lang="de-DE" sz="1600" kern="0" dirty="0"/>
          </a:p>
        </p:txBody>
      </p:sp>
      <p:sp>
        <p:nvSpPr>
          <p:cNvPr id="16" name="Titel 1"/>
          <p:cNvSpPr txBox="1">
            <a:spLocks/>
          </p:cNvSpPr>
          <p:nvPr/>
        </p:nvSpPr>
        <p:spPr bwMode="auto">
          <a:xfrm>
            <a:off x="7919191" y="2326247"/>
            <a:ext cx="1213888"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1600" kern="0" dirty="0" smtClean="0"/>
              <a:t>SRM</a:t>
            </a:r>
            <a:endParaRPr lang="de-DE" sz="1600" kern="0" dirty="0"/>
          </a:p>
        </p:txBody>
      </p:sp>
      <p:sp>
        <p:nvSpPr>
          <p:cNvPr id="17" name="Titel 1"/>
          <p:cNvSpPr txBox="1">
            <a:spLocks/>
          </p:cNvSpPr>
          <p:nvPr/>
        </p:nvSpPr>
        <p:spPr bwMode="auto">
          <a:xfrm>
            <a:off x="7902632" y="2827407"/>
            <a:ext cx="1213888"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1600" kern="0" dirty="0" smtClean="0"/>
              <a:t>SAP</a:t>
            </a:r>
            <a:endParaRPr lang="de-DE" sz="1600" kern="0" dirty="0"/>
          </a:p>
        </p:txBody>
      </p:sp>
      <p:sp>
        <p:nvSpPr>
          <p:cNvPr id="18" name="Titel 1"/>
          <p:cNvSpPr txBox="1">
            <a:spLocks/>
          </p:cNvSpPr>
          <p:nvPr/>
        </p:nvSpPr>
        <p:spPr bwMode="auto">
          <a:xfrm>
            <a:off x="6138920" y="3227860"/>
            <a:ext cx="1213888"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1600" kern="0" dirty="0" smtClean="0"/>
              <a:t>FIMA</a:t>
            </a:r>
            <a:endParaRPr lang="de-DE" sz="1600" kern="0" dirty="0"/>
          </a:p>
        </p:txBody>
      </p:sp>
      <p:sp>
        <p:nvSpPr>
          <p:cNvPr id="19" name="Titel 1"/>
          <p:cNvSpPr txBox="1">
            <a:spLocks/>
          </p:cNvSpPr>
          <p:nvPr/>
        </p:nvSpPr>
        <p:spPr bwMode="auto">
          <a:xfrm>
            <a:off x="7902632" y="3250912"/>
            <a:ext cx="1213888"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1600" kern="0" dirty="0" smtClean="0"/>
              <a:t>SAP</a:t>
            </a:r>
            <a:endParaRPr lang="de-DE" sz="1600" kern="0" dirty="0"/>
          </a:p>
        </p:txBody>
      </p:sp>
      <p:sp>
        <p:nvSpPr>
          <p:cNvPr id="20" name="Titel 1"/>
          <p:cNvSpPr txBox="1">
            <a:spLocks/>
          </p:cNvSpPr>
          <p:nvPr/>
        </p:nvSpPr>
        <p:spPr bwMode="auto">
          <a:xfrm>
            <a:off x="6529616" y="3473581"/>
            <a:ext cx="1213888"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1100" kern="0" dirty="0" err="1" smtClean="0"/>
              <a:t>Anforderer</a:t>
            </a:r>
            <a:r>
              <a:rPr lang="de-DE" sz="1100" kern="0" dirty="0" smtClean="0"/>
              <a:t> (Bestellung)</a:t>
            </a:r>
          </a:p>
          <a:p>
            <a:r>
              <a:rPr lang="de-DE" sz="1100" kern="0" dirty="0" smtClean="0"/>
              <a:t>Einkäufer (BA)</a:t>
            </a:r>
            <a:endParaRPr lang="de-DE" sz="1100" kern="0" dirty="0"/>
          </a:p>
        </p:txBody>
      </p:sp>
      <p:sp>
        <p:nvSpPr>
          <p:cNvPr id="21" name="Titel 1"/>
          <p:cNvSpPr txBox="1">
            <a:spLocks/>
          </p:cNvSpPr>
          <p:nvPr/>
        </p:nvSpPr>
        <p:spPr bwMode="auto">
          <a:xfrm>
            <a:off x="7838599" y="3529981"/>
            <a:ext cx="1213888"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1100" kern="0" dirty="0" smtClean="0"/>
              <a:t>Manuell (Bestellung)</a:t>
            </a:r>
          </a:p>
          <a:p>
            <a:r>
              <a:rPr lang="de-DE" sz="1100" kern="0" dirty="0" smtClean="0"/>
              <a:t>SAP (BA)</a:t>
            </a:r>
            <a:endParaRPr lang="de-DE" sz="1100" kern="0" dirty="0"/>
          </a:p>
        </p:txBody>
      </p:sp>
      <p:sp>
        <p:nvSpPr>
          <p:cNvPr id="22" name="Titel 1"/>
          <p:cNvSpPr txBox="1">
            <a:spLocks/>
          </p:cNvSpPr>
          <p:nvPr/>
        </p:nvSpPr>
        <p:spPr bwMode="auto">
          <a:xfrm>
            <a:off x="5099928" y="3983997"/>
            <a:ext cx="2783833" cy="162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1600" kern="0" dirty="0" smtClean="0"/>
              <a:t>Lieferant/Leistungserbringer</a:t>
            </a:r>
            <a:endParaRPr lang="de-DE" sz="1600" kern="0" dirty="0"/>
          </a:p>
        </p:txBody>
      </p:sp>
      <p:sp>
        <p:nvSpPr>
          <p:cNvPr id="23" name="Titel 1"/>
          <p:cNvSpPr txBox="1">
            <a:spLocks/>
          </p:cNvSpPr>
          <p:nvPr/>
        </p:nvSpPr>
        <p:spPr bwMode="auto">
          <a:xfrm>
            <a:off x="5099928" y="4288979"/>
            <a:ext cx="2077984"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800" kern="0" dirty="0" smtClean="0"/>
              <a:t>Dezentral vom </a:t>
            </a:r>
            <a:r>
              <a:rPr lang="de-DE" sz="800" kern="0" dirty="0" err="1" smtClean="0"/>
              <a:t>Anforderer</a:t>
            </a:r>
            <a:r>
              <a:rPr lang="de-DE" sz="800" kern="0" dirty="0" smtClean="0"/>
              <a:t> im Campus Süd </a:t>
            </a:r>
          </a:p>
          <a:p>
            <a:r>
              <a:rPr lang="de-DE" sz="800" kern="0" dirty="0" smtClean="0"/>
              <a:t>Zentral vom Zentralen Wareneingang Campus Nord</a:t>
            </a:r>
            <a:endParaRPr lang="de-DE" sz="800" kern="0" dirty="0"/>
          </a:p>
        </p:txBody>
      </p:sp>
      <p:sp>
        <p:nvSpPr>
          <p:cNvPr id="24" name="Titel 1"/>
          <p:cNvSpPr txBox="1">
            <a:spLocks/>
          </p:cNvSpPr>
          <p:nvPr/>
        </p:nvSpPr>
        <p:spPr bwMode="auto">
          <a:xfrm>
            <a:off x="5153552" y="4706938"/>
            <a:ext cx="2360892"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800" kern="0" dirty="0" smtClean="0"/>
              <a:t>Campus Süd: Kontierungsblatt dezentral vom </a:t>
            </a:r>
            <a:r>
              <a:rPr lang="de-DE" sz="800" kern="0" dirty="0" err="1" smtClean="0"/>
              <a:t>Anforderer</a:t>
            </a:r>
            <a:r>
              <a:rPr lang="de-DE" sz="800" kern="0" dirty="0" smtClean="0"/>
              <a:t>, tatsächliche Rechnung einbuchen zentral von FIMA</a:t>
            </a:r>
          </a:p>
          <a:p>
            <a:r>
              <a:rPr lang="de-DE" sz="800" kern="0" dirty="0" smtClean="0"/>
              <a:t>Campus Nord: Tatsächliche Rechnung einbuchen zentral von FIMA</a:t>
            </a:r>
            <a:endParaRPr lang="de-DE" sz="800" kern="0" dirty="0"/>
          </a:p>
        </p:txBody>
      </p:sp>
      <p:sp>
        <p:nvSpPr>
          <p:cNvPr id="25" name="Titel 1"/>
          <p:cNvSpPr txBox="1">
            <a:spLocks/>
          </p:cNvSpPr>
          <p:nvPr/>
        </p:nvSpPr>
        <p:spPr bwMode="auto">
          <a:xfrm>
            <a:off x="7708865" y="4322073"/>
            <a:ext cx="1343622"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1100" kern="0" dirty="0" smtClean="0"/>
              <a:t>SAP (Campus Nord)</a:t>
            </a:r>
          </a:p>
          <a:p>
            <a:r>
              <a:rPr lang="de-DE" sz="1100" kern="0" dirty="0" smtClean="0"/>
              <a:t>SRM (Campus Süd)</a:t>
            </a:r>
            <a:endParaRPr lang="de-DE" sz="1100" kern="0" dirty="0"/>
          </a:p>
        </p:txBody>
      </p:sp>
      <p:sp>
        <p:nvSpPr>
          <p:cNvPr id="26" name="Titel 1"/>
          <p:cNvSpPr txBox="1">
            <a:spLocks/>
          </p:cNvSpPr>
          <p:nvPr/>
        </p:nvSpPr>
        <p:spPr bwMode="auto">
          <a:xfrm>
            <a:off x="7691236" y="4742280"/>
            <a:ext cx="1343622"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1100" kern="0" dirty="0" smtClean="0"/>
              <a:t>SAP (Campus Nord)</a:t>
            </a:r>
          </a:p>
          <a:p>
            <a:r>
              <a:rPr lang="de-DE" sz="1100" kern="0" dirty="0" smtClean="0"/>
              <a:t>SRM (Campus Süd)</a:t>
            </a:r>
            <a:endParaRPr lang="de-DE" sz="1100" kern="0" dirty="0"/>
          </a:p>
        </p:txBody>
      </p:sp>
      <p:pic>
        <p:nvPicPr>
          <p:cNvPr id="12" name="Grafik 11"/>
          <p:cNvPicPr>
            <a:picLocks noChangeAspect="1"/>
          </p:cNvPicPr>
          <p:nvPr/>
        </p:nvPicPr>
        <p:blipFill>
          <a:blip r:embed="rId3"/>
          <a:stretch>
            <a:fillRect/>
          </a:stretch>
        </p:blipFill>
        <p:spPr>
          <a:xfrm>
            <a:off x="5107951" y="5330099"/>
            <a:ext cx="1335140" cy="432854"/>
          </a:xfrm>
          <a:prstGeom prst="rect">
            <a:avLst/>
          </a:prstGeom>
        </p:spPr>
      </p:pic>
      <p:sp>
        <p:nvSpPr>
          <p:cNvPr id="28" name="Titel 1"/>
          <p:cNvSpPr txBox="1">
            <a:spLocks/>
          </p:cNvSpPr>
          <p:nvPr/>
        </p:nvSpPr>
        <p:spPr bwMode="auto">
          <a:xfrm>
            <a:off x="7576661" y="5388454"/>
            <a:ext cx="1213888" cy="302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1600" kern="0" dirty="0" smtClean="0"/>
              <a:t>SAP</a:t>
            </a:r>
            <a:endParaRPr lang="de-DE" sz="1600" kern="0" dirty="0"/>
          </a:p>
        </p:txBody>
      </p:sp>
      <p:sp>
        <p:nvSpPr>
          <p:cNvPr id="27"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9500196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chor="ctr"/>
          <a:lstStyle/>
          <a:p>
            <a:r>
              <a:rPr lang="de-DE" sz="2000" dirty="0" smtClean="0"/>
              <a:t>  Genehmigungs-Workflow Einkaufswagen/Bestellung</a:t>
            </a:r>
          </a:p>
        </p:txBody>
      </p:sp>
      <p:pic>
        <p:nvPicPr>
          <p:cNvPr id="44" name="Grafik 43"/>
          <p:cNvPicPr>
            <a:picLocks noChangeAspect="1"/>
          </p:cNvPicPr>
          <p:nvPr/>
        </p:nvPicPr>
        <p:blipFill>
          <a:blip r:embed="rId2"/>
          <a:stretch>
            <a:fillRect/>
          </a:stretch>
        </p:blipFill>
        <p:spPr>
          <a:xfrm>
            <a:off x="251520" y="260648"/>
            <a:ext cx="8778255" cy="6004835"/>
          </a:xfrm>
          <a:prstGeom prst="rect">
            <a:avLst/>
          </a:prstGeom>
        </p:spPr>
      </p:pic>
      <p:sp>
        <p:nvSpPr>
          <p:cNvPr id="45" name="Rectangle 2"/>
          <p:cNvSpPr>
            <a:spLocks noChangeArrowheads="1"/>
          </p:cNvSpPr>
          <p:nvPr/>
        </p:nvSpPr>
        <p:spPr bwMode="auto">
          <a:xfrm>
            <a:off x="539552" y="968076"/>
            <a:ext cx="3672408" cy="433313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4" name="Rectangle 2"/>
          <p:cNvSpPr>
            <a:spLocks noChangeArrowheads="1"/>
          </p:cNvSpPr>
          <p:nvPr/>
        </p:nvSpPr>
        <p:spPr bwMode="auto">
          <a:xfrm>
            <a:off x="4664631" y="968076"/>
            <a:ext cx="3816424" cy="433313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Rectangle 2"/>
          <p:cNvSpPr>
            <a:spLocks noChangeArrowheads="1"/>
          </p:cNvSpPr>
          <p:nvPr/>
        </p:nvSpPr>
        <p:spPr bwMode="auto">
          <a:xfrm>
            <a:off x="818059" y="1528217"/>
            <a:ext cx="432049" cy="2880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Rectangle 3"/>
          <p:cNvSpPr>
            <a:spLocks noChangeArrowheads="1"/>
          </p:cNvSpPr>
          <p:nvPr/>
        </p:nvSpPr>
        <p:spPr bwMode="auto">
          <a:xfrm>
            <a:off x="7236296" y="1558953"/>
            <a:ext cx="504056" cy="2858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Datumsplatzhalter 3"/>
          <p:cNvSpPr>
            <a:spLocks noGrp="1"/>
          </p:cNvSpPr>
          <p:nvPr>
            <p:ph type="dt" sz="half" idx="2"/>
          </p:nvPr>
        </p:nvSpPr>
        <p:spPr/>
        <p:txBody>
          <a:bodyPr/>
          <a:lstStyle/>
          <a:p>
            <a:fld id="{BC894403-FC17-443C-8503-AA332D59E697}" type="datetime1">
              <a:rPr lang="de-DE" smtClean="0"/>
              <a:t>14.05.2018</a:t>
            </a:fld>
            <a:endParaRPr lang="de-DE" dirty="0"/>
          </a:p>
        </p:txBody>
      </p:sp>
      <p:sp>
        <p:nvSpPr>
          <p:cNvPr id="5" name="Fußzeilenplatzhalter 4"/>
          <p:cNvSpPr>
            <a:spLocks noGrp="1"/>
          </p:cNvSpPr>
          <p:nvPr>
            <p:ph type="ftr" sz="quarter" idx="10"/>
          </p:nvPr>
        </p:nvSpPr>
        <p:spPr/>
        <p:txBody>
          <a:bodyPr/>
          <a:lstStyle/>
          <a:p>
            <a:pPr>
              <a:lnSpc>
                <a:spcPct val="90000"/>
              </a:lnSpc>
            </a:pPr>
            <a:r>
              <a:rPr lang="de-DE" smtClean="0"/>
              <a:t>SRM Grundlagenschulung für Neueinsteiger (Newcomer) </a:t>
            </a:r>
            <a:endParaRPr lang="de-DE" dirty="0"/>
          </a:p>
        </p:txBody>
      </p:sp>
    </p:spTree>
    <p:extLst>
      <p:ext uri="{BB962C8B-B14F-4D97-AF65-F5344CB8AC3E}">
        <p14:creationId xmlns:p14="http://schemas.microsoft.com/office/powerpoint/2010/main" val="12703965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9298"/>
            <a:ext cx="7128792" cy="994023"/>
          </a:xfrm>
        </p:spPr>
        <p:txBody>
          <a:bodyPr/>
          <a:lstStyle/>
          <a:p>
            <a:r>
              <a:rPr lang="de-DE" dirty="0" smtClean="0"/>
              <a:t>Genehmigungs-Workflow:</a:t>
            </a:r>
            <a:br>
              <a:rPr lang="de-DE" dirty="0" smtClean="0"/>
            </a:br>
            <a:endParaRPr lang="de-DE" dirty="0"/>
          </a:p>
        </p:txBody>
      </p:sp>
      <p:sp>
        <p:nvSpPr>
          <p:cNvPr id="3" name="Inhaltsplatzhalter 2"/>
          <p:cNvSpPr>
            <a:spLocks noGrp="1"/>
          </p:cNvSpPr>
          <p:nvPr>
            <p:ph idx="1"/>
          </p:nvPr>
        </p:nvSpPr>
        <p:spPr>
          <a:xfrm>
            <a:off x="251520" y="620688"/>
            <a:ext cx="8356600" cy="5976664"/>
          </a:xfrm>
        </p:spPr>
        <p:txBody>
          <a:bodyPr/>
          <a:lstStyle/>
          <a:p>
            <a:pPr marL="933450" lvl="2" indent="0">
              <a:buNone/>
            </a:pPr>
            <a:endParaRPr lang="de-DE" sz="1400" dirty="0" smtClean="0"/>
          </a:p>
          <a:p>
            <a:pPr lvl="1">
              <a:buFont typeface="Wingdings" panose="05000000000000000000" pitchFamily="2" charset="2"/>
              <a:buChar char="Ø"/>
            </a:pPr>
            <a:r>
              <a:rPr lang="de-DE" sz="1200" dirty="0" smtClean="0"/>
              <a:t>Grundsätzlich gilt:</a:t>
            </a:r>
          </a:p>
          <a:p>
            <a:pPr lvl="1">
              <a:buFont typeface="Wingdings" panose="05000000000000000000" pitchFamily="2" charset="2"/>
              <a:buChar char="Ø"/>
            </a:pPr>
            <a:endParaRPr lang="de-DE" sz="600" dirty="0" smtClean="0"/>
          </a:p>
          <a:p>
            <a:pPr marL="476250" lvl="1" indent="0">
              <a:buNone/>
            </a:pPr>
            <a:r>
              <a:rPr lang="de-DE" sz="1200" dirty="0"/>
              <a:t> </a:t>
            </a:r>
            <a:r>
              <a:rPr lang="de-DE" sz="1200" dirty="0" smtClean="0"/>
              <a:t>       Die Genehmigung im </a:t>
            </a:r>
            <a:r>
              <a:rPr lang="de-DE" sz="1200" b="1" dirty="0" smtClean="0"/>
              <a:t>Universitätsbereich</a:t>
            </a:r>
            <a:r>
              <a:rPr lang="de-DE" sz="1200" dirty="0" smtClean="0"/>
              <a:t> wird derzeit vornehmlich über die </a:t>
            </a:r>
            <a:r>
              <a:rPr lang="de-DE" sz="1200" b="1" dirty="0" smtClean="0"/>
              <a:t>Kostenstellenverantwortlichen</a:t>
            </a:r>
          </a:p>
          <a:p>
            <a:pPr marL="476250" lvl="1" indent="0">
              <a:buNone/>
            </a:pPr>
            <a:r>
              <a:rPr lang="de-DE" sz="1200" dirty="0"/>
              <a:t> </a:t>
            </a:r>
            <a:r>
              <a:rPr lang="de-DE" sz="1200" dirty="0" smtClean="0"/>
              <a:t>       der zugrundeliegenden </a:t>
            </a:r>
            <a:r>
              <a:rPr lang="de-DE" sz="1200" dirty="0"/>
              <a:t>Kostenstelle </a:t>
            </a:r>
            <a:r>
              <a:rPr lang="de-DE" sz="1200" dirty="0" smtClean="0"/>
              <a:t>ermittelt</a:t>
            </a:r>
            <a:r>
              <a:rPr lang="de-DE" sz="1200" dirty="0"/>
              <a:t> </a:t>
            </a:r>
            <a:r>
              <a:rPr lang="de-DE" sz="1200" dirty="0" smtClean="0"/>
              <a:t>(Ausnahme: explizite Freigabe nach „Projektverantwortliche“)</a:t>
            </a:r>
          </a:p>
          <a:p>
            <a:pPr marL="476250" lvl="1" indent="0">
              <a:buNone/>
            </a:pPr>
            <a:endParaRPr lang="de-DE" sz="800" dirty="0" smtClean="0"/>
          </a:p>
          <a:p>
            <a:pPr marL="476250" lvl="1" indent="0">
              <a:buNone/>
            </a:pPr>
            <a:r>
              <a:rPr lang="de-DE" sz="1200" dirty="0" smtClean="0"/>
              <a:t>        </a:t>
            </a:r>
            <a:r>
              <a:rPr lang="de-DE" sz="1200" b="1" u="sng" dirty="0" smtClean="0"/>
              <a:t>Beispiel:</a:t>
            </a:r>
            <a:r>
              <a:rPr lang="de-DE" sz="1200" b="1" dirty="0" smtClean="0"/>
              <a:t> </a:t>
            </a:r>
          </a:p>
          <a:p>
            <a:pPr marL="476250" lvl="1" indent="0">
              <a:buNone/>
            </a:pPr>
            <a:endParaRPr lang="de-DE" sz="1200" b="1" dirty="0" smtClean="0"/>
          </a:p>
          <a:p>
            <a:pPr marL="476250" lvl="1" indent="0">
              <a:buNone/>
            </a:pPr>
            <a:r>
              <a:rPr lang="de-DE" sz="1200" b="1" dirty="0"/>
              <a:t> </a:t>
            </a:r>
            <a:r>
              <a:rPr lang="de-DE" sz="1200" b="1" dirty="0" smtClean="0"/>
              <a:t>       </a:t>
            </a:r>
            <a:r>
              <a:rPr lang="de-DE" sz="1200" dirty="0" smtClean="0"/>
              <a:t>Einkaufswagen ist kontiert auf </a:t>
            </a:r>
            <a:r>
              <a:rPr lang="de-DE" sz="1200" dirty="0"/>
              <a:t>PSP-Element 02.043071001 (Fakultätsbudget</a:t>
            </a:r>
            <a:r>
              <a:rPr lang="de-DE" sz="1200" dirty="0" smtClean="0"/>
              <a:t>). </a:t>
            </a:r>
          </a:p>
          <a:p>
            <a:pPr marL="476250" lvl="1" indent="0">
              <a:buNone/>
            </a:pPr>
            <a:r>
              <a:rPr lang="de-DE" sz="1200" dirty="0" smtClean="0"/>
              <a:t>        Die zugrundeliegende Kostenstelle ist die Kostenstelle 7561</a:t>
            </a:r>
          </a:p>
          <a:p>
            <a:pPr marL="476250" lvl="1" indent="0">
              <a:buNone/>
            </a:pPr>
            <a:r>
              <a:rPr lang="de-DE" sz="1200" dirty="0"/>
              <a:t> </a:t>
            </a:r>
            <a:r>
              <a:rPr lang="de-DE" sz="1200" dirty="0" smtClean="0"/>
              <a:t>       Kostenstellenverantwortlicher für die Kostenstelle 7561 ist z.B. Hr. Stahl, deshalb </a:t>
            </a:r>
          </a:p>
          <a:p>
            <a:pPr marL="476250" lvl="1" indent="0">
              <a:buNone/>
            </a:pPr>
            <a:r>
              <a:rPr lang="de-DE" sz="1200" dirty="0"/>
              <a:t> </a:t>
            </a:r>
            <a:r>
              <a:rPr lang="de-DE" sz="1200" dirty="0" smtClean="0"/>
              <a:t>       bekommt er den Einkaufswagen im SRM System zur Freigabe. Soll zukünftig jemand</a:t>
            </a:r>
          </a:p>
          <a:p>
            <a:pPr marL="476250" lvl="1" indent="0">
              <a:buNone/>
            </a:pPr>
            <a:r>
              <a:rPr lang="de-DE" sz="1200" dirty="0" smtClean="0"/>
              <a:t>        anders den Einkaufswagen zur Freigabe bekommen, dann senden Sie bitte einen</a:t>
            </a:r>
          </a:p>
          <a:p>
            <a:pPr marL="476250" lvl="1" indent="0">
              <a:buNone/>
            </a:pPr>
            <a:r>
              <a:rPr lang="de-DE" sz="1200" dirty="0"/>
              <a:t> </a:t>
            </a:r>
            <a:r>
              <a:rPr lang="de-DE" sz="1200" dirty="0" smtClean="0"/>
              <a:t>       Antrag „Antrag Zeichnungsberechtigung“ an ASERV-VIT, z.Hd. Fr. Köhler,</a:t>
            </a:r>
          </a:p>
          <a:p>
            <a:pPr marL="476250" lvl="1" indent="0">
              <a:buNone/>
            </a:pPr>
            <a:r>
              <a:rPr lang="de-DE" sz="1200" dirty="0" smtClean="0"/>
              <a:t>        mit der Benennung der betreffenden Kostenstelle (Der Antrag ist im Intranet unter</a:t>
            </a:r>
          </a:p>
          <a:p>
            <a:pPr marL="476250" lvl="1" indent="0">
              <a:buNone/>
            </a:pPr>
            <a:r>
              <a:rPr lang="de-DE" sz="1200" dirty="0" smtClean="0"/>
              <a:t>        </a:t>
            </a:r>
            <a:r>
              <a:rPr lang="de-DE" sz="1200" dirty="0" smtClean="0">
                <a:hlinkClick r:id="rId2"/>
              </a:rPr>
              <a:t>http</a:t>
            </a:r>
            <a:r>
              <a:rPr lang="de-DE" sz="1200" dirty="0">
                <a:hlinkClick r:id="rId2"/>
              </a:rPr>
              <a:t>://www.orbit.kit.edu/205.php</a:t>
            </a:r>
            <a:r>
              <a:rPr lang="de-DE" sz="1200" dirty="0"/>
              <a:t>  zu finden</a:t>
            </a:r>
            <a:r>
              <a:rPr lang="de-DE" sz="1200" dirty="0" smtClean="0">
                <a:sym typeface="Wingdings" panose="05000000000000000000" pitchFamily="2" charset="2"/>
              </a:rPr>
              <a:t>)</a:t>
            </a:r>
            <a:endParaRPr lang="de-DE" sz="1200" dirty="0"/>
          </a:p>
          <a:p>
            <a:pPr marL="476250" lvl="1" indent="0">
              <a:buNone/>
            </a:pPr>
            <a:endParaRPr lang="de-DE" sz="1200" dirty="0" smtClean="0"/>
          </a:p>
          <a:p>
            <a:pPr marL="476250" lvl="1" indent="0">
              <a:buNone/>
            </a:pPr>
            <a:r>
              <a:rPr lang="de-DE" sz="1200" dirty="0" smtClean="0"/>
              <a:t>         Der ursprüngliche Kostenstellenverantwortliche muss auf die gleiche Weise </a:t>
            </a:r>
          </a:p>
          <a:p>
            <a:pPr marL="476250" lvl="1" indent="0">
              <a:buNone/>
            </a:pPr>
            <a:r>
              <a:rPr lang="de-DE" sz="1200" dirty="0"/>
              <a:t> </a:t>
            </a:r>
            <a:r>
              <a:rPr lang="de-DE" sz="1200" dirty="0" smtClean="0"/>
              <a:t>        gelöscht werden (bitte im Antrag vermerken, dass der ursprüngliche Kosten-</a:t>
            </a:r>
          </a:p>
          <a:p>
            <a:pPr marL="476250" lvl="1" indent="0">
              <a:buNone/>
            </a:pPr>
            <a:r>
              <a:rPr lang="de-DE" sz="1200" dirty="0"/>
              <a:t> </a:t>
            </a:r>
            <a:r>
              <a:rPr lang="de-DE" sz="1200" dirty="0" smtClean="0"/>
              <a:t>        stellenverantwortliche für die betreffende Kostenstelle gelöscht werden soll).</a:t>
            </a:r>
          </a:p>
          <a:p>
            <a:pPr marL="476250" lvl="1" indent="0">
              <a:buNone/>
            </a:pPr>
            <a:endParaRPr lang="de-DE" sz="1200" dirty="0" smtClean="0"/>
          </a:p>
          <a:p>
            <a:pPr marL="476250" lvl="1" indent="0">
              <a:buNone/>
            </a:pPr>
            <a:endParaRPr lang="de-DE" sz="800" dirty="0"/>
          </a:p>
          <a:p>
            <a:pPr marL="476250" lvl="1" indent="0">
              <a:buNone/>
            </a:pPr>
            <a:endParaRPr lang="de-DE" sz="1200" dirty="0" smtClean="0"/>
          </a:p>
          <a:p>
            <a:pPr marL="476250" lvl="1" indent="0">
              <a:buNone/>
            </a:pPr>
            <a:r>
              <a:rPr lang="de-DE" sz="1200" dirty="0"/>
              <a:t> </a:t>
            </a:r>
            <a:r>
              <a:rPr lang="de-DE" sz="1200" dirty="0" smtClean="0"/>
              <a:t>        Die Genehmigung im </a:t>
            </a:r>
            <a:r>
              <a:rPr lang="de-DE" sz="1200" b="1" dirty="0" smtClean="0"/>
              <a:t>Großforschungsbereich</a:t>
            </a:r>
            <a:r>
              <a:rPr lang="de-DE" sz="1200" dirty="0" smtClean="0"/>
              <a:t> ist komplexer und von Institut zu Institut verschieden. Es gilt </a:t>
            </a:r>
          </a:p>
          <a:p>
            <a:pPr marL="476250" lvl="1" indent="0">
              <a:buNone/>
            </a:pPr>
            <a:r>
              <a:rPr lang="de-DE" sz="1200" dirty="0"/>
              <a:t> </a:t>
            </a:r>
            <a:r>
              <a:rPr lang="de-DE" sz="1200" dirty="0" smtClean="0"/>
              <a:t>        dabei</a:t>
            </a:r>
            <a:r>
              <a:rPr lang="de-DE" sz="1200" dirty="0"/>
              <a:t>, dass der </a:t>
            </a:r>
            <a:r>
              <a:rPr lang="de-DE" sz="1200" dirty="0" smtClean="0"/>
              <a:t>Standard-Workflow die Genehmigung nach der </a:t>
            </a:r>
            <a:r>
              <a:rPr lang="de-DE" sz="1200" b="1" dirty="0" smtClean="0"/>
              <a:t>Organisationshierarchie</a:t>
            </a:r>
            <a:r>
              <a:rPr lang="de-DE" sz="1200" dirty="0" smtClean="0"/>
              <a:t> vorsieht.</a:t>
            </a:r>
          </a:p>
          <a:p>
            <a:pPr marL="476250" lvl="1" indent="0">
              <a:buNone/>
            </a:pPr>
            <a:r>
              <a:rPr lang="de-DE" sz="1200" dirty="0"/>
              <a:t> </a:t>
            </a:r>
            <a:r>
              <a:rPr lang="de-DE" sz="1200" dirty="0" smtClean="0"/>
              <a:t>        Abweichend werden noch Genehmigung nach </a:t>
            </a:r>
            <a:r>
              <a:rPr lang="de-DE" sz="1200" b="1" dirty="0" smtClean="0"/>
              <a:t>Kostenstellenverantwortlichen</a:t>
            </a:r>
            <a:r>
              <a:rPr lang="de-DE" sz="1200" dirty="0" smtClean="0"/>
              <a:t> bzw. nach</a:t>
            </a:r>
          </a:p>
          <a:p>
            <a:pPr marL="476250" lvl="1" indent="0">
              <a:buNone/>
            </a:pPr>
            <a:r>
              <a:rPr lang="de-DE" sz="1200" dirty="0"/>
              <a:t> </a:t>
            </a:r>
            <a:r>
              <a:rPr lang="de-DE" sz="1200" dirty="0" smtClean="0"/>
              <a:t>        </a:t>
            </a:r>
            <a:r>
              <a:rPr lang="de-DE" sz="1200" b="1" dirty="0"/>
              <a:t>Projektverantwortlichen</a:t>
            </a:r>
            <a:r>
              <a:rPr lang="de-DE" sz="1200" dirty="0"/>
              <a:t> durchgeführt.</a:t>
            </a:r>
          </a:p>
          <a:p>
            <a:pPr marL="476250" lvl="1" indent="0">
              <a:buNone/>
            </a:pPr>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AE2C0DEC-CEBB-47FB-97A3-BED59C443F07}" type="datetime1">
              <a:rPr lang="de-DE" smtClean="0"/>
              <a:t>14.05.2018</a:t>
            </a:fld>
            <a:endParaRPr lang="de-DE" dirty="0"/>
          </a:p>
        </p:txBody>
      </p:sp>
      <p:pic>
        <p:nvPicPr>
          <p:cNvPr id="6" name="Grafik 5"/>
          <p:cNvPicPr>
            <a:picLocks noChangeAspect="1"/>
          </p:cNvPicPr>
          <p:nvPr/>
        </p:nvPicPr>
        <p:blipFill>
          <a:blip r:embed="rId3"/>
          <a:stretch>
            <a:fillRect/>
          </a:stretch>
        </p:blipFill>
        <p:spPr>
          <a:xfrm>
            <a:off x="7011933" y="1613477"/>
            <a:ext cx="1906734" cy="1732979"/>
          </a:xfrm>
          <a:prstGeom prst="rect">
            <a:avLst/>
          </a:prstGeom>
        </p:spPr>
      </p:pic>
      <p:pic>
        <p:nvPicPr>
          <p:cNvPr id="8" name="Grafik 7"/>
          <p:cNvPicPr>
            <a:picLocks noChangeAspect="1"/>
          </p:cNvPicPr>
          <p:nvPr/>
        </p:nvPicPr>
        <p:blipFill>
          <a:blip r:embed="rId4"/>
          <a:stretch>
            <a:fillRect/>
          </a:stretch>
        </p:blipFill>
        <p:spPr>
          <a:xfrm>
            <a:off x="6502136" y="3692157"/>
            <a:ext cx="2604133" cy="1790574"/>
          </a:xfrm>
          <a:prstGeom prst="rect">
            <a:avLst/>
          </a:prstGeom>
        </p:spPr>
      </p:pic>
      <p:sp>
        <p:nvSpPr>
          <p:cNvPr id="9" name="Oval 2"/>
          <p:cNvSpPr>
            <a:spLocks noChangeArrowheads="1"/>
          </p:cNvSpPr>
          <p:nvPr/>
        </p:nvSpPr>
        <p:spPr bwMode="auto">
          <a:xfrm>
            <a:off x="7539946" y="3816011"/>
            <a:ext cx="698862" cy="1389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Oval 3"/>
          <p:cNvSpPr>
            <a:spLocks noChangeArrowheads="1"/>
          </p:cNvSpPr>
          <p:nvPr/>
        </p:nvSpPr>
        <p:spPr bwMode="auto">
          <a:xfrm>
            <a:off x="6966552" y="4842462"/>
            <a:ext cx="613909" cy="17071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Oval 2"/>
          <p:cNvSpPr>
            <a:spLocks noChangeArrowheads="1"/>
          </p:cNvSpPr>
          <p:nvPr/>
        </p:nvSpPr>
        <p:spPr bwMode="auto">
          <a:xfrm>
            <a:off x="7661767" y="2900492"/>
            <a:ext cx="322195" cy="21669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25358496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97784"/>
            <a:ext cx="7560840" cy="864096"/>
          </a:xfrm>
        </p:spPr>
        <p:txBody>
          <a:bodyPr anchor="t" anchorCtr="0"/>
          <a:lstStyle/>
          <a:p>
            <a:r>
              <a:rPr lang="de-DE" sz="2000" dirty="0" smtClean="0"/>
              <a:t>Wareneingang buchen</a:t>
            </a:r>
            <a:endParaRPr lang="de-DE" sz="2000" dirty="0"/>
          </a:p>
        </p:txBody>
      </p:sp>
      <p:sp>
        <p:nvSpPr>
          <p:cNvPr id="4" name="Fußzeilenplatzhalter 3"/>
          <p:cNvSpPr>
            <a:spLocks noGrp="1"/>
          </p:cNvSpPr>
          <p:nvPr>
            <p:ph type="ftr" sz="quarter" idx="10"/>
          </p:nvPr>
        </p:nvSpPr>
        <p:spPr/>
        <p:txBody>
          <a:bodyPr/>
          <a:lstStyle/>
          <a:p>
            <a:r>
              <a:rPr lang="de-DE" smtClean="0"/>
              <a:t>SRM Grundlagenschulung für Neueinsteiger (Newcomer) </a:t>
            </a:r>
            <a:endParaRPr lang="de-DE" dirty="0"/>
          </a:p>
        </p:txBody>
      </p:sp>
      <p:sp>
        <p:nvSpPr>
          <p:cNvPr id="5" name="Datumsplatzhalter 4"/>
          <p:cNvSpPr>
            <a:spLocks noGrp="1"/>
          </p:cNvSpPr>
          <p:nvPr>
            <p:ph type="dt" sz="half" idx="2"/>
          </p:nvPr>
        </p:nvSpPr>
        <p:spPr/>
        <p:txBody>
          <a:bodyPr/>
          <a:lstStyle/>
          <a:p>
            <a:fld id="{CA5BFE0B-A0DB-44F3-BF06-BDFBCE9F763D}" type="datetime1">
              <a:rPr lang="de-DE" smtClean="0"/>
              <a:t>14.05.2018</a:t>
            </a:fld>
            <a:endParaRPr lang="de-DE" dirty="0"/>
          </a:p>
        </p:txBody>
      </p:sp>
      <p:sp>
        <p:nvSpPr>
          <p:cNvPr id="16" name="Inhaltsplatzhalter 2"/>
          <p:cNvSpPr>
            <a:spLocks noGrp="1"/>
          </p:cNvSpPr>
          <p:nvPr>
            <p:ph idx="1"/>
          </p:nvPr>
        </p:nvSpPr>
        <p:spPr>
          <a:xfrm>
            <a:off x="323528" y="404664"/>
            <a:ext cx="8640960" cy="6039336"/>
          </a:xfrm>
        </p:spPr>
        <p:txBody>
          <a:bodyPr/>
          <a:lstStyle/>
          <a:p>
            <a:pPr marL="933450" lvl="2" indent="0">
              <a:buNone/>
            </a:pPr>
            <a:endParaRPr lang="de-DE" sz="1400" dirty="0" smtClean="0"/>
          </a:p>
          <a:p>
            <a:pPr lvl="1"/>
            <a:r>
              <a:rPr lang="de-DE" sz="1400" b="1" u="sng" dirty="0"/>
              <a:t>Warum</a:t>
            </a:r>
            <a:r>
              <a:rPr lang="de-DE" sz="1400" dirty="0"/>
              <a:t> muss man den Wareneingang buchen?</a:t>
            </a:r>
          </a:p>
          <a:p>
            <a:pPr marL="476250" lvl="1" indent="0">
              <a:buNone/>
            </a:pPr>
            <a:endParaRPr lang="de-DE" sz="1400" dirty="0"/>
          </a:p>
          <a:p>
            <a:pPr lvl="2">
              <a:buFont typeface="Wingdings" panose="05000000000000000000" pitchFamily="2" charset="2"/>
              <a:buChar char="Ø"/>
            </a:pPr>
            <a:r>
              <a:rPr lang="de-DE" sz="1400" dirty="0"/>
              <a:t>KIT Großforschungsbereich </a:t>
            </a:r>
            <a:r>
              <a:rPr lang="de-DE" sz="1400" dirty="0" smtClean="0"/>
              <a:t>(Anlieferung an KIT Campus Nord): </a:t>
            </a:r>
            <a:r>
              <a:rPr lang="de-DE" sz="1400" b="1" u="sng" dirty="0"/>
              <a:t>Zentral organisiert</a:t>
            </a:r>
            <a:r>
              <a:rPr lang="de-DE" sz="1400" dirty="0"/>
              <a:t>, </a:t>
            </a:r>
            <a:endParaRPr lang="de-DE" sz="800" dirty="0"/>
          </a:p>
          <a:p>
            <a:pPr marL="933450" lvl="2" indent="0">
              <a:buNone/>
            </a:pPr>
            <a:r>
              <a:rPr lang="de-DE" sz="1400" dirty="0" smtClean="0"/>
              <a:t>      d.h</a:t>
            </a:r>
            <a:r>
              <a:rPr lang="de-DE" sz="1400" dirty="0"/>
              <a:t>. die Ware wird zentral an den </a:t>
            </a:r>
            <a:r>
              <a:rPr lang="de-DE" sz="1400" b="1" dirty="0"/>
              <a:t>Zentralen Wareneingang</a:t>
            </a:r>
            <a:r>
              <a:rPr lang="de-DE" sz="1400" dirty="0"/>
              <a:t> </a:t>
            </a:r>
            <a:r>
              <a:rPr lang="de-DE" sz="1400" dirty="0" smtClean="0"/>
              <a:t>der Einkaufsabteilung (EVM) </a:t>
            </a:r>
          </a:p>
          <a:p>
            <a:pPr marL="933450" lvl="2" indent="0">
              <a:buNone/>
            </a:pPr>
            <a:r>
              <a:rPr lang="de-DE" sz="1400" dirty="0"/>
              <a:t> </a:t>
            </a:r>
            <a:r>
              <a:rPr lang="de-DE" sz="1400" dirty="0" smtClean="0"/>
              <a:t>     geliefert</a:t>
            </a:r>
            <a:r>
              <a:rPr lang="de-DE" sz="1400" dirty="0"/>
              <a:t>. Diese buchen den Wareneingang zur Bestellung im SAP System und lassen </a:t>
            </a:r>
            <a:r>
              <a:rPr lang="de-DE" sz="1400" dirty="0" smtClean="0"/>
              <a:t>die</a:t>
            </a:r>
          </a:p>
          <a:p>
            <a:pPr marL="933450" lvl="2" indent="0">
              <a:buNone/>
            </a:pPr>
            <a:r>
              <a:rPr lang="de-DE" sz="1400" dirty="0"/>
              <a:t>  </a:t>
            </a:r>
            <a:r>
              <a:rPr lang="de-DE" sz="1400" dirty="0" smtClean="0"/>
              <a:t>    Ware </a:t>
            </a:r>
            <a:r>
              <a:rPr lang="de-DE" sz="1400" dirty="0"/>
              <a:t>innerhalb </a:t>
            </a:r>
            <a:r>
              <a:rPr lang="de-DE" sz="1400" dirty="0" smtClean="0"/>
              <a:t>des Campus </a:t>
            </a:r>
            <a:r>
              <a:rPr lang="de-DE" sz="1400" dirty="0"/>
              <a:t>Nord </a:t>
            </a:r>
            <a:r>
              <a:rPr lang="de-DE" sz="1400" dirty="0" smtClean="0"/>
              <a:t>durch eine Spedition </a:t>
            </a:r>
            <a:r>
              <a:rPr lang="de-DE" sz="1400" dirty="0"/>
              <a:t>ausliefern.</a:t>
            </a:r>
          </a:p>
          <a:p>
            <a:pPr marL="933450" lvl="2" indent="0">
              <a:buNone/>
            </a:pPr>
            <a:endParaRPr lang="de-DE" sz="1400" dirty="0"/>
          </a:p>
          <a:p>
            <a:pPr lvl="2">
              <a:buFont typeface="Wingdings" panose="05000000000000000000" pitchFamily="2" charset="2"/>
              <a:buChar char="Ø"/>
            </a:pPr>
            <a:r>
              <a:rPr lang="de-DE" sz="1400" dirty="0"/>
              <a:t>KIT Universitätsbereich (Anlieferung an KIT Campus </a:t>
            </a:r>
            <a:r>
              <a:rPr lang="de-DE" sz="1400" dirty="0" smtClean="0"/>
              <a:t>Süd): </a:t>
            </a:r>
            <a:r>
              <a:rPr lang="de-DE" sz="1400" dirty="0"/>
              <a:t>): </a:t>
            </a:r>
            <a:r>
              <a:rPr lang="de-DE" sz="1400" b="1" u="sng" dirty="0"/>
              <a:t>Dezentral organisiert</a:t>
            </a:r>
            <a:r>
              <a:rPr lang="de-DE" sz="1400" dirty="0"/>
              <a:t>, </a:t>
            </a:r>
            <a:endParaRPr lang="de-DE" sz="800" dirty="0"/>
          </a:p>
          <a:p>
            <a:pPr marL="933450" lvl="2" indent="0">
              <a:buNone/>
            </a:pPr>
            <a:r>
              <a:rPr lang="de-DE" sz="1400" dirty="0" smtClean="0"/>
              <a:t>      d.h</a:t>
            </a:r>
            <a:r>
              <a:rPr lang="de-DE" sz="1400" dirty="0"/>
              <a:t>. die Ware wird dezentral an den </a:t>
            </a:r>
            <a:r>
              <a:rPr lang="de-DE" sz="1400" dirty="0" err="1"/>
              <a:t>Anforderer</a:t>
            </a:r>
            <a:r>
              <a:rPr lang="de-DE" sz="1400" dirty="0"/>
              <a:t> direkt geliefert. Dieser bucht den </a:t>
            </a:r>
            <a:endParaRPr lang="de-DE" sz="1400" dirty="0" smtClean="0"/>
          </a:p>
          <a:p>
            <a:pPr marL="933450" lvl="2" indent="0">
              <a:buNone/>
            </a:pPr>
            <a:r>
              <a:rPr lang="de-DE" sz="1400" dirty="0"/>
              <a:t> </a:t>
            </a:r>
            <a:r>
              <a:rPr lang="de-DE" sz="1400" dirty="0" smtClean="0"/>
              <a:t>     Wareneingang </a:t>
            </a:r>
            <a:r>
              <a:rPr lang="de-DE" sz="1400" dirty="0"/>
              <a:t>im SRM </a:t>
            </a:r>
            <a:r>
              <a:rPr lang="de-DE" sz="1400" dirty="0" smtClean="0"/>
              <a:t>System. Dazu holt sich das SRM System die </a:t>
            </a:r>
            <a:r>
              <a:rPr lang="de-DE" sz="1400" b="1" dirty="0" smtClean="0"/>
              <a:t>Bestellung</a:t>
            </a:r>
            <a:r>
              <a:rPr lang="de-DE" sz="1400" dirty="0" smtClean="0"/>
              <a:t> (nicht den </a:t>
            </a:r>
          </a:p>
          <a:p>
            <a:pPr marL="933450" lvl="2" indent="0">
              <a:buNone/>
            </a:pPr>
            <a:r>
              <a:rPr lang="de-DE" sz="1400" dirty="0" smtClean="0"/>
              <a:t>      Einkaufswagen</a:t>
            </a:r>
            <a:r>
              <a:rPr lang="de-DE" sz="1400" dirty="0"/>
              <a:t>) </a:t>
            </a:r>
            <a:r>
              <a:rPr lang="de-DE" sz="1400" dirty="0" smtClean="0"/>
              <a:t>aus dem </a:t>
            </a:r>
            <a:r>
              <a:rPr lang="de-DE" sz="1400" dirty="0"/>
              <a:t>SAP </a:t>
            </a:r>
            <a:r>
              <a:rPr lang="de-DE" sz="1400" dirty="0" smtClean="0"/>
              <a:t>System.</a:t>
            </a:r>
            <a:endParaRPr lang="de-DE" sz="1400" dirty="0"/>
          </a:p>
          <a:p>
            <a:pPr marL="933450" lvl="2" indent="0">
              <a:buNone/>
            </a:pPr>
            <a:endParaRPr lang="de-DE" sz="1400" dirty="0" smtClean="0"/>
          </a:p>
          <a:p>
            <a:pPr lvl="1"/>
            <a:r>
              <a:rPr lang="de-DE" sz="1400" b="1" u="sng" dirty="0" smtClean="0"/>
              <a:t>Wer</a:t>
            </a:r>
            <a:r>
              <a:rPr lang="de-DE" sz="1400" dirty="0" smtClean="0"/>
              <a:t> </a:t>
            </a:r>
            <a:r>
              <a:rPr lang="de-DE" sz="1400" dirty="0"/>
              <a:t>muss </a:t>
            </a:r>
            <a:r>
              <a:rPr lang="de-DE" sz="1400" dirty="0" smtClean="0"/>
              <a:t>den </a:t>
            </a:r>
            <a:r>
              <a:rPr lang="de-DE" sz="1400" dirty="0"/>
              <a:t>Wareneingang buchen</a:t>
            </a:r>
            <a:r>
              <a:rPr lang="de-DE" sz="1400" dirty="0" smtClean="0"/>
              <a:t>?</a:t>
            </a:r>
          </a:p>
          <a:p>
            <a:pPr lvl="2">
              <a:buFont typeface="Wingdings" panose="05000000000000000000" pitchFamily="2" charset="2"/>
              <a:buChar char="Ø"/>
            </a:pPr>
            <a:r>
              <a:rPr lang="de-DE" sz="1400" dirty="0"/>
              <a:t>Bei allen Bestellungen mit </a:t>
            </a:r>
            <a:r>
              <a:rPr lang="de-DE" sz="1400" b="1" dirty="0"/>
              <a:t>Anlieferung ungleich Campus Nord</a:t>
            </a:r>
            <a:r>
              <a:rPr lang="de-DE" sz="1400" dirty="0"/>
              <a:t>, da nur im Campus Nord der Wareneingang zentral von der Einkaufsabteilung (EVM) gebucht wird</a:t>
            </a:r>
            <a:r>
              <a:rPr lang="de-DE" sz="1400" dirty="0" smtClean="0"/>
              <a:t>.</a:t>
            </a:r>
          </a:p>
          <a:p>
            <a:pPr marL="933450" lvl="2" indent="0">
              <a:buNone/>
            </a:pPr>
            <a:endParaRPr lang="de-DE" sz="1400" dirty="0" smtClean="0"/>
          </a:p>
          <a:p>
            <a:pPr marL="933450" lvl="2" indent="0">
              <a:buNone/>
            </a:pPr>
            <a:r>
              <a:rPr lang="de-DE" sz="1400" b="1" dirty="0" smtClean="0">
                <a:solidFill>
                  <a:srgbClr val="FF0000"/>
                </a:solidFill>
              </a:rPr>
              <a:t>W I C H T I G :</a:t>
            </a:r>
          </a:p>
          <a:p>
            <a:pPr lvl="2">
              <a:buFont typeface="Wingdings" panose="05000000000000000000" pitchFamily="2" charset="2"/>
              <a:buChar char="Ø"/>
            </a:pPr>
            <a:r>
              <a:rPr lang="de-DE" sz="1400" b="1" dirty="0"/>
              <a:t>Erst nachdem der Wareneingang gebucht ist, kann man das Kontierungsblatt </a:t>
            </a:r>
            <a:r>
              <a:rPr lang="de-DE" sz="1400" b="1" dirty="0" smtClean="0"/>
              <a:t>erstellen!</a:t>
            </a:r>
            <a:endParaRPr lang="de-DE" sz="1400" b="1" dirty="0"/>
          </a:p>
          <a:p>
            <a:pPr marL="933450" lvl="2" indent="0">
              <a:buNone/>
            </a:pPr>
            <a:endParaRPr lang="de-DE" sz="1400" dirty="0"/>
          </a:p>
          <a:p>
            <a:pPr lvl="1"/>
            <a:endParaRPr lang="de-DE" sz="1400" dirty="0" smtClean="0"/>
          </a:p>
          <a:p>
            <a:pPr marL="933450" lvl="2" indent="0">
              <a:buNone/>
            </a:pPr>
            <a:endParaRPr lang="de-DE" sz="1400" dirty="0"/>
          </a:p>
          <a:p>
            <a:pPr marL="933450" lvl="2" indent="0">
              <a:buNone/>
            </a:pPr>
            <a:endParaRPr lang="de-DE" sz="1200" dirty="0"/>
          </a:p>
          <a:p>
            <a:pPr lvl="1"/>
            <a:endParaRPr lang="de-DE" sz="1400" dirty="0" smtClean="0"/>
          </a:p>
          <a:p>
            <a:pPr marL="476250" lvl="1" indent="0">
              <a:buNone/>
            </a:pPr>
            <a:endParaRPr lang="de-DE" sz="1400" dirty="0" smtClean="0"/>
          </a:p>
          <a:p>
            <a:pPr marL="933450" lvl="2" indent="0">
              <a:buNone/>
            </a:pPr>
            <a:endParaRPr lang="de-DE" dirty="0"/>
          </a:p>
          <a:p>
            <a:pPr marL="933450" lvl="2" indent="0">
              <a:buNone/>
            </a:pPr>
            <a:endParaRPr lang="de-DE" dirty="0" smtClean="0"/>
          </a:p>
          <a:p>
            <a:pPr marL="1381125" lvl="3" indent="0">
              <a:buNone/>
            </a:pPr>
            <a:r>
              <a:rPr lang="de-DE" dirty="0"/>
              <a:t> </a:t>
            </a:r>
            <a:r>
              <a:rPr lang="de-DE" dirty="0" smtClean="0"/>
              <a:t>     </a:t>
            </a:r>
            <a:endParaRPr lang="de-DE" dirty="0"/>
          </a:p>
          <a:p>
            <a:pPr lvl="1"/>
            <a:endParaRPr lang="de-DE" b="1" dirty="0" smtClean="0"/>
          </a:p>
          <a:p>
            <a:pPr marL="2286000" lvl="5" indent="0">
              <a:buNone/>
            </a:pPr>
            <a:endParaRPr lang="de-DE" sz="850" dirty="0"/>
          </a:p>
          <a:p>
            <a:pPr marL="1819275" lvl="4" indent="0">
              <a:buNone/>
            </a:pPr>
            <a:r>
              <a:rPr lang="de-DE" sz="1050" dirty="0" smtClean="0"/>
              <a:t> </a:t>
            </a:r>
            <a:endParaRPr lang="de-DE" sz="1050" dirty="0"/>
          </a:p>
          <a:p>
            <a:pPr lvl="4"/>
            <a:endParaRPr lang="de-DE" sz="1050" dirty="0"/>
          </a:p>
          <a:p>
            <a:pPr marL="0" indent="0">
              <a:buNone/>
            </a:pPr>
            <a:endParaRPr lang="de-DE" sz="1800" dirty="0" smtClean="0"/>
          </a:p>
        </p:txBody>
      </p:sp>
    </p:spTree>
    <p:extLst>
      <p:ext uri="{BB962C8B-B14F-4D97-AF65-F5344CB8AC3E}">
        <p14:creationId xmlns:p14="http://schemas.microsoft.com/office/powerpoint/2010/main" val="9952118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6632"/>
            <a:ext cx="7560840" cy="864096"/>
          </a:xfrm>
        </p:spPr>
        <p:txBody>
          <a:bodyPr anchor="t" anchorCtr="0"/>
          <a:lstStyle/>
          <a:p>
            <a:r>
              <a:rPr lang="de-DE" sz="2000" dirty="0" smtClean="0"/>
              <a:t>Kontierungsblatt erstellen</a:t>
            </a:r>
            <a:endParaRPr lang="de-DE" sz="2000" dirty="0"/>
          </a:p>
        </p:txBody>
      </p:sp>
      <p:sp>
        <p:nvSpPr>
          <p:cNvPr id="4" name="Fußzeilenplatzhalter 3"/>
          <p:cNvSpPr>
            <a:spLocks noGrp="1"/>
          </p:cNvSpPr>
          <p:nvPr>
            <p:ph type="ftr" sz="quarter" idx="10"/>
          </p:nvPr>
        </p:nvSpPr>
        <p:spPr/>
        <p:txBody>
          <a:bodyPr/>
          <a:lstStyle/>
          <a:p>
            <a:r>
              <a:rPr lang="de-DE" smtClean="0"/>
              <a:t>SRM Grundlagenschulung für Neueinsteiger (Newcomer) </a:t>
            </a:r>
            <a:endParaRPr lang="de-DE" dirty="0"/>
          </a:p>
        </p:txBody>
      </p:sp>
      <p:sp>
        <p:nvSpPr>
          <p:cNvPr id="5" name="Datumsplatzhalter 4"/>
          <p:cNvSpPr>
            <a:spLocks noGrp="1"/>
          </p:cNvSpPr>
          <p:nvPr>
            <p:ph type="dt" sz="half" idx="2"/>
          </p:nvPr>
        </p:nvSpPr>
        <p:spPr/>
        <p:txBody>
          <a:bodyPr/>
          <a:lstStyle/>
          <a:p>
            <a:fld id="{731F6556-A273-40ED-BECC-91780CB3359B}" type="datetime1">
              <a:rPr lang="de-DE" smtClean="0"/>
              <a:t>14.05.2018</a:t>
            </a:fld>
            <a:endParaRPr lang="de-DE" dirty="0"/>
          </a:p>
        </p:txBody>
      </p:sp>
      <p:sp>
        <p:nvSpPr>
          <p:cNvPr id="16" name="Inhaltsplatzhalter 2"/>
          <p:cNvSpPr>
            <a:spLocks noGrp="1"/>
          </p:cNvSpPr>
          <p:nvPr>
            <p:ph idx="1"/>
          </p:nvPr>
        </p:nvSpPr>
        <p:spPr>
          <a:xfrm>
            <a:off x="107504" y="404664"/>
            <a:ext cx="8640960" cy="5832648"/>
          </a:xfrm>
        </p:spPr>
        <p:txBody>
          <a:bodyPr/>
          <a:lstStyle/>
          <a:p>
            <a:pPr marL="933450" lvl="2" indent="0">
              <a:buNone/>
            </a:pPr>
            <a:endParaRPr lang="de-DE" sz="500" dirty="0" smtClean="0"/>
          </a:p>
          <a:p>
            <a:pPr lvl="1"/>
            <a:r>
              <a:rPr lang="de-DE" sz="1400" b="1" u="sng" dirty="0"/>
              <a:t>Warum </a:t>
            </a:r>
            <a:r>
              <a:rPr lang="de-DE" sz="1400" dirty="0"/>
              <a:t>muss </a:t>
            </a:r>
            <a:r>
              <a:rPr lang="de-DE" sz="1400" dirty="0" smtClean="0"/>
              <a:t>ein Kontierungsblatt („Kontierungsvorbinder“) erstellt werden?</a:t>
            </a:r>
            <a:endParaRPr lang="de-DE" sz="1400" dirty="0"/>
          </a:p>
          <a:p>
            <a:pPr marL="476250" lvl="1" indent="0">
              <a:buNone/>
            </a:pPr>
            <a:endParaRPr lang="de-DE" sz="500" dirty="0"/>
          </a:p>
          <a:p>
            <a:pPr lvl="2">
              <a:buFont typeface="Wingdings" panose="05000000000000000000" pitchFamily="2" charset="2"/>
              <a:buChar char="Ø"/>
            </a:pPr>
            <a:r>
              <a:rPr lang="de-DE" sz="1400" dirty="0" smtClean="0"/>
              <a:t>KIT Großforschungsbereich (Buchungskreis 0001): </a:t>
            </a:r>
            <a:r>
              <a:rPr lang="de-DE" sz="1400" b="1" u="sng" dirty="0"/>
              <a:t>Zentral organisiert</a:t>
            </a:r>
            <a:r>
              <a:rPr lang="de-DE" sz="1400" dirty="0"/>
              <a:t>, </a:t>
            </a:r>
            <a:endParaRPr lang="de-DE" sz="800" dirty="0" smtClean="0"/>
          </a:p>
          <a:p>
            <a:pPr marL="933450" lvl="2" indent="0">
              <a:buNone/>
            </a:pPr>
            <a:r>
              <a:rPr lang="de-DE" sz="1400" dirty="0"/>
              <a:t> </a:t>
            </a:r>
            <a:r>
              <a:rPr lang="de-DE" sz="1400" dirty="0" smtClean="0"/>
              <a:t>     d.h</a:t>
            </a:r>
            <a:r>
              <a:rPr lang="de-DE" sz="1400" dirty="0"/>
              <a:t>. die </a:t>
            </a:r>
            <a:r>
              <a:rPr lang="de-DE" sz="1400" dirty="0" smtClean="0"/>
              <a:t>Rechnung des Lieferanten wird an die </a:t>
            </a:r>
            <a:r>
              <a:rPr lang="de-DE" sz="1400" b="1" dirty="0" smtClean="0"/>
              <a:t>Finanzabteilung (FIMA) </a:t>
            </a:r>
            <a:r>
              <a:rPr lang="de-DE" sz="1400" dirty="0" smtClean="0"/>
              <a:t>gesendet. </a:t>
            </a:r>
          </a:p>
          <a:p>
            <a:pPr marL="933450" lvl="2" indent="0">
              <a:buNone/>
            </a:pPr>
            <a:r>
              <a:rPr lang="de-DE" sz="1400" dirty="0"/>
              <a:t> </a:t>
            </a:r>
            <a:r>
              <a:rPr lang="de-DE" sz="1400" dirty="0" smtClean="0"/>
              <a:t>     Diese </a:t>
            </a:r>
            <a:r>
              <a:rPr lang="de-DE" sz="1400" dirty="0"/>
              <a:t>buchen die Rechnung zur Bestellung im </a:t>
            </a:r>
            <a:r>
              <a:rPr lang="de-DE" sz="1400" dirty="0" smtClean="0"/>
              <a:t>SAP </a:t>
            </a:r>
            <a:r>
              <a:rPr lang="de-DE" sz="1400" dirty="0"/>
              <a:t>System </a:t>
            </a:r>
            <a:r>
              <a:rPr lang="de-DE" sz="1400" dirty="0" smtClean="0"/>
              <a:t>ein (kein Kontierungsblatt)</a:t>
            </a:r>
            <a:endParaRPr lang="de-DE" sz="1400" dirty="0"/>
          </a:p>
          <a:p>
            <a:pPr marL="933450" lvl="2" indent="0">
              <a:buNone/>
            </a:pPr>
            <a:endParaRPr lang="de-DE" sz="500" dirty="0"/>
          </a:p>
          <a:p>
            <a:pPr lvl="2">
              <a:buFont typeface="Wingdings" panose="05000000000000000000" pitchFamily="2" charset="2"/>
              <a:buChar char="Ø"/>
            </a:pPr>
            <a:r>
              <a:rPr lang="de-DE" sz="1400" dirty="0"/>
              <a:t>KIT </a:t>
            </a:r>
            <a:r>
              <a:rPr lang="de-DE" sz="1400" dirty="0" smtClean="0"/>
              <a:t>Universitätsbereich </a:t>
            </a:r>
            <a:r>
              <a:rPr lang="de-DE" sz="1400" dirty="0"/>
              <a:t>(Buchungskreis </a:t>
            </a:r>
            <a:r>
              <a:rPr lang="de-DE" sz="1400" dirty="0" smtClean="0"/>
              <a:t>1000): </a:t>
            </a:r>
            <a:r>
              <a:rPr lang="de-DE" sz="1400" b="1" u="sng" dirty="0" smtClean="0"/>
              <a:t>Dezentral </a:t>
            </a:r>
            <a:r>
              <a:rPr lang="de-DE" sz="1400" b="1" u="sng" dirty="0"/>
              <a:t>organisiert</a:t>
            </a:r>
            <a:r>
              <a:rPr lang="de-DE" sz="1400" dirty="0"/>
              <a:t>, </a:t>
            </a:r>
            <a:endParaRPr lang="de-DE" sz="800" dirty="0" smtClean="0"/>
          </a:p>
          <a:p>
            <a:pPr marL="933450" lvl="2" indent="0">
              <a:buNone/>
            </a:pPr>
            <a:r>
              <a:rPr lang="de-DE" sz="1400" dirty="0"/>
              <a:t> </a:t>
            </a:r>
            <a:r>
              <a:rPr lang="de-DE" sz="1400" dirty="0" smtClean="0"/>
              <a:t>     d.h</a:t>
            </a:r>
            <a:r>
              <a:rPr lang="de-DE" sz="1400" dirty="0"/>
              <a:t>. die Rechnung des Lieferanten </a:t>
            </a:r>
            <a:r>
              <a:rPr lang="de-DE" sz="1400" dirty="0" smtClean="0"/>
              <a:t>wird </a:t>
            </a:r>
            <a:r>
              <a:rPr lang="de-DE" sz="1400" dirty="0"/>
              <a:t>dezentral an den </a:t>
            </a:r>
            <a:r>
              <a:rPr lang="de-DE" sz="1400" b="1" dirty="0" err="1"/>
              <a:t>Anforderer</a:t>
            </a:r>
            <a:r>
              <a:rPr lang="de-DE" sz="1400" dirty="0"/>
              <a:t> direkt </a:t>
            </a:r>
            <a:r>
              <a:rPr lang="de-DE" sz="1400" dirty="0" smtClean="0"/>
              <a:t>gesendet. </a:t>
            </a:r>
          </a:p>
          <a:p>
            <a:pPr marL="933450" lvl="2" indent="0">
              <a:buNone/>
            </a:pPr>
            <a:r>
              <a:rPr lang="de-DE" sz="1400" dirty="0"/>
              <a:t> </a:t>
            </a:r>
            <a:r>
              <a:rPr lang="de-DE" sz="1400" dirty="0" smtClean="0"/>
              <a:t>     </a:t>
            </a:r>
            <a:r>
              <a:rPr lang="de-DE" sz="1400" dirty="0"/>
              <a:t>Dieser erstellt das </a:t>
            </a:r>
            <a:r>
              <a:rPr lang="de-DE" sz="1400" b="1" dirty="0"/>
              <a:t>Kontierungsblatt</a:t>
            </a:r>
            <a:r>
              <a:rPr lang="de-DE" sz="1400" dirty="0"/>
              <a:t> </a:t>
            </a:r>
            <a:r>
              <a:rPr lang="de-DE" sz="1400" dirty="0" smtClean="0"/>
              <a:t>(historisch „Kontierungsvorbinder“) im </a:t>
            </a:r>
            <a:r>
              <a:rPr lang="de-DE" sz="1400" dirty="0"/>
              <a:t>SRM System, </a:t>
            </a:r>
            <a:endParaRPr lang="de-DE" sz="1400" dirty="0" smtClean="0"/>
          </a:p>
          <a:p>
            <a:pPr marL="933450" lvl="2" indent="0">
              <a:buNone/>
            </a:pPr>
            <a:r>
              <a:rPr lang="de-DE" sz="1400" dirty="0"/>
              <a:t> </a:t>
            </a:r>
            <a:r>
              <a:rPr lang="de-DE" sz="1400" dirty="0" smtClean="0"/>
              <a:t>     druckt es </a:t>
            </a:r>
            <a:r>
              <a:rPr lang="de-DE" sz="1400" dirty="0"/>
              <a:t>aus und sendet es </a:t>
            </a:r>
            <a:r>
              <a:rPr lang="de-DE" sz="1400" dirty="0" smtClean="0"/>
              <a:t>zusammen mit </a:t>
            </a:r>
            <a:r>
              <a:rPr lang="de-DE" sz="1400" dirty="0"/>
              <a:t>der Originalrechnung des Lieferanten an </a:t>
            </a:r>
            <a:r>
              <a:rPr lang="de-DE" sz="1400" dirty="0" smtClean="0"/>
              <a:t>die</a:t>
            </a:r>
          </a:p>
          <a:p>
            <a:pPr marL="933450" lvl="2" indent="0">
              <a:buNone/>
            </a:pPr>
            <a:r>
              <a:rPr lang="de-DE" sz="1400" dirty="0"/>
              <a:t> </a:t>
            </a:r>
            <a:r>
              <a:rPr lang="de-DE" sz="1400" dirty="0" smtClean="0"/>
              <a:t>     </a:t>
            </a:r>
            <a:r>
              <a:rPr lang="de-DE" sz="1400" dirty="0"/>
              <a:t>Finanzbuchhaltung (FIMA).</a:t>
            </a:r>
          </a:p>
          <a:p>
            <a:pPr marL="933450" lvl="2" indent="0">
              <a:buNone/>
            </a:pPr>
            <a:endParaRPr lang="de-DE" sz="800" dirty="0" smtClean="0"/>
          </a:p>
          <a:p>
            <a:pPr marL="933450" lvl="2" indent="0">
              <a:buNone/>
            </a:pPr>
            <a:r>
              <a:rPr lang="de-DE" sz="1400" dirty="0"/>
              <a:t> </a:t>
            </a:r>
            <a:r>
              <a:rPr lang="de-DE" sz="1400" dirty="0" smtClean="0"/>
              <a:t>    </a:t>
            </a:r>
            <a:r>
              <a:rPr lang="de-DE" sz="1400" b="1" u="sng" dirty="0" smtClean="0">
                <a:solidFill>
                  <a:srgbClr val="FF0000"/>
                </a:solidFill>
              </a:rPr>
              <a:t>W I C H T I G:</a:t>
            </a:r>
            <a:r>
              <a:rPr lang="de-DE" sz="1400" dirty="0" smtClean="0">
                <a:solidFill>
                  <a:srgbClr val="FF0000"/>
                </a:solidFill>
              </a:rPr>
              <a:t> </a:t>
            </a:r>
          </a:p>
          <a:p>
            <a:pPr marL="933450" lvl="2" indent="0">
              <a:buNone/>
            </a:pPr>
            <a:r>
              <a:rPr lang="de-DE" sz="1400" dirty="0">
                <a:solidFill>
                  <a:srgbClr val="FF0000"/>
                </a:solidFill>
              </a:rPr>
              <a:t> </a:t>
            </a:r>
            <a:r>
              <a:rPr lang="de-DE" sz="1400" dirty="0" smtClean="0">
                <a:solidFill>
                  <a:srgbClr val="FF0000"/>
                </a:solidFill>
              </a:rPr>
              <a:t>    </a:t>
            </a:r>
            <a:r>
              <a:rPr lang="de-DE" sz="1400" dirty="0" smtClean="0"/>
              <a:t>Erst die Finanzabteilung (FIMA) bucht die Rechnung zur Bestellung</a:t>
            </a:r>
          </a:p>
          <a:p>
            <a:pPr marL="933450" lvl="2" indent="0">
              <a:buNone/>
            </a:pPr>
            <a:r>
              <a:rPr lang="de-DE" sz="1400" dirty="0"/>
              <a:t>     </a:t>
            </a:r>
            <a:r>
              <a:rPr lang="de-DE" sz="1400" dirty="0" smtClean="0"/>
              <a:t>im </a:t>
            </a:r>
            <a:r>
              <a:rPr lang="de-DE" sz="1400" dirty="0"/>
              <a:t>SAP System ein</a:t>
            </a:r>
            <a:r>
              <a:rPr lang="de-DE" sz="1400" dirty="0" smtClean="0"/>
              <a:t>. Wenn man das Kontierungsblatt erstellt, wird noch </a:t>
            </a:r>
            <a:r>
              <a:rPr lang="de-DE" sz="1400" b="1" dirty="0" smtClean="0"/>
              <a:t>keine Rechnung</a:t>
            </a:r>
          </a:p>
          <a:p>
            <a:pPr marL="933450" lvl="2" indent="0">
              <a:buNone/>
            </a:pPr>
            <a:r>
              <a:rPr lang="de-DE" sz="1400" dirty="0" smtClean="0"/>
              <a:t>     gebucht</a:t>
            </a:r>
            <a:r>
              <a:rPr lang="de-DE" sz="1400" dirty="0"/>
              <a:t>. Deshalb kann man das Kontierungsblatt auch </a:t>
            </a:r>
            <a:r>
              <a:rPr lang="de-DE" sz="1400" b="1" dirty="0"/>
              <a:t>beliebig </a:t>
            </a:r>
            <a:r>
              <a:rPr lang="de-DE" sz="1400" b="1" dirty="0" smtClean="0"/>
              <a:t>oft </a:t>
            </a:r>
            <a:r>
              <a:rPr lang="de-DE" sz="1400" dirty="0" smtClean="0"/>
              <a:t>erstellen. </a:t>
            </a:r>
            <a:endParaRPr lang="de-DE" sz="800" dirty="0"/>
          </a:p>
          <a:p>
            <a:pPr marL="933450" lvl="2" indent="0">
              <a:buNone/>
            </a:pPr>
            <a:endParaRPr lang="de-DE" sz="600" dirty="0" smtClean="0"/>
          </a:p>
          <a:p>
            <a:pPr lvl="1"/>
            <a:r>
              <a:rPr lang="de-DE" sz="1400" b="1" u="sng" dirty="0" smtClean="0"/>
              <a:t>Wer</a:t>
            </a:r>
            <a:r>
              <a:rPr lang="de-DE" sz="1400" dirty="0" smtClean="0"/>
              <a:t> muss ein Kontierungsblatt erstellen?</a:t>
            </a:r>
          </a:p>
          <a:p>
            <a:pPr lvl="2">
              <a:buFont typeface="Wingdings" panose="05000000000000000000" pitchFamily="2" charset="2"/>
              <a:buChar char="Ø"/>
            </a:pPr>
            <a:r>
              <a:rPr lang="de-DE" sz="1400" dirty="0"/>
              <a:t>Bei allen Bestellungen mit </a:t>
            </a:r>
            <a:r>
              <a:rPr lang="de-DE" sz="1400" b="1" dirty="0" smtClean="0"/>
              <a:t>Buchungskreis 1000 (KIT Universitätsbereich)</a:t>
            </a:r>
            <a:r>
              <a:rPr lang="de-DE" sz="1400" dirty="0" smtClean="0"/>
              <a:t>, </a:t>
            </a:r>
            <a:r>
              <a:rPr lang="de-DE" sz="1400" dirty="0"/>
              <a:t>da nur im </a:t>
            </a:r>
            <a:r>
              <a:rPr lang="de-DE" sz="1400" dirty="0" smtClean="0"/>
              <a:t>KIT Großforschungsbereich die Rechnung von der Finanzabteilung (FIMA) direkt (d.h. ohne Kontierungsblatt) zur Bestellung im SAP System gebucht wird.</a:t>
            </a:r>
          </a:p>
          <a:p>
            <a:pPr lvl="2">
              <a:buFont typeface="Wingdings" panose="05000000000000000000" pitchFamily="2" charset="2"/>
              <a:buChar char="Ø"/>
            </a:pPr>
            <a:endParaRPr lang="de-DE" sz="500" dirty="0" smtClean="0"/>
          </a:p>
          <a:p>
            <a:pPr lvl="1"/>
            <a:r>
              <a:rPr lang="de-DE" sz="1400" b="1" u="sng" dirty="0">
                <a:solidFill>
                  <a:srgbClr val="FF0000"/>
                </a:solidFill>
              </a:rPr>
              <a:t>W I C H T I G:</a:t>
            </a:r>
            <a:r>
              <a:rPr lang="de-DE" sz="1400" dirty="0">
                <a:solidFill>
                  <a:srgbClr val="FF0000"/>
                </a:solidFill>
              </a:rPr>
              <a:t> </a:t>
            </a:r>
          </a:p>
          <a:p>
            <a:pPr marL="476250" lvl="1" indent="0">
              <a:buNone/>
            </a:pPr>
            <a:r>
              <a:rPr lang="de-DE" sz="1400" dirty="0"/>
              <a:t> </a:t>
            </a:r>
            <a:r>
              <a:rPr lang="de-DE" sz="1400" dirty="0" smtClean="0"/>
              <a:t>     </a:t>
            </a:r>
            <a:r>
              <a:rPr lang="de-DE" sz="1400" b="1" dirty="0" smtClean="0"/>
              <a:t>Nachdem Sie unter „Rechnung erstellen“ das Kontierungsblatt erstellt  und zum Schluss auf</a:t>
            </a:r>
          </a:p>
          <a:p>
            <a:pPr marL="476250" lvl="1" indent="0">
              <a:buNone/>
            </a:pPr>
            <a:r>
              <a:rPr lang="de-DE" sz="1400" b="1" dirty="0"/>
              <a:t>  </a:t>
            </a:r>
            <a:r>
              <a:rPr lang="de-DE" sz="1400" b="1" dirty="0" smtClean="0"/>
              <a:t>    „</a:t>
            </a:r>
            <a:r>
              <a:rPr lang="de-DE" sz="1400" b="1" dirty="0"/>
              <a:t>Buchen“  geklickt haben, bekommen Sie das Kontierungsblatt per E-Mail </a:t>
            </a:r>
            <a:r>
              <a:rPr lang="de-DE" sz="1400" b="1" dirty="0" smtClean="0"/>
              <a:t>automatisch</a:t>
            </a:r>
          </a:p>
          <a:p>
            <a:pPr marL="476250" lvl="1" indent="0">
              <a:buNone/>
            </a:pPr>
            <a:r>
              <a:rPr lang="de-DE" sz="1400" b="1" dirty="0"/>
              <a:t> </a:t>
            </a:r>
            <a:r>
              <a:rPr lang="de-DE" sz="1400" b="1" dirty="0" smtClean="0"/>
              <a:t>     </a:t>
            </a:r>
            <a:r>
              <a:rPr lang="de-DE" sz="1400" b="1" dirty="0"/>
              <a:t>zugesendet.</a:t>
            </a:r>
          </a:p>
          <a:p>
            <a:pPr marL="476250" lvl="1" indent="0">
              <a:buNone/>
            </a:pPr>
            <a:endParaRPr lang="de-DE" sz="200" dirty="0" smtClean="0"/>
          </a:p>
          <a:p>
            <a:pPr marL="933450" lvl="2" indent="0">
              <a:buNone/>
            </a:pPr>
            <a:endParaRPr lang="de-DE" sz="1400" b="1" dirty="0"/>
          </a:p>
          <a:p>
            <a:pPr marL="933450" lvl="2" indent="0">
              <a:buNone/>
            </a:pPr>
            <a:endParaRPr lang="de-DE" dirty="0" smtClean="0"/>
          </a:p>
          <a:p>
            <a:pPr marL="1381125" lvl="3" indent="0">
              <a:buNone/>
            </a:pPr>
            <a:r>
              <a:rPr lang="de-DE" dirty="0"/>
              <a:t> </a:t>
            </a:r>
            <a:r>
              <a:rPr lang="de-DE" dirty="0" smtClean="0"/>
              <a:t>     </a:t>
            </a:r>
            <a:endParaRPr lang="de-DE" dirty="0"/>
          </a:p>
          <a:p>
            <a:pPr lvl="1"/>
            <a:endParaRPr lang="de-DE" b="1" dirty="0" smtClean="0"/>
          </a:p>
          <a:p>
            <a:pPr marL="2286000" lvl="5" indent="0">
              <a:buNone/>
            </a:pPr>
            <a:endParaRPr lang="de-DE" sz="850" dirty="0"/>
          </a:p>
          <a:p>
            <a:pPr marL="1819275" lvl="4" indent="0">
              <a:buNone/>
            </a:pPr>
            <a:r>
              <a:rPr lang="de-DE" sz="1050" dirty="0" smtClean="0"/>
              <a:t> </a:t>
            </a:r>
            <a:endParaRPr lang="de-DE" sz="1050" dirty="0"/>
          </a:p>
          <a:p>
            <a:pPr lvl="4"/>
            <a:endParaRPr lang="de-DE" sz="1050" dirty="0"/>
          </a:p>
          <a:p>
            <a:pPr marL="0" indent="0">
              <a:buNone/>
            </a:pPr>
            <a:endParaRPr lang="de-DE" sz="1800" dirty="0" smtClean="0"/>
          </a:p>
        </p:txBody>
      </p:sp>
    </p:spTree>
    <p:extLst>
      <p:ext uri="{BB962C8B-B14F-4D97-AF65-F5344CB8AC3E}">
        <p14:creationId xmlns:p14="http://schemas.microsoft.com/office/powerpoint/2010/main" val="12434913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7128792" cy="994023"/>
          </a:xfrm>
        </p:spPr>
        <p:txBody>
          <a:bodyPr/>
          <a:lstStyle/>
          <a:p>
            <a:r>
              <a:rPr lang="de-DE" dirty="0" smtClean="0"/>
              <a:t>Schulungsdokumente bzgl. Wareneingang buchen und Kontierungsblatt erstellen</a:t>
            </a:r>
            <a:br>
              <a:rPr lang="de-DE" dirty="0" smtClean="0"/>
            </a:br>
            <a:endParaRPr lang="de-DE" dirty="0"/>
          </a:p>
        </p:txBody>
      </p:sp>
      <p:sp>
        <p:nvSpPr>
          <p:cNvPr id="3" name="Inhaltsplatzhalter 2"/>
          <p:cNvSpPr>
            <a:spLocks noGrp="1"/>
          </p:cNvSpPr>
          <p:nvPr>
            <p:ph idx="1"/>
          </p:nvPr>
        </p:nvSpPr>
        <p:spPr>
          <a:xfrm>
            <a:off x="107504" y="1556792"/>
            <a:ext cx="8356600" cy="5688632"/>
          </a:xfrm>
        </p:spPr>
        <p:txBody>
          <a:bodyPr/>
          <a:lstStyle/>
          <a:p>
            <a:pPr marL="933450" lvl="2" indent="0">
              <a:buNone/>
            </a:pPr>
            <a:endParaRPr lang="de-DE" sz="1400" dirty="0" smtClean="0"/>
          </a:p>
          <a:p>
            <a:pPr lvl="1">
              <a:buFont typeface="Wingdings" panose="05000000000000000000" pitchFamily="2" charset="2"/>
              <a:buChar char="Ø"/>
            </a:pPr>
            <a:r>
              <a:rPr lang="de-DE" dirty="0"/>
              <a:t>Schulungsdokumente bzgl. Wareneingang buchen und Kontierungsblatt </a:t>
            </a:r>
            <a:r>
              <a:rPr lang="de-DE" dirty="0" smtClean="0"/>
              <a:t>erstellen sowie alle anderen Schulungsdokumente bzgl. dem Arbeiten mit dem SRM System finden Sie im Intranet unter</a:t>
            </a:r>
          </a:p>
          <a:p>
            <a:pPr marL="476250" lvl="1" indent="0">
              <a:buNone/>
            </a:pPr>
            <a:endParaRPr lang="de-DE" dirty="0" smtClean="0"/>
          </a:p>
          <a:p>
            <a:pPr lvl="1">
              <a:buFont typeface="Wingdings" panose="05000000000000000000" pitchFamily="2" charset="2"/>
              <a:buChar char="Ø"/>
            </a:pPr>
            <a:r>
              <a:rPr lang="de-DE" dirty="0" smtClean="0"/>
              <a:t> </a:t>
            </a:r>
            <a:r>
              <a:rPr lang="de-DE" dirty="0" smtClean="0">
                <a:hlinkClick r:id="rId2"/>
              </a:rPr>
              <a:t>http</a:t>
            </a:r>
            <a:r>
              <a:rPr lang="de-DE" dirty="0">
                <a:hlinkClick r:id="rId2"/>
              </a:rPr>
              <a:t>://www.orbit.kit.edu/205.php</a:t>
            </a:r>
            <a:r>
              <a:rPr lang="de-DE" dirty="0"/>
              <a:t> </a:t>
            </a:r>
            <a:r>
              <a:rPr lang="de-DE" dirty="0" smtClean="0"/>
              <a:t>    oder unter </a:t>
            </a:r>
            <a:r>
              <a:rPr lang="de-DE" dirty="0" smtClean="0">
                <a:hlinkClick r:id="rId3"/>
              </a:rPr>
              <a:t>www.kit.edu</a:t>
            </a:r>
            <a:r>
              <a:rPr lang="de-DE" dirty="0" smtClean="0"/>
              <a:t> , dann</a:t>
            </a:r>
          </a:p>
          <a:p>
            <a:pPr marL="476250" lvl="1" indent="0">
              <a:buNone/>
            </a:pPr>
            <a:endParaRPr lang="de-DE" dirty="0"/>
          </a:p>
          <a:p>
            <a:pPr lvl="1">
              <a:buFontTx/>
              <a:buNone/>
              <a:defRPr/>
            </a:pPr>
            <a:r>
              <a:rPr lang="de-DE" dirty="0"/>
              <a:t>     </a:t>
            </a:r>
            <a:r>
              <a:rPr lang="de-LU" dirty="0" smtClean="0"/>
              <a:t>Intranet </a:t>
            </a:r>
            <a:r>
              <a:rPr lang="de-LU" dirty="0">
                <a:sym typeface="Wingdings" pitchFamily="2" charset="2"/>
              </a:rPr>
              <a:t> Einrichtungen  Verwaltung  </a:t>
            </a:r>
            <a:r>
              <a:rPr lang="de-DE" dirty="0">
                <a:sym typeface="Wingdings" pitchFamily="2" charset="2"/>
              </a:rPr>
              <a:t>Dienstleistungseinheiten </a:t>
            </a:r>
            <a:r>
              <a:rPr lang="de-DE" dirty="0" smtClean="0">
                <a:sym typeface="Wingdings" pitchFamily="2" charset="2"/>
              </a:rPr>
              <a:t> Allgemeine </a:t>
            </a:r>
            <a:r>
              <a:rPr lang="de-DE" dirty="0">
                <a:sym typeface="Wingdings" pitchFamily="2" charset="2"/>
              </a:rPr>
              <a:t>Services (Verwaltung)  Verwaltungs-IT  </a:t>
            </a:r>
            <a:r>
              <a:rPr lang="de-DE" altLang="de-DE" dirty="0"/>
              <a:t>Alter Webauftritt ORBIT</a:t>
            </a:r>
            <a:r>
              <a:rPr lang="de-DE" altLang="de-DE" dirty="0" smtClean="0"/>
              <a:t>:  </a:t>
            </a:r>
            <a:r>
              <a:rPr lang="de-DE" altLang="de-DE" dirty="0">
                <a:hlinkClick r:id="rId4" tooltip="Webauftritt ORBIT (externer Link: http://www.orbit.kit.edu)"/>
              </a:rPr>
              <a:t>www.orbit.kit.edu</a:t>
            </a:r>
            <a:r>
              <a:rPr lang="de-DE" altLang="de-DE" dirty="0"/>
              <a:t> </a:t>
            </a:r>
            <a:r>
              <a:rPr lang="de-DE" altLang="de-DE" dirty="0">
                <a:sym typeface="Wingdings" panose="05000000000000000000" pitchFamily="2" charset="2"/>
              </a:rPr>
              <a:t> SAP System  </a:t>
            </a:r>
            <a:r>
              <a:rPr lang="de-DE" altLang="de-DE" dirty="0" smtClean="0">
                <a:sym typeface="Wingdings" panose="05000000000000000000" pitchFamily="2" charset="2"/>
              </a:rPr>
              <a:t>Schulungsunterlagen</a:t>
            </a:r>
            <a:endParaRPr lang="de-DE" dirty="0"/>
          </a:p>
          <a:p>
            <a:pPr lvl="1">
              <a:buFont typeface="Wingdings" panose="05000000000000000000" pitchFamily="2" charset="2"/>
              <a:buChar char="Ø"/>
            </a:pPr>
            <a:endParaRPr lang="de-DE" sz="1050" dirty="0"/>
          </a:p>
          <a:p>
            <a:pPr marL="1819275" lvl="4" indent="0">
              <a:buNone/>
            </a:pPr>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A5A08104-203D-4ECE-944E-667A725A5A94}" type="datetime1">
              <a:rPr lang="de-DE" smtClean="0"/>
              <a:t>14.05.2018</a:t>
            </a:fld>
            <a:endParaRPr lang="de-DE" dirty="0"/>
          </a:p>
        </p:txBody>
      </p:sp>
      <p:sp>
        <p:nvSpPr>
          <p:cNvPr id="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280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208" y="-121637"/>
            <a:ext cx="7560840" cy="864096"/>
          </a:xfrm>
        </p:spPr>
        <p:txBody>
          <a:bodyPr/>
          <a:lstStyle/>
          <a:p>
            <a:r>
              <a:rPr lang="de-DE" sz="2000" dirty="0"/>
              <a:t>Vorarbeiten (vor dem Anlegen des allersten </a:t>
            </a:r>
            <a:r>
              <a:rPr lang="de-DE" sz="2000" dirty="0" smtClean="0"/>
              <a:t>Einkaufswagens)</a:t>
            </a:r>
            <a:r>
              <a:rPr lang="de-DE" sz="2000" dirty="0"/>
              <a:t/>
            </a:r>
            <a:br>
              <a:rPr lang="de-DE" sz="2000" dirty="0"/>
            </a:br>
            <a:r>
              <a:rPr lang="de-DE" sz="2000" dirty="0" smtClean="0"/>
              <a:t>Schulungsunterlagen und Browsereinstellungen </a:t>
            </a:r>
            <a:endParaRPr lang="de-DE" sz="2000" dirty="0"/>
          </a:p>
        </p:txBody>
      </p:sp>
      <p:sp>
        <p:nvSpPr>
          <p:cNvPr id="4" name="Fußzeilenplatzhalter 3"/>
          <p:cNvSpPr>
            <a:spLocks noGrp="1"/>
          </p:cNvSpPr>
          <p:nvPr>
            <p:ph type="ftr" sz="quarter" idx="10"/>
          </p:nvPr>
        </p:nvSpPr>
        <p:spPr/>
        <p:txBody>
          <a:bodyPr/>
          <a:lstStyle/>
          <a:p>
            <a:r>
              <a:rPr lang="de-DE" smtClean="0"/>
              <a:t>SRM Grundlagenschulung für Neueinsteiger (Newcomer) </a:t>
            </a:r>
            <a:endParaRPr lang="de-DE" dirty="0"/>
          </a:p>
        </p:txBody>
      </p:sp>
      <p:sp>
        <p:nvSpPr>
          <p:cNvPr id="5" name="Datumsplatzhalter 4"/>
          <p:cNvSpPr>
            <a:spLocks noGrp="1"/>
          </p:cNvSpPr>
          <p:nvPr>
            <p:ph type="dt" sz="half" idx="2"/>
          </p:nvPr>
        </p:nvSpPr>
        <p:spPr/>
        <p:txBody>
          <a:bodyPr/>
          <a:lstStyle/>
          <a:p>
            <a:fld id="{A44DAE32-A2DF-4D01-91B2-B7F1E773DCB0}" type="datetime1">
              <a:rPr lang="de-DE" smtClean="0"/>
              <a:t>14.05.2018</a:t>
            </a:fld>
            <a:endParaRPr lang="de-DE" dirty="0"/>
          </a:p>
        </p:txBody>
      </p:sp>
      <p:sp>
        <p:nvSpPr>
          <p:cNvPr id="16" name="Inhaltsplatzhalter 2"/>
          <p:cNvSpPr>
            <a:spLocks noGrp="1"/>
          </p:cNvSpPr>
          <p:nvPr>
            <p:ph idx="1"/>
          </p:nvPr>
        </p:nvSpPr>
        <p:spPr>
          <a:xfrm>
            <a:off x="371464" y="620688"/>
            <a:ext cx="8772536" cy="5616624"/>
          </a:xfrm>
        </p:spPr>
        <p:txBody>
          <a:bodyPr/>
          <a:lstStyle/>
          <a:p>
            <a:pPr marL="933450" lvl="2" indent="0">
              <a:buNone/>
            </a:pPr>
            <a:endParaRPr lang="de-DE" sz="1400" dirty="0" smtClean="0"/>
          </a:p>
          <a:p>
            <a:pPr lvl="1"/>
            <a:r>
              <a:rPr lang="de-DE" b="1" dirty="0" smtClean="0"/>
              <a:t>Schulungsunterlagen</a:t>
            </a:r>
            <a:r>
              <a:rPr lang="de-DE" dirty="0" smtClean="0"/>
              <a:t> bereitstellen </a:t>
            </a:r>
          </a:p>
          <a:p>
            <a:pPr marL="476250" lvl="1" indent="0">
              <a:buNone/>
            </a:pPr>
            <a:r>
              <a:rPr lang="de-DE" dirty="0"/>
              <a:t> </a:t>
            </a:r>
            <a:r>
              <a:rPr lang="de-DE" dirty="0" smtClean="0"/>
              <a:t>    (</a:t>
            </a:r>
            <a:r>
              <a:rPr lang="de-DE" dirty="0"/>
              <a:t>sind unter </a:t>
            </a:r>
            <a:r>
              <a:rPr lang="de-DE" dirty="0">
                <a:hlinkClick r:id="rId2"/>
              </a:rPr>
              <a:t>http://</a:t>
            </a:r>
            <a:r>
              <a:rPr lang="de-DE" dirty="0" smtClean="0">
                <a:hlinkClick r:id="rId2"/>
              </a:rPr>
              <a:t>www.orbit.kit.edu/205.php</a:t>
            </a:r>
            <a:r>
              <a:rPr lang="de-DE" dirty="0" smtClean="0"/>
              <a:t>  zu finden)</a:t>
            </a:r>
          </a:p>
          <a:p>
            <a:pPr marL="476250" lvl="1" indent="0">
              <a:buNone/>
            </a:pPr>
            <a:endParaRPr lang="de-DE" sz="1600" dirty="0" smtClean="0"/>
          </a:p>
          <a:p>
            <a:pPr lvl="1"/>
            <a:r>
              <a:rPr lang="de-DE" dirty="0"/>
              <a:t>Warum muss man </a:t>
            </a:r>
            <a:r>
              <a:rPr lang="de-DE" b="1" dirty="0"/>
              <a:t>Browsereinstellungen </a:t>
            </a:r>
            <a:r>
              <a:rPr lang="de-DE" dirty="0"/>
              <a:t>vornehmen </a:t>
            </a:r>
            <a:r>
              <a:rPr lang="de-DE" dirty="0" smtClean="0"/>
              <a:t>?</a:t>
            </a:r>
            <a:endParaRPr lang="de-DE" dirty="0"/>
          </a:p>
          <a:p>
            <a:pPr marL="476250" lvl="1" indent="0">
              <a:buNone/>
            </a:pPr>
            <a:endParaRPr lang="de-DE" sz="1400" dirty="0" smtClean="0"/>
          </a:p>
          <a:p>
            <a:pPr lvl="2">
              <a:buFont typeface="Wingdings" panose="05000000000000000000" pitchFamily="2" charset="2"/>
              <a:buChar char="Ø"/>
            </a:pPr>
            <a:r>
              <a:rPr lang="de-DE" dirty="0"/>
              <a:t>Ohne die korrekten Browsereinstellungen können </a:t>
            </a:r>
            <a:r>
              <a:rPr lang="de-DE" dirty="0" smtClean="0"/>
              <a:t>bestimmte Funktionen </a:t>
            </a:r>
          </a:p>
          <a:p>
            <a:pPr marL="933450" lvl="2" indent="0">
              <a:buNone/>
            </a:pPr>
            <a:r>
              <a:rPr lang="de-DE" dirty="0"/>
              <a:t> </a:t>
            </a:r>
            <a:r>
              <a:rPr lang="de-DE" dirty="0" smtClean="0"/>
              <a:t>    im </a:t>
            </a:r>
            <a:r>
              <a:rPr lang="de-DE" dirty="0"/>
              <a:t>SRM System, wie z.B. Neuer Einkaufswagen anlegen,</a:t>
            </a:r>
          </a:p>
          <a:p>
            <a:pPr marL="933450" lvl="2" indent="0">
              <a:buNone/>
            </a:pPr>
            <a:r>
              <a:rPr lang="de-DE" dirty="0"/>
              <a:t>     Verzweigen in die externen Web Shops nicht durchgeführt werden</a:t>
            </a:r>
          </a:p>
          <a:p>
            <a:pPr marL="933450" lvl="2" indent="0">
              <a:buNone/>
            </a:pPr>
            <a:endParaRPr lang="de-DE" dirty="0"/>
          </a:p>
          <a:p>
            <a:pPr lvl="2">
              <a:buFont typeface="Wingdings" panose="05000000000000000000" pitchFamily="2" charset="2"/>
              <a:buChar char="Ø"/>
            </a:pPr>
            <a:r>
              <a:rPr lang="de-DE" dirty="0"/>
              <a:t>Ohne die korrekten Browsereinstellungen kann die Darstellung im </a:t>
            </a:r>
          </a:p>
          <a:p>
            <a:pPr marL="933450" lvl="2" indent="0">
              <a:buNone/>
            </a:pPr>
            <a:r>
              <a:rPr lang="de-DE" dirty="0"/>
              <a:t>     SRM System etwas „verzerrt“ sein (z.B. es ist kein </a:t>
            </a:r>
            <a:r>
              <a:rPr lang="de-DE" dirty="0" err="1"/>
              <a:t>Scrollbalken</a:t>
            </a:r>
            <a:endParaRPr lang="de-DE" dirty="0"/>
          </a:p>
          <a:p>
            <a:pPr marL="933450" lvl="2" indent="0">
              <a:buNone/>
            </a:pPr>
            <a:r>
              <a:rPr lang="de-DE" dirty="0"/>
              <a:t>      vorhanden, Bilder können „verschoben“ sein.</a:t>
            </a:r>
          </a:p>
          <a:p>
            <a:pPr marL="476250" lvl="1" indent="0">
              <a:buNone/>
            </a:pPr>
            <a:endParaRPr lang="de-DE" sz="800" dirty="0" smtClean="0"/>
          </a:p>
          <a:p>
            <a:pPr lvl="1"/>
            <a:r>
              <a:rPr lang="de-DE" dirty="0" smtClean="0"/>
              <a:t>Die (korrekt) eingestellten Browsereinstellungen </a:t>
            </a:r>
            <a:r>
              <a:rPr lang="de-DE" b="1" dirty="0" smtClean="0"/>
              <a:t>können auch wieder</a:t>
            </a:r>
          </a:p>
          <a:p>
            <a:pPr marL="476250" lvl="1" indent="0">
              <a:buNone/>
            </a:pPr>
            <a:r>
              <a:rPr lang="de-DE" b="1" dirty="0"/>
              <a:t> </a:t>
            </a:r>
            <a:r>
              <a:rPr lang="de-DE" b="1" dirty="0" smtClean="0"/>
              <a:t>    verloren gehen </a:t>
            </a:r>
            <a:r>
              <a:rPr lang="de-DE" dirty="0" smtClean="0"/>
              <a:t>(z.B. durch Updates, Neues Betriebssystem, neuer</a:t>
            </a:r>
          </a:p>
          <a:p>
            <a:pPr marL="476250" lvl="1" indent="0">
              <a:buNone/>
            </a:pPr>
            <a:r>
              <a:rPr lang="de-DE" dirty="0"/>
              <a:t>     </a:t>
            </a:r>
            <a:r>
              <a:rPr lang="de-DE" dirty="0" smtClean="0"/>
              <a:t>Computer</a:t>
            </a:r>
            <a:r>
              <a:rPr lang="de-DE" dirty="0"/>
              <a:t>, etc</a:t>
            </a:r>
            <a:r>
              <a:rPr lang="de-DE" dirty="0" smtClean="0"/>
              <a:t>.). Wenn also oben beschriebene Funktionalitäten einmal</a:t>
            </a:r>
          </a:p>
          <a:p>
            <a:pPr marL="476250" lvl="1" indent="0">
              <a:buNone/>
            </a:pPr>
            <a:r>
              <a:rPr lang="de-DE" dirty="0"/>
              <a:t>     </a:t>
            </a:r>
            <a:r>
              <a:rPr lang="de-DE" dirty="0" smtClean="0"/>
              <a:t>wieder </a:t>
            </a:r>
            <a:r>
              <a:rPr lang="de-DE" dirty="0"/>
              <a:t>nicht </a:t>
            </a:r>
            <a:r>
              <a:rPr lang="de-DE" dirty="0" smtClean="0"/>
              <a:t>funktionieren sollte, obwohl diese bereits in der Vergangenheit</a:t>
            </a:r>
          </a:p>
          <a:p>
            <a:pPr marL="476250" lvl="1" indent="0">
              <a:buNone/>
            </a:pPr>
            <a:r>
              <a:rPr lang="de-DE" dirty="0"/>
              <a:t> </a:t>
            </a:r>
            <a:r>
              <a:rPr lang="de-DE" dirty="0" smtClean="0"/>
              <a:t>    </a:t>
            </a:r>
            <a:r>
              <a:rPr lang="de-DE" dirty="0"/>
              <a:t>funktioniert haben, sollte man die </a:t>
            </a:r>
            <a:r>
              <a:rPr lang="de-DE" b="1" dirty="0"/>
              <a:t>Browsereinstellungen überprüfen</a:t>
            </a:r>
            <a:r>
              <a:rPr lang="de-DE" dirty="0"/>
              <a:t>!</a:t>
            </a:r>
          </a:p>
          <a:p>
            <a:pPr marL="476250" lvl="1" indent="0">
              <a:buNone/>
            </a:pPr>
            <a:endParaRPr lang="de-DE" dirty="0" smtClean="0"/>
          </a:p>
          <a:p>
            <a:pPr marL="933450" lvl="2" indent="0">
              <a:buNone/>
            </a:pPr>
            <a:endParaRPr lang="de-DE" dirty="0"/>
          </a:p>
          <a:p>
            <a:pPr marL="933450" lvl="2" indent="0">
              <a:buNone/>
            </a:pPr>
            <a:endParaRPr lang="de-DE" dirty="0" smtClean="0"/>
          </a:p>
          <a:p>
            <a:pPr marL="1381125" lvl="3" indent="0">
              <a:buNone/>
            </a:pPr>
            <a:r>
              <a:rPr lang="de-DE" dirty="0"/>
              <a:t> </a:t>
            </a:r>
            <a:r>
              <a:rPr lang="de-DE" dirty="0" smtClean="0"/>
              <a:t>     </a:t>
            </a:r>
            <a:endParaRPr lang="de-DE" dirty="0"/>
          </a:p>
          <a:p>
            <a:pPr lvl="1"/>
            <a:endParaRPr lang="de-DE" b="1" dirty="0" smtClean="0"/>
          </a:p>
          <a:p>
            <a:pPr marL="2286000" lvl="5" indent="0">
              <a:buNone/>
            </a:pPr>
            <a:endParaRPr lang="de-DE" sz="850" dirty="0"/>
          </a:p>
          <a:p>
            <a:pPr marL="1819275" lvl="4" indent="0">
              <a:buNone/>
            </a:pPr>
            <a:r>
              <a:rPr lang="de-DE" sz="1050" dirty="0" smtClean="0"/>
              <a:t> </a:t>
            </a:r>
            <a:endParaRPr lang="de-DE" sz="1050" dirty="0"/>
          </a:p>
          <a:p>
            <a:pPr lvl="4"/>
            <a:endParaRPr lang="de-DE" sz="1050" dirty="0"/>
          </a:p>
          <a:p>
            <a:pPr marL="0" indent="0">
              <a:buNone/>
            </a:pPr>
            <a:endParaRPr lang="de-DE" sz="1800" dirty="0" smtClean="0"/>
          </a:p>
        </p:txBody>
      </p:sp>
    </p:spTree>
    <p:extLst>
      <p:ext uri="{BB962C8B-B14F-4D97-AF65-F5344CB8AC3E}">
        <p14:creationId xmlns:p14="http://schemas.microsoft.com/office/powerpoint/2010/main" val="7679256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9298"/>
            <a:ext cx="7128792" cy="994023"/>
          </a:xfrm>
        </p:spPr>
        <p:txBody>
          <a:bodyPr/>
          <a:lstStyle/>
          <a:p>
            <a:r>
              <a:rPr lang="de-DE" dirty="0" smtClean="0"/>
              <a:t>Praktische Übungen: </a:t>
            </a:r>
            <a:br>
              <a:rPr lang="de-DE" dirty="0" smtClean="0"/>
            </a:br>
            <a:endParaRPr lang="de-DE" dirty="0"/>
          </a:p>
        </p:txBody>
      </p:sp>
      <p:sp>
        <p:nvSpPr>
          <p:cNvPr id="3" name="Inhaltsplatzhalter 2"/>
          <p:cNvSpPr>
            <a:spLocks noGrp="1"/>
          </p:cNvSpPr>
          <p:nvPr>
            <p:ph idx="1"/>
          </p:nvPr>
        </p:nvSpPr>
        <p:spPr>
          <a:xfrm>
            <a:off x="251520" y="620688"/>
            <a:ext cx="8356600" cy="5688632"/>
          </a:xfrm>
        </p:spPr>
        <p:txBody>
          <a:bodyPr/>
          <a:lstStyle/>
          <a:p>
            <a:pPr marL="933450" lvl="2" indent="0">
              <a:buNone/>
            </a:pPr>
            <a:endParaRPr lang="de-DE" sz="1400" dirty="0" smtClean="0"/>
          </a:p>
          <a:p>
            <a:pPr lvl="1">
              <a:buFont typeface="Wingdings" panose="05000000000000000000" pitchFamily="2" charset="2"/>
              <a:buChar char="Ø"/>
            </a:pPr>
            <a:r>
              <a:rPr lang="de-DE" dirty="0" smtClean="0"/>
              <a:t>1. Bitte im SRM System zum bereits angelegten Einkaufswagen den</a:t>
            </a:r>
          </a:p>
          <a:p>
            <a:pPr marL="476250" lvl="1" indent="0">
              <a:buNone/>
            </a:pPr>
            <a:r>
              <a:rPr lang="de-DE" dirty="0" smtClean="0"/>
              <a:t>         </a:t>
            </a:r>
            <a:r>
              <a:rPr lang="de-DE" b="1" dirty="0" smtClean="0"/>
              <a:t>Wareneingang </a:t>
            </a:r>
            <a:r>
              <a:rPr lang="de-DE" b="1" dirty="0"/>
              <a:t>buchen</a:t>
            </a:r>
          </a:p>
          <a:p>
            <a:pPr lvl="1">
              <a:buFont typeface="Wingdings" panose="05000000000000000000" pitchFamily="2" charset="2"/>
              <a:buChar char="Ø"/>
            </a:pPr>
            <a:endParaRPr lang="de-DE" dirty="0" smtClean="0"/>
          </a:p>
          <a:p>
            <a:pPr marL="476250" lvl="1" indent="0">
              <a:buNone/>
            </a:pPr>
            <a:r>
              <a:rPr lang="de-DE" sz="1400" dirty="0" smtClean="0"/>
              <a:t>       </a:t>
            </a:r>
            <a:r>
              <a:rPr lang="de-DE" u="sng" dirty="0" smtClean="0"/>
              <a:t>Vorgehensweise:</a:t>
            </a:r>
          </a:p>
          <a:p>
            <a:pPr marL="476250" lvl="1" indent="0">
              <a:buNone/>
            </a:pPr>
            <a:endParaRPr lang="de-DE" dirty="0" smtClean="0"/>
          </a:p>
          <a:p>
            <a:pPr marL="476250" lvl="1" indent="0">
              <a:buNone/>
            </a:pPr>
            <a:r>
              <a:rPr lang="de-DE" dirty="0"/>
              <a:t> </a:t>
            </a:r>
            <a:r>
              <a:rPr lang="de-DE" dirty="0" smtClean="0"/>
              <a:t>     Die einzelnen Schritte werden Schritt für Schritt vorne an der</a:t>
            </a:r>
          </a:p>
          <a:p>
            <a:pPr marL="476250" lvl="1" indent="0">
              <a:buNone/>
            </a:pPr>
            <a:r>
              <a:rPr lang="de-DE" dirty="0" smtClean="0"/>
              <a:t>      Leinwand vorgeführt. Führen </a:t>
            </a:r>
            <a:r>
              <a:rPr lang="de-DE" dirty="0"/>
              <a:t>Sie </a:t>
            </a:r>
            <a:r>
              <a:rPr lang="de-DE" dirty="0" smtClean="0"/>
              <a:t>bitte die </a:t>
            </a:r>
            <a:r>
              <a:rPr lang="de-DE" dirty="0"/>
              <a:t>einzelnen </a:t>
            </a:r>
            <a:r>
              <a:rPr lang="de-DE" dirty="0" smtClean="0"/>
              <a:t>Schritte</a:t>
            </a:r>
          </a:p>
          <a:p>
            <a:pPr marL="476250" lvl="1" indent="0">
              <a:buNone/>
            </a:pPr>
            <a:r>
              <a:rPr lang="de-DE" dirty="0" smtClean="0"/>
              <a:t>      zeitgleich an Ihrem Schulungs-PC durch.</a:t>
            </a:r>
          </a:p>
          <a:p>
            <a:pPr marL="476250" lvl="1" indent="0">
              <a:buNone/>
            </a:pPr>
            <a:endParaRPr lang="de-DE" dirty="0"/>
          </a:p>
          <a:p>
            <a:pPr marL="476250" lvl="1" indent="0">
              <a:buNone/>
            </a:pPr>
            <a:r>
              <a:rPr lang="de-DE" b="1" dirty="0" smtClean="0"/>
              <a:t>Und gleich danach:</a:t>
            </a:r>
            <a:endParaRPr lang="de-DE" b="1" dirty="0"/>
          </a:p>
          <a:p>
            <a:pPr marL="1819275" lvl="4" indent="0">
              <a:buNone/>
            </a:pPr>
            <a:r>
              <a:rPr lang="de-DE" sz="1050" dirty="0" smtClean="0"/>
              <a:t> </a:t>
            </a:r>
            <a:endParaRPr lang="de-DE" sz="1050" dirty="0"/>
          </a:p>
          <a:p>
            <a:pPr marL="1819275" lvl="4" indent="0">
              <a:buNone/>
            </a:pPr>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4C72D463-8564-4D40-BDE3-5885A1D02D79}" type="datetime1">
              <a:rPr lang="de-DE" smtClean="0"/>
              <a:t>14.05.2018</a:t>
            </a:fld>
            <a:endParaRPr lang="de-DE" dirty="0"/>
          </a:p>
        </p:txBody>
      </p:sp>
      <p:sp>
        <p:nvSpPr>
          <p:cNvPr id="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32544138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9298"/>
            <a:ext cx="7128792" cy="994023"/>
          </a:xfrm>
        </p:spPr>
        <p:txBody>
          <a:bodyPr/>
          <a:lstStyle/>
          <a:p>
            <a:r>
              <a:rPr lang="de-DE" dirty="0" smtClean="0"/>
              <a:t>Praktische Übungen: </a:t>
            </a:r>
            <a:br>
              <a:rPr lang="de-DE" dirty="0" smtClean="0"/>
            </a:br>
            <a:endParaRPr lang="de-DE" dirty="0"/>
          </a:p>
        </p:txBody>
      </p:sp>
      <p:sp>
        <p:nvSpPr>
          <p:cNvPr id="3" name="Inhaltsplatzhalter 2"/>
          <p:cNvSpPr>
            <a:spLocks noGrp="1"/>
          </p:cNvSpPr>
          <p:nvPr>
            <p:ph idx="1"/>
          </p:nvPr>
        </p:nvSpPr>
        <p:spPr>
          <a:xfrm>
            <a:off x="251520" y="620688"/>
            <a:ext cx="8568952" cy="5688632"/>
          </a:xfrm>
        </p:spPr>
        <p:txBody>
          <a:bodyPr/>
          <a:lstStyle/>
          <a:p>
            <a:pPr marL="933450" lvl="2" indent="0">
              <a:buNone/>
            </a:pPr>
            <a:endParaRPr lang="de-DE" sz="1400" dirty="0" smtClean="0"/>
          </a:p>
          <a:p>
            <a:pPr lvl="1">
              <a:buFont typeface="Wingdings" panose="05000000000000000000" pitchFamily="2" charset="2"/>
              <a:buChar char="Ø"/>
            </a:pPr>
            <a:r>
              <a:rPr lang="de-DE" dirty="0" smtClean="0"/>
              <a:t>2. Bitte im SRM System zum bereits angelegten Einkaufswagen, </a:t>
            </a:r>
          </a:p>
          <a:p>
            <a:pPr marL="476250" lvl="1" indent="0">
              <a:buNone/>
            </a:pPr>
            <a:r>
              <a:rPr lang="de-DE" dirty="0"/>
              <a:t> </a:t>
            </a:r>
            <a:r>
              <a:rPr lang="de-DE" dirty="0" smtClean="0"/>
              <a:t>        zu dem Sie bereits den Wareneingang gebucht haben, das</a:t>
            </a:r>
          </a:p>
          <a:p>
            <a:pPr marL="476250" lvl="1" indent="0">
              <a:buNone/>
            </a:pPr>
            <a:r>
              <a:rPr lang="de-DE" dirty="0"/>
              <a:t> </a:t>
            </a:r>
            <a:r>
              <a:rPr lang="de-DE" dirty="0" smtClean="0"/>
              <a:t>        </a:t>
            </a:r>
            <a:r>
              <a:rPr lang="de-DE" b="1" dirty="0"/>
              <a:t>Kontierungsblatt erstellen</a:t>
            </a:r>
            <a:r>
              <a:rPr lang="de-DE" dirty="0"/>
              <a:t>.</a:t>
            </a:r>
          </a:p>
          <a:p>
            <a:pPr marL="476250" lvl="1" indent="0">
              <a:buNone/>
            </a:pPr>
            <a:endParaRPr lang="de-DE" dirty="0" smtClean="0"/>
          </a:p>
          <a:p>
            <a:pPr marL="476250" lvl="1" indent="0">
              <a:buNone/>
            </a:pPr>
            <a:r>
              <a:rPr lang="de-DE" sz="1400" dirty="0" smtClean="0"/>
              <a:t>       </a:t>
            </a:r>
            <a:r>
              <a:rPr lang="de-DE" u="sng" dirty="0" smtClean="0"/>
              <a:t>Vorgehensweise:</a:t>
            </a:r>
          </a:p>
          <a:p>
            <a:pPr marL="476250" lvl="1" indent="0">
              <a:buNone/>
            </a:pPr>
            <a:endParaRPr lang="de-DE" dirty="0" smtClean="0"/>
          </a:p>
          <a:p>
            <a:pPr marL="476250" lvl="1" indent="0">
              <a:buNone/>
            </a:pPr>
            <a:r>
              <a:rPr lang="de-DE" dirty="0"/>
              <a:t> </a:t>
            </a:r>
            <a:r>
              <a:rPr lang="de-DE" dirty="0" smtClean="0"/>
              <a:t>     Die einzelnen Schritte werden Schritt für Schritt vorne an der</a:t>
            </a:r>
          </a:p>
          <a:p>
            <a:pPr marL="476250" lvl="1" indent="0">
              <a:buNone/>
            </a:pPr>
            <a:r>
              <a:rPr lang="de-DE" dirty="0" smtClean="0"/>
              <a:t>      Leinwand vorgeführt. Führen </a:t>
            </a:r>
            <a:r>
              <a:rPr lang="de-DE" dirty="0"/>
              <a:t>Sie </a:t>
            </a:r>
            <a:r>
              <a:rPr lang="de-DE" dirty="0" smtClean="0"/>
              <a:t>bitte die </a:t>
            </a:r>
            <a:r>
              <a:rPr lang="de-DE" dirty="0"/>
              <a:t>einzelnen </a:t>
            </a:r>
            <a:r>
              <a:rPr lang="de-DE" dirty="0" smtClean="0"/>
              <a:t>Schritte</a:t>
            </a:r>
          </a:p>
          <a:p>
            <a:pPr marL="476250" lvl="1" indent="0">
              <a:buNone/>
            </a:pPr>
            <a:r>
              <a:rPr lang="de-DE" dirty="0" smtClean="0"/>
              <a:t>      zeitgleich an Ihrem Schulungs-PC durch.</a:t>
            </a:r>
            <a:endParaRPr lang="de-DE" dirty="0"/>
          </a:p>
          <a:p>
            <a:pPr marL="1819275" lvl="4" indent="0">
              <a:buNone/>
            </a:pPr>
            <a:r>
              <a:rPr lang="de-DE" sz="1050" dirty="0" smtClean="0"/>
              <a:t> </a:t>
            </a:r>
            <a:endParaRPr lang="de-DE" sz="1050" dirty="0"/>
          </a:p>
          <a:p>
            <a:pPr marL="1819275" lvl="4" indent="0">
              <a:buNone/>
            </a:pPr>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D115382D-05F1-40F8-9339-F068F844949A}" type="datetime1">
              <a:rPr lang="de-DE" smtClean="0"/>
              <a:t>14.05.2018</a:t>
            </a:fld>
            <a:endParaRPr lang="de-DE" dirty="0"/>
          </a:p>
        </p:txBody>
      </p:sp>
      <p:sp>
        <p:nvSpPr>
          <p:cNvPr id="6"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12813538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6624" y="-165441"/>
            <a:ext cx="7128792" cy="994023"/>
          </a:xfrm>
        </p:spPr>
        <p:txBody>
          <a:bodyPr/>
          <a:lstStyle/>
          <a:p>
            <a:r>
              <a:rPr lang="de-DE" dirty="0" smtClean="0"/>
              <a:t>Tipps und Tricks:</a:t>
            </a:r>
            <a:br>
              <a:rPr lang="de-DE" dirty="0" smtClean="0"/>
            </a:br>
            <a:endParaRPr lang="de-DE" dirty="0"/>
          </a:p>
        </p:txBody>
      </p:sp>
      <p:sp>
        <p:nvSpPr>
          <p:cNvPr id="3" name="Inhaltsplatzhalter 2"/>
          <p:cNvSpPr>
            <a:spLocks noGrp="1"/>
          </p:cNvSpPr>
          <p:nvPr>
            <p:ph idx="1"/>
          </p:nvPr>
        </p:nvSpPr>
        <p:spPr>
          <a:xfrm>
            <a:off x="179506" y="303474"/>
            <a:ext cx="8640960" cy="5976664"/>
          </a:xfrm>
        </p:spPr>
        <p:txBody>
          <a:bodyPr/>
          <a:lstStyle/>
          <a:p>
            <a:pPr marL="933450" lvl="2" indent="0">
              <a:buNone/>
            </a:pPr>
            <a:endParaRPr lang="de-DE" sz="1400" dirty="0" smtClean="0"/>
          </a:p>
          <a:p>
            <a:pPr lvl="1">
              <a:buFont typeface="Wingdings" panose="05000000000000000000" pitchFamily="2" charset="2"/>
              <a:buChar char="Ø"/>
            </a:pPr>
            <a:r>
              <a:rPr lang="de-DE" sz="1400" dirty="0" smtClean="0"/>
              <a:t>Mit </a:t>
            </a:r>
            <a:r>
              <a:rPr lang="de-DE" sz="1400" dirty="0"/>
              <a:t>der Taste „Alt“ </a:t>
            </a:r>
            <a:r>
              <a:rPr lang="de-DE" sz="1400" dirty="0" smtClean="0"/>
              <a:t>      kann man sich die Menüleiste im Browser eingeblendet werden (für die Browsereinstellungen)</a:t>
            </a:r>
          </a:p>
          <a:p>
            <a:pPr lvl="1">
              <a:buFont typeface="Wingdings" panose="05000000000000000000" pitchFamily="2" charset="2"/>
              <a:buChar char="Ø"/>
            </a:pPr>
            <a:r>
              <a:rPr lang="de-DE" sz="1400" dirty="0" smtClean="0"/>
              <a:t>Auf der Anmeldeseite des SRM Systems kann man mit dem Klicken auf „Support“</a:t>
            </a:r>
          </a:p>
          <a:p>
            <a:pPr marL="476250" lvl="1" indent="0">
              <a:buNone/>
            </a:pPr>
            <a:r>
              <a:rPr lang="de-DE" sz="1400" dirty="0"/>
              <a:t> </a:t>
            </a:r>
            <a:r>
              <a:rPr lang="de-DE" sz="1400" dirty="0" smtClean="0"/>
              <a:t>      ein neues Initialkennwort zusenden lassen (kryptisches Kennwort ohne Punkt am Ende</a:t>
            </a:r>
          </a:p>
          <a:p>
            <a:pPr marL="476250" lvl="1" indent="0">
              <a:buNone/>
            </a:pPr>
            <a:r>
              <a:rPr lang="de-DE" sz="1400" dirty="0"/>
              <a:t> </a:t>
            </a:r>
            <a:r>
              <a:rPr lang="de-DE" sz="1400" dirty="0" smtClean="0"/>
              <a:t>      </a:t>
            </a:r>
            <a:r>
              <a:rPr lang="de-DE" sz="1400" dirty="0"/>
              <a:t>kopieren</a:t>
            </a:r>
            <a:r>
              <a:rPr lang="de-DE" sz="1400" dirty="0" smtClean="0"/>
              <a:t>)</a:t>
            </a:r>
          </a:p>
          <a:p>
            <a:pPr lvl="1">
              <a:buFont typeface="Wingdings" panose="05000000000000000000" pitchFamily="2" charset="2"/>
              <a:buChar char="Ø"/>
            </a:pPr>
            <a:r>
              <a:rPr lang="de-DE" sz="1400" b="1" u="sng" dirty="0" smtClean="0"/>
              <a:t>Vor</a:t>
            </a:r>
            <a:r>
              <a:rPr lang="de-DE" sz="1400" dirty="0" smtClean="0"/>
              <a:t> dem Anlegen des allerersten Einkaufswagens bitte unbedingt die </a:t>
            </a:r>
            <a:r>
              <a:rPr lang="de-DE" sz="1400" b="1" dirty="0" smtClean="0"/>
              <a:t>Browsereinstellungen</a:t>
            </a:r>
            <a:r>
              <a:rPr lang="de-DE" sz="1400" dirty="0" smtClean="0"/>
              <a:t> und die </a:t>
            </a:r>
            <a:r>
              <a:rPr lang="de-DE" sz="1400" b="1" dirty="0" smtClean="0"/>
              <a:t>Voreinstellungen</a:t>
            </a:r>
            <a:r>
              <a:rPr lang="de-DE" sz="1400" dirty="0" smtClean="0"/>
              <a:t> durchführen.</a:t>
            </a:r>
          </a:p>
          <a:p>
            <a:pPr lvl="1">
              <a:buFont typeface="Wingdings" panose="05000000000000000000" pitchFamily="2" charset="2"/>
              <a:buChar char="Ø"/>
            </a:pPr>
            <a:r>
              <a:rPr lang="de-DE" sz="1400" dirty="0" smtClean="0"/>
              <a:t>Im </a:t>
            </a:r>
            <a:r>
              <a:rPr lang="de-DE" sz="1400" dirty="0"/>
              <a:t>„</a:t>
            </a:r>
            <a:r>
              <a:rPr lang="de-DE" sz="1400" b="1" dirty="0"/>
              <a:t>Druck Status</a:t>
            </a:r>
            <a:r>
              <a:rPr lang="de-DE" sz="1400" dirty="0"/>
              <a:t>“ erhalten Sie alle wichtigen Informationen zu Ihrem Einkaufswagen</a:t>
            </a:r>
          </a:p>
          <a:p>
            <a:pPr lvl="1">
              <a:buFont typeface="Wingdings" panose="05000000000000000000" pitchFamily="2" charset="2"/>
              <a:buChar char="Ø"/>
            </a:pPr>
            <a:endParaRPr lang="de-DE" sz="800" dirty="0" smtClean="0"/>
          </a:p>
          <a:p>
            <a:pPr lvl="1">
              <a:buFont typeface="Wingdings" panose="05000000000000000000" pitchFamily="2" charset="2"/>
              <a:buChar char="Ø"/>
            </a:pPr>
            <a:endParaRPr lang="de-DE" sz="800" dirty="0" smtClean="0"/>
          </a:p>
          <a:p>
            <a:pPr lvl="1">
              <a:buFont typeface="Wingdings" panose="05000000000000000000" pitchFamily="2" charset="2"/>
              <a:buChar char="Ø"/>
            </a:pPr>
            <a:endParaRPr lang="de-DE" sz="800" dirty="0" smtClean="0"/>
          </a:p>
          <a:p>
            <a:pPr lvl="1">
              <a:buFont typeface="Wingdings" panose="05000000000000000000" pitchFamily="2" charset="2"/>
              <a:buChar char="Ø"/>
            </a:pPr>
            <a:r>
              <a:rPr lang="de-DE" sz="1400" dirty="0"/>
              <a:t>Wenn es Ihnen nicht gelingt, Anlagendokumente (Attachments</a:t>
            </a:r>
            <a:r>
              <a:rPr lang="de-DE" sz="1400" dirty="0" smtClean="0"/>
              <a:t>) zum Einkaufswagen hochzuladen, dann kann es evtl. daran liegen, dass entweder der Dokumentenname oder der gesamte Pfadname zu </a:t>
            </a:r>
            <a:r>
              <a:rPr lang="de-DE" sz="1400" dirty="0"/>
              <a:t>lang </a:t>
            </a:r>
            <a:r>
              <a:rPr lang="de-DE" sz="1400" dirty="0" smtClean="0"/>
              <a:t>ist (z.B. C:/Benutzer Max Mustermann/Eigene Dokumente/dieser Pfadname ist zu lang.doc)       Bitte kürzen Sie in diesen Fällen entweder den Dokumentennamen oder den kompletten</a:t>
            </a:r>
          </a:p>
          <a:p>
            <a:pPr marL="476250" lvl="1" indent="0">
              <a:buNone/>
            </a:pPr>
            <a:r>
              <a:rPr lang="de-DE" sz="1400" dirty="0"/>
              <a:t> </a:t>
            </a:r>
            <a:r>
              <a:rPr lang="de-DE" sz="1400" dirty="0" smtClean="0"/>
              <a:t>      Pfadnamen </a:t>
            </a:r>
            <a:r>
              <a:rPr lang="de-DE" sz="1400" dirty="0"/>
              <a:t>(</a:t>
            </a:r>
            <a:r>
              <a:rPr lang="de-DE" sz="1400" dirty="0" err="1" smtClean="0"/>
              <a:t>z.B</a:t>
            </a:r>
            <a:r>
              <a:rPr lang="de-DE" sz="1400" dirty="0"/>
              <a:t>: </a:t>
            </a:r>
            <a:r>
              <a:rPr lang="de-DE" sz="1400" dirty="0" smtClean="0"/>
              <a:t>Dokument auf den Desktop abspeichern)</a:t>
            </a:r>
          </a:p>
          <a:p>
            <a:pPr lvl="1">
              <a:buFont typeface="Wingdings" panose="05000000000000000000" pitchFamily="2" charset="2"/>
              <a:buChar char="Ø"/>
            </a:pPr>
            <a:r>
              <a:rPr lang="de-DE" sz="1400" dirty="0" smtClean="0"/>
              <a:t>Bei „Zentraler Einkauf“ bitte den „Bevorzugten Lieferanten“ auswählen und bei „Dezentraler Einkauf“</a:t>
            </a:r>
          </a:p>
          <a:p>
            <a:pPr marL="476250" lvl="1" indent="0">
              <a:buNone/>
            </a:pPr>
            <a:r>
              <a:rPr lang="de-DE" sz="1400" dirty="0"/>
              <a:t> </a:t>
            </a:r>
            <a:r>
              <a:rPr lang="de-DE" sz="1400" dirty="0" smtClean="0"/>
              <a:t>      den „Festen Lieferanten“ auswählen.</a:t>
            </a:r>
          </a:p>
          <a:p>
            <a:pPr lvl="1">
              <a:buFont typeface="Wingdings" panose="05000000000000000000" pitchFamily="2" charset="2"/>
              <a:buChar char="Ø"/>
            </a:pPr>
            <a:r>
              <a:rPr lang="de-DE" sz="1400" dirty="0" smtClean="0"/>
              <a:t>Wenn man mehrere Bestellungen zu einem Kontierungsblatt hinzufügen möchte, dann markiert man beide Bestellungen (zuerst die eine Zeile markieren und dann mit gedrückter „STRG“ – Taste die andere </a:t>
            </a:r>
            <a:r>
              <a:rPr lang="de-DE" sz="1400" dirty="0"/>
              <a:t>Z</a:t>
            </a:r>
            <a:r>
              <a:rPr lang="de-DE" sz="1400" dirty="0" smtClean="0"/>
              <a:t>eile markieren, so dass beide Zeilen gleichzeitig markiert sind. Danach klickt man auf „Zu Rechnung hinzufügen“</a:t>
            </a:r>
            <a:endParaRPr lang="de-DE" sz="1400" dirty="0"/>
          </a:p>
          <a:p>
            <a:pPr marL="476250" lvl="1" indent="0">
              <a:buNone/>
            </a:pPr>
            <a:endParaRPr lang="de-DE" sz="1050" dirty="0"/>
          </a:p>
          <a:p>
            <a:pPr marL="1819275" lvl="4" indent="0">
              <a:buNone/>
            </a:pPr>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B17C2477-DB25-4859-A1A2-176D693E8DCE}" type="datetime1">
              <a:rPr lang="de-DE" smtClean="0"/>
              <a:t>14.05.2018</a:t>
            </a:fld>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60701"/>
            <a:ext cx="263682" cy="24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6"/>
          <p:cNvPicPr>
            <a:picLocks noChangeAspect="1"/>
          </p:cNvPicPr>
          <p:nvPr/>
        </p:nvPicPr>
        <p:blipFill>
          <a:blip r:embed="rId3"/>
          <a:stretch>
            <a:fillRect/>
          </a:stretch>
        </p:blipFill>
        <p:spPr>
          <a:xfrm>
            <a:off x="7519648" y="1052736"/>
            <a:ext cx="1281314" cy="206260"/>
          </a:xfrm>
          <a:prstGeom prst="rect">
            <a:avLst/>
          </a:prstGeom>
        </p:spPr>
      </p:pic>
      <p:pic>
        <p:nvPicPr>
          <p:cNvPr id="8" name="Grafik 7"/>
          <p:cNvPicPr>
            <a:picLocks noChangeAspect="1"/>
          </p:cNvPicPr>
          <p:nvPr/>
        </p:nvPicPr>
        <p:blipFill>
          <a:blip r:embed="rId4"/>
          <a:stretch>
            <a:fillRect/>
          </a:stretch>
        </p:blipFill>
        <p:spPr>
          <a:xfrm>
            <a:off x="1041581" y="2492657"/>
            <a:ext cx="4873767" cy="438870"/>
          </a:xfrm>
          <a:prstGeom prst="rect">
            <a:avLst/>
          </a:prstGeom>
        </p:spPr>
      </p:pic>
      <p:sp>
        <p:nvSpPr>
          <p:cNvPr id="9" name="Oval 2"/>
          <p:cNvSpPr>
            <a:spLocks noChangeArrowheads="1"/>
          </p:cNvSpPr>
          <p:nvPr/>
        </p:nvSpPr>
        <p:spPr bwMode="auto">
          <a:xfrm>
            <a:off x="5401494" y="2467391"/>
            <a:ext cx="513854" cy="19773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Oval 3"/>
          <p:cNvSpPr>
            <a:spLocks noChangeArrowheads="1"/>
          </p:cNvSpPr>
          <p:nvPr/>
        </p:nvSpPr>
        <p:spPr bwMode="auto">
          <a:xfrm>
            <a:off x="885162" y="2672363"/>
            <a:ext cx="5186603" cy="25192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2" name="Grafik 11"/>
          <p:cNvPicPr>
            <a:picLocks noChangeAspect="1"/>
          </p:cNvPicPr>
          <p:nvPr/>
        </p:nvPicPr>
        <p:blipFill>
          <a:blip r:embed="rId5"/>
          <a:stretch>
            <a:fillRect/>
          </a:stretch>
        </p:blipFill>
        <p:spPr>
          <a:xfrm>
            <a:off x="5076056" y="5292472"/>
            <a:ext cx="2125287" cy="1565528"/>
          </a:xfrm>
          <a:prstGeom prst="rect">
            <a:avLst/>
          </a:prstGeom>
        </p:spPr>
      </p:pic>
      <p:sp>
        <p:nvSpPr>
          <p:cNvPr id="13" name="Oval 2"/>
          <p:cNvSpPr>
            <a:spLocks noChangeArrowheads="1"/>
          </p:cNvSpPr>
          <p:nvPr/>
        </p:nvSpPr>
        <p:spPr bwMode="auto">
          <a:xfrm>
            <a:off x="5076056" y="6705132"/>
            <a:ext cx="513854" cy="19773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Fußzeilenplatzhalter 3"/>
          <p:cNvSpPr>
            <a:spLocks noGrp="1"/>
          </p:cNvSpPr>
          <p:nvPr>
            <p:ph type="ftr" sz="quarter" idx="10"/>
          </p:nvPr>
        </p:nvSpPr>
        <p:spPr/>
        <p:txBody>
          <a:bodyPr/>
          <a:lstStyle/>
          <a:p>
            <a:pPr>
              <a:lnSpc>
                <a:spcPct val="90000"/>
              </a:lnSpc>
            </a:pPr>
            <a:r>
              <a:rPr lang="de-DE" smtClean="0"/>
              <a:t>SRM Grundlagenschulung für Neueinsteiger (Newcomer) </a:t>
            </a:r>
            <a:endParaRPr lang="de-DE" dirty="0"/>
          </a:p>
        </p:txBody>
      </p:sp>
    </p:spTree>
    <p:extLst>
      <p:ext uri="{BB962C8B-B14F-4D97-AF65-F5344CB8AC3E}">
        <p14:creationId xmlns:p14="http://schemas.microsoft.com/office/powerpoint/2010/main" val="23240990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p:cNvPicPr>
            <a:picLocks noChangeAspect="1"/>
          </p:cNvPicPr>
          <p:nvPr/>
        </p:nvPicPr>
        <p:blipFill>
          <a:blip r:embed="rId2"/>
          <a:stretch>
            <a:fillRect/>
          </a:stretch>
        </p:blipFill>
        <p:spPr>
          <a:xfrm>
            <a:off x="612000" y="892431"/>
            <a:ext cx="7598534" cy="606779"/>
          </a:xfrm>
          <a:prstGeom prst="rect">
            <a:avLst/>
          </a:prstGeom>
        </p:spPr>
      </p:pic>
      <p:sp>
        <p:nvSpPr>
          <p:cNvPr id="2" name="Titel 1"/>
          <p:cNvSpPr>
            <a:spLocks noGrp="1"/>
          </p:cNvSpPr>
          <p:nvPr>
            <p:ph type="title"/>
          </p:nvPr>
        </p:nvSpPr>
        <p:spPr>
          <a:xfrm>
            <a:off x="396624" y="-165441"/>
            <a:ext cx="7128792" cy="994023"/>
          </a:xfrm>
        </p:spPr>
        <p:txBody>
          <a:bodyPr/>
          <a:lstStyle/>
          <a:p>
            <a:r>
              <a:rPr lang="de-DE" dirty="0" smtClean="0"/>
              <a:t>Tipps und Tricks:</a:t>
            </a:r>
            <a:br>
              <a:rPr lang="de-DE" dirty="0" smtClean="0"/>
            </a:br>
            <a:endParaRPr lang="de-DE" dirty="0"/>
          </a:p>
        </p:txBody>
      </p:sp>
      <p:sp>
        <p:nvSpPr>
          <p:cNvPr id="3" name="Inhaltsplatzhalter 2"/>
          <p:cNvSpPr>
            <a:spLocks noGrp="1"/>
          </p:cNvSpPr>
          <p:nvPr>
            <p:ph idx="1"/>
          </p:nvPr>
        </p:nvSpPr>
        <p:spPr>
          <a:xfrm>
            <a:off x="179506" y="303474"/>
            <a:ext cx="8640960" cy="5976664"/>
          </a:xfrm>
        </p:spPr>
        <p:txBody>
          <a:bodyPr/>
          <a:lstStyle/>
          <a:p>
            <a:pPr marL="933450" lvl="2" indent="0">
              <a:buNone/>
            </a:pPr>
            <a:endParaRPr lang="de-DE" sz="1400" dirty="0" smtClean="0"/>
          </a:p>
          <a:p>
            <a:pPr marL="476250" lvl="1" indent="0">
              <a:buNone/>
            </a:pPr>
            <a:r>
              <a:rPr lang="de-DE" sz="1400" dirty="0" smtClean="0"/>
              <a:t>   Statusampel: Ampelfarben und deren Bedeutung:</a:t>
            </a:r>
          </a:p>
          <a:p>
            <a:pPr marL="476250" lvl="1" indent="0">
              <a:buNone/>
            </a:pPr>
            <a:endParaRPr lang="de-DE" sz="1400" dirty="0"/>
          </a:p>
          <a:p>
            <a:pPr marL="476250" lvl="1" indent="0">
              <a:buNone/>
            </a:pPr>
            <a:endParaRPr lang="de-DE" sz="1400" dirty="0" smtClean="0"/>
          </a:p>
          <a:p>
            <a:pPr marL="476250" lvl="1" indent="0">
              <a:buNone/>
            </a:pPr>
            <a:endParaRPr lang="de-DE" sz="1400" dirty="0"/>
          </a:p>
          <a:p>
            <a:pPr marL="476250" lvl="1" indent="0">
              <a:buNone/>
            </a:pPr>
            <a:endParaRPr lang="de-DE" sz="300" dirty="0" smtClean="0"/>
          </a:p>
          <a:p>
            <a:pPr lvl="2">
              <a:buFont typeface="Wingdings" panose="05000000000000000000" pitchFamily="2" charset="2"/>
              <a:buChar char="Ø"/>
            </a:pPr>
            <a:r>
              <a:rPr lang="de-DE" sz="1100" dirty="0"/>
              <a:t>Dabei bedeutet: </a:t>
            </a:r>
          </a:p>
          <a:p>
            <a:pPr marL="476250" lvl="1" indent="0">
              <a:buNone/>
            </a:pPr>
            <a:endParaRPr lang="de-DE" sz="1100" dirty="0" smtClean="0"/>
          </a:p>
          <a:p>
            <a:pPr marL="476250" lvl="1" indent="0">
              <a:buNone/>
            </a:pPr>
            <a:r>
              <a:rPr lang="de-DE" sz="1100" dirty="0" smtClean="0"/>
              <a:t>                 Rote Statusampel </a:t>
            </a:r>
            <a:r>
              <a:rPr lang="de-DE" sz="1100" dirty="0" smtClean="0">
                <a:sym typeface="Wingdings" panose="05000000000000000000" pitchFamily="2" charset="2"/>
              </a:rPr>
              <a:t></a:t>
            </a:r>
            <a:r>
              <a:rPr lang="de-DE" sz="1100" dirty="0" smtClean="0"/>
              <a:t>                                                  </a:t>
            </a:r>
            <a:r>
              <a:rPr lang="de-DE" sz="1100" dirty="0" smtClean="0">
                <a:sym typeface="Wingdings" panose="05000000000000000000" pitchFamily="2" charset="2"/>
              </a:rPr>
              <a:t>        „Alle Positionen in Bearbeitung – kein</a:t>
            </a:r>
          </a:p>
          <a:p>
            <a:pPr marL="476250" lvl="1" indent="0">
              <a:buNone/>
            </a:pPr>
            <a:r>
              <a:rPr lang="de-DE" sz="1100" dirty="0">
                <a:sym typeface="Wingdings" panose="05000000000000000000" pitchFamily="2" charset="2"/>
              </a:rPr>
              <a:t> </a:t>
            </a:r>
            <a:r>
              <a:rPr lang="de-DE" sz="1100" dirty="0" smtClean="0">
                <a:sym typeface="Wingdings" panose="05000000000000000000" pitchFamily="2" charset="2"/>
              </a:rPr>
              <a:t>                Folgebeleg </a:t>
            </a:r>
            <a:r>
              <a:rPr lang="de-DE" sz="1100" dirty="0">
                <a:sym typeface="Wingdings" panose="05000000000000000000" pitchFamily="2" charset="2"/>
              </a:rPr>
              <a:t>vorhanden“, </a:t>
            </a:r>
            <a:r>
              <a:rPr lang="de-DE" sz="1100" dirty="0" smtClean="0">
                <a:sym typeface="Wingdings" panose="05000000000000000000" pitchFamily="2" charset="2"/>
              </a:rPr>
              <a:t>d.h. entweder </a:t>
            </a:r>
            <a:r>
              <a:rPr lang="de-DE" sz="1100" dirty="0">
                <a:sym typeface="Wingdings" panose="05000000000000000000" pitchFamily="2" charset="2"/>
              </a:rPr>
              <a:t>auf „Gesichert“ (d.h. noch nicht bestellt), oder auf </a:t>
            </a:r>
            <a:r>
              <a:rPr lang="de-DE" sz="1100" dirty="0" smtClean="0">
                <a:sym typeface="Wingdings" panose="05000000000000000000" pitchFamily="2" charset="2"/>
              </a:rPr>
              <a:t>(d.h.</a:t>
            </a:r>
          </a:p>
          <a:p>
            <a:pPr marL="476250" lvl="1" indent="0">
              <a:buNone/>
            </a:pPr>
            <a:r>
              <a:rPr lang="de-DE" sz="1100" dirty="0">
                <a:sym typeface="Wingdings" panose="05000000000000000000" pitchFamily="2" charset="2"/>
              </a:rPr>
              <a:t> </a:t>
            </a:r>
            <a:r>
              <a:rPr lang="de-DE" sz="1100" dirty="0" smtClean="0">
                <a:sym typeface="Wingdings" panose="05000000000000000000" pitchFamily="2" charset="2"/>
              </a:rPr>
              <a:t>                „</a:t>
            </a:r>
            <a:r>
              <a:rPr lang="de-DE" sz="1100" dirty="0">
                <a:sym typeface="Wingdings" panose="05000000000000000000" pitchFamily="2" charset="2"/>
              </a:rPr>
              <a:t>In Genehmigung“ (d.h. der </a:t>
            </a:r>
            <a:r>
              <a:rPr lang="de-DE" sz="1100" dirty="0" smtClean="0">
                <a:sym typeface="Wingdings" panose="05000000000000000000" pitchFamily="2" charset="2"/>
              </a:rPr>
              <a:t>Einkaufswagen </a:t>
            </a:r>
            <a:r>
              <a:rPr lang="de-DE" sz="1100" dirty="0">
                <a:sym typeface="Wingdings" panose="05000000000000000000" pitchFamily="2" charset="2"/>
              </a:rPr>
              <a:t>befindet sich noch in der Genehmigung) oder </a:t>
            </a:r>
            <a:endParaRPr lang="de-DE" sz="1100" dirty="0" smtClean="0">
              <a:sym typeface="Wingdings" panose="05000000000000000000" pitchFamily="2" charset="2"/>
            </a:endParaRPr>
          </a:p>
          <a:p>
            <a:pPr marL="476250" lvl="1" indent="0">
              <a:buNone/>
            </a:pPr>
            <a:r>
              <a:rPr lang="de-DE" sz="1100" dirty="0">
                <a:sym typeface="Wingdings" panose="05000000000000000000" pitchFamily="2" charset="2"/>
              </a:rPr>
              <a:t>                 „Genehmigt“ </a:t>
            </a:r>
            <a:r>
              <a:rPr lang="de-DE" sz="1100" dirty="0" smtClean="0">
                <a:sym typeface="Wingdings" panose="05000000000000000000" pitchFamily="2" charset="2"/>
              </a:rPr>
              <a:t> obwohl  der Einkaufswagen genehmigt ist, wurde kein Folgebeleg angelegt. In</a:t>
            </a:r>
          </a:p>
          <a:p>
            <a:pPr marL="476250" lvl="1" indent="0">
              <a:buNone/>
            </a:pPr>
            <a:r>
              <a:rPr lang="de-DE" sz="1100" dirty="0">
                <a:sym typeface="Wingdings" panose="05000000000000000000" pitchFamily="2" charset="2"/>
              </a:rPr>
              <a:t> </a:t>
            </a:r>
            <a:r>
              <a:rPr lang="de-DE" sz="1100" dirty="0" smtClean="0">
                <a:sym typeface="Wingdings" panose="05000000000000000000" pitchFamily="2" charset="2"/>
              </a:rPr>
              <a:t>                diesem </a:t>
            </a:r>
            <a:r>
              <a:rPr lang="de-DE" sz="1100" dirty="0">
                <a:sym typeface="Wingdings" panose="05000000000000000000" pitchFamily="2" charset="2"/>
              </a:rPr>
              <a:t>Fall </a:t>
            </a:r>
            <a:r>
              <a:rPr lang="de-DE" sz="1100" dirty="0" smtClean="0">
                <a:sym typeface="Wingdings" panose="05000000000000000000" pitchFamily="2" charset="2"/>
              </a:rPr>
              <a:t>ASERV-VIT anrufen!)</a:t>
            </a:r>
          </a:p>
          <a:p>
            <a:pPr marL="476250" lvl="1" indent="0">
              <a:buNone/>
            </a:pPr>
            <a:endParaRPr lang="de-DE" sz="1100" dirty="0" smtClean="0">
              <a:sym typeface="Wingdings" panose="05000000000000000000" pitchFamily="2" charset="2"/>
            </a:endParaRPr>
          </a:p>
          <a:p>
            <a:pPr marL="476250" lvl="1" indent="0">
              <a:buNone/>
            </a:pPr>
            <a:r>
              <a:rPr lang="de-DE" sz="1100" dirty="0" smtClean="0"/>
              <a:t>                Gelbe </a:t>
            </a:r>
            <a:r>
              <a:rPr lang="de-DE" sz="1100" dirty="0"/>
              <a:t>Statusampel   </a:t>
            </a:r>
            <a:r>
              <a:rPr lang="de-DE" sz="1100" dirty="0" smtClean="0">
                <a:sym typeface="Wingdings" panose="05000000000000000000" pitchFamily="2" charset="2"/>
              </a:rPr>
              <a:t> kann folgende Bedeutung haben:</a:t>
            </a:r>
          </a:p>
          <a:p>
            <a:pPr marL="476250" lvl="1" indent="0">
              <a:buNone/>
            </a:pPr>
            <a:endParaRPr lang="de-DE" sz="1100" dirty="0" smtClean="0">
              <a:sym typeface="Wingdings" panose="05000000000000000000" pitchFamily="2" charset="2"/>
            </a:endParaRPr>
          </a:p>
          <a:p>
            <a:pPr marL="3657600" lvl="8" indent="0">
              <a:buNone/>
            </a:pPr>
            <a:r>
              <a:rPr lang="de-DE" sz="1100" dirty="0" smtClean="0">
                <a:sym typeface="Wingdings" panose="05000000000000000000" pitchFamily="2" charset="2"/>
              </a:rPr>
              <a:t>    - Alle </a:t>
            </a:r>
            <a:r>
              <a:rPr lang="de-DE" sz="1100" dirty="0">
                <a:sym typeface="Wingdings" panose="05000000000000000000" pitchFamily="2" charset="2"/>
              </a:rPr>
              <a:t>Positionen </a:t>
            </a:r>
            <a:r>
              <a:rPr lang="de-DE" sz="1100" dirty="0" smtClean="0">
                <a:sym typeface="Wingdings" panose="05000000000000000000" pitchFamily="2" charset="2"/>
              </a:rPr>
              <a:t>bestellt</a:t>
            </a:r>
          </a:p>
          <a:p>
            <a:pPr lvl="8">
              <a:buFontTx/>
              <a:buChar char="-"/>
            </a:pPr>
            <a:endParaRPr lang="de-DE" sz="1100" dirty="0" smtClean="0">
              <a:sym typeface="Wingdings" panose="05000000000000000000" pitchFamily="2" charset="2"/>
            </a:endParaRPr>
          </a:p>
          <a:p>
            <a:pPr marL="3657600" lvl="8" indent="0">
              <a:buNone/>
            </a:pPr>
            <a:r>
              <a:rPr lang="de-DE" sz="1100" dirty="0" smtClean="0">
                <a:sym typeface="Wingdings" panose="05000000000000000000" pitchFamily="2" charset="2"/>
              </a:rPr>
              <a:t>    - Positionen teils bestellt – teils geliefert</a:t>
            </a:r>
          </a:p>
          <a:p>
            <a:pPr lvl="8">
              <a:buFontTx/>
              <a:buChar char="-"/>
            </a:pPr>
            <a:endParaRPr lang="de-DE" sz="1100" dirty="0" smtClean="0">
              <a:sym typeface="Wingdings" panose="05000000000000000000" pitchFamily="2" charset="2"/>
            </a:endParaRPr>
          </a:p>
          <a:p>
            <a:pPr marL="3657600" lvl="8" indent="0">
              <a:buNone/>
            </a:pPr>
            <a:r>
              <a:rPr lang="de-DE" sz="1100" dirty="0" smtClean="0">
                <a:sym typeface="Wingdings" panose="05000000000000000000" pitchFamily="2" charset="2"/>
              </a:rPr>
              <a:t>    - </a:t>
            </a:r>
            <a:r>
              <a:rPr lang="de-DE" sz="1100" dirty="0">
                <a:sym typeface="Wingdings" panose="05000000000000000000" pitchFamily="2" charset="2"/>
              </a:rPr>
              <a:t>Positionen teils </a:t>
            </a:r>
            <a:r>
              <a:rPr lang="de-DE" sz="1100" dirty="0" smtClean="0">
                <a:sym typeface="Wingdings" panose="05000000000000000000" pitchFamily="2" charset="2"/>
              </a:rPr>
              <a:t>erledigt </a:t>
            </a:r>
            <a:r>
              <a:rPr lang="de-DE" sz="1100" dirty="0">
                <a:sym typeface="Wingdings" panose="05000000000000000000" pitchFamily="2" charset="2"/>
              </a:rPr>
              <a:t>– teils </a:t>
            </a:r>
            <a:r>
              <a:rPr lang="de-DE" sz="1100" dirty="0" smtClean="0">
                <a:sym typeface="Wingdings" panose="05000000000000000000" pitchFamily="2" charset="2"/>
              </a:rPr>
              <a:t>noch in Bearbeitung</a:t>
            </a:r>
          </a:p>
          <a:p>
            <a:pPr marL="981075" lvl="2" indent="0">
              <a:buNone/>
            </a:pPr>
            <a:endParaRPr lang="de-DE" sz="1100" dirty="0">
              <a:sym typeface="Wingdings" panose="05000000000000000000" pitchFamily="2" charset="2"/>
            </a:endParaRPr>
          </a:p>
          <a:p>
            <a:pPr marL="981075" lvl="2" indent="0">
              <a:buNone/>
            </a:pPr>
            <a:r>
              <a:rPr lang="de-DE" sz="1100" dirty="0" smtClean="0"/>
              <a:t>    Grüne </a:t>
            </a:r>
            <a:r>
              <a:rPr lang="de-DE" sz="1100" dirty="0"/>
              <a:t>Statusampel   </a:t>
            </a:r>
            <a:r>
              <a:rPr lang="de-DE" sz="1100" dirty="0">
                <a:sym typeface="Wingdings" panose="05000000000000000000" pitchFamily="2" charset="2"/>
              </a:rPr>
              <a:t> kann folgende Bedeutung haben</a:t>
            </a:r>
            <a:r>
              <a:rPr lang="de-DE" sz="1100" dirty="0" smtClean="0">
                <a:sym typeface="Wingdings" panose="05000000000000000000" pitchFamily="2" charset="2"/>
              </a:rPr>
              <a:t>:</a:t>
            </a:r>
          </a:p>
          <a:p>
            <a:pPr marL="981075" lvl="2" indent="0">
              <a:buNone/>
            </a:pPr>
            <a:endParaRPr lang="de-DE" sz="1100" dirty="0" smtClean="0">
              <a:sym typeface="Wingdings" panose="05000000000000000000" pitchFamily="2" charset="2"/>
            </a:endParaRPr>
          </a:p>
          <a:p>
            <a:pPr marL="476250" lvl="1" indent="0">
              <a:buNone/>
            </a:pPr>
            <a:r>
              <a:rPr lang="de-DE" sz="1100" dirty="0">
                <a:sym typeface="Wingdings" panose="05000000000000000000" pitchFamily="2" charset="2"/>
              </a:rPr>
              <a:t>	</a:t>
            </a:r>
            <a:r>
              <a:rPr lang="de-DE" sz="1100" dirty="0" smtClean="0">
                <a:sym typeface="Wingdings" panose="05000000000000000000" pitchFamily="2" charset="2"/>
              </a:rPr>
              <a:t>		           </a:t>
            </a:r>
            <a:r>
              <a:rPr lang="de-DE" sz="1100" dirty="0">
                <a:sym typeface="Wingdings" panose="05000000000000000000" pitchFamily="2" charset="2"/>
              </a:rPr>
              <a:t> </a:t>
            </a:r>
            <a:r>
              <a:rPr lang="de-DE" sz="1100" dirty="0" smtClean="0">
                <a:sym typeface="Wingdings" panose="05000000000000000000" pitchFamily="2" charset="2"/>
              </a:rPr>
              <a:t>                 - Alle Positionen geliefert/erledigt</a:t>
            </a:r>
          </a:p>
          <a:p>
            <a:pPr marL="476250" lvl="1" indent="0">
              <a:buNone/>
            </a:pPr>
            <a:endParaRPr lang="de-DE" sz="1100" dirty="0" smtClean="0">
              <a:sym typeface="Wingdings" panose="05000000000000000000" pitchFamily="2" charset="2"/>
            </a:endParaRPr>
          </a:p>
          <a:p>
            <a:pPr marL="476250" lvl="1" indent="0">
              <a:buNone/>
            </a:pPr>
            <a:r>
              <a:rPr lang="de-DE" sz="1100" b="1" u="sng" dirty="0" smtClean="0">
                <a:sym typeface="Wingdings" panose="05000000000000000000" pitchFamily="2" charset="2"/>
              </a:rPr>
              <a:t>Grundsätzlich gilt: </a:t>
            </a:r>
          </a:p>
          <a:p>
            <a:pPr marL="476250" lvl="1" indent="0">
              <a:buNone/>
            </a:pPr>
            <a:r>
              <a:rPr lang="de-DE" sz="1100" dirty="0" smtClean="0">
                <a:sym typeface="Wingdings" panose="05000000000000000000" pitchFamily="2" charset="2"/>
              </a:rPr>
              <a:t>Die Bedeutung der Ampelfarben kann man auch herausfinden, wenn man mit der PC-Maus direkt über die Ampel geht. Die Statusampel dient aber nur zur Zusatzinformation, </a:t>
            </a:r>
            <a:r>
              <a:rPr lang="de-DE" sz="1100" b="1" u="sng" dirty="0" smtClean="0">
                <a:sym typeface="Wingdings" panose="05000000000000000000" pitchFamily="2" charset="2"/>
              </a:rPr>
              <a:t>eine genaue Information liefert immer der „Druck Status“</a:t>
            </a:r>
            <a:endParaRPr lang="de-DE" sz="1100" b="1" u="sng" dirty="0"/>
          </a:p>
          <a:p>
            <a:pPr marL="476250" lvl="1" indent="0">
              <a:buNone/>
            </a:pPr>
            <a:endParaRPr lang="de-DE" sz="1050" dirty="0"/>
          </a:p>
          <a:p>
            <a:pPr marL="0" indent="0">
              <a:buNone/>
            </a:pPr>
            <a:endParaRPr lang="de-DE" sz="1800" dirty="0" smtClean="0"/>
          </a:p>
        </p:txBody>
      </p:sp>
      <p:sp>
        <p:nvSpPr>
          <p:cNvPr id="5" name="Datumsplatzhalter 4"/>
          <p:cNvSpPr>
            <a:spLocks noGrp="1"/>
          </p:cNvSpPr>
          <p:nvPr>
            <p:ph type="dt" sz="half" idx="2"/>
          </p:nvPr>
        </p:nvSpPr>
        <p:spPr/>
        <p:txBody>
          <a:bodyPr/>
          <a:lstStyle/>
          <a:p>
            <a:fld id="{47DE6A4B-CDA7-484D-BBBB-26A58C55CC14}" type="datetime1">
              <a:rPr lang="de-DE" smtClean="0"/>
              <a:t>14.05.2018</a:t>
            </a:fld>
            <a:endParaRPr lang="de-DE" dirty="0"/>
          </a:p>
        </p:txBody>
      </p:sp>
      <p:sp>
        <p:nvSpPr>
          <p:cNvPr id="14" name="Oval 2"/>
          <p:cNvSpPr>
            <a:spLocks noChangeArrowheads="1"/>
          </p:cNvSpPr>
          <p:nvPr/>
        </p:nvSpPr>
        <p:spPr bwMode="auto">
          <a:xfrm>
            <a:off x="7493360" y="1028536"/>
            <a:ext cx="796511" cy="5143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5" name="Grafik 14"/>
          <p:cNvPicPr>
            <a:picLocks noChangeAspect="1"/>
          </p:cNvPicPr>
          <p:nvPr/>
        </p:nvPicPr>
        <p:blipFill>
          <a:blip r:embed="rId3"/>
          <a:stretch>
            <a:fillRect/>
          </a:stretch>
        </p:blipFill>
        <p:spPr>
          <a:xfrm>
            <a:off x="640624" y="1957086"/>
            <a:ext cx="561975" cy="247650"/>
          </a:xfrm>
          <a:prstGeom prst="rect">
            <a:avLst/>
          </a:prstGeom>
        </p:spPr>
      </p:pic>
      <p:pic>
        <p:nvPicPr>
          <p:cNvPr id="17" name="Grafik 16"/>
          <p:cNvPicPr>
            <a:picLocks noChangeAspect="1"/>
          </p:cNvPicPr>
          <p:nvPr/>
        </p:nvPicPr>
        <p:blipFill>
          <a:blip r:embed="rId4"/>
          <a:stretch>
            <a:fillRect/>
          </a:stretch>
        </p:blipFill>
        <p:spPr>
          <a:xfrm>
            <a:off x="678486" y="4850300"/>
            <a:ext cx="571500" cy="200025"/>
          </a:xfrm>
          <a:prstGeom prst="rect">
            <a:avLst/>
          </a:prstGeom>
        </p:spPr>
      </p:pic>
      <p:pic>
        <p:nvPicPr>
          <p:cNvPr id="10" name="Grafik 9"/>
          <p:cNvPicPr>
            <a:picLocks noChangeAspect="1"/>
          </p:cNvPicPr>
          <p:nvPr/>
        </p:nvPicPr>
        <p:blipFill>
          <a:blip r:embed="rId5"/>
          <a:stretch>
            <a:fillRect/>
          </a:stretch>
        </p:blipFill>
        <p:spPr>
          <a:xfrm>
            <a:off x="669198" y="3227453"/>
            <a:ext cx="504825" cy="152400"/>
          </a:xfrm>
          <a:prstGeom prst="rect">
            <a:avLst/>
          </a:prstGeom>
        </p:spPr>
      </p:pic>
      <p:pic>
        <p:nvPicPr>
          <p:cNvPr id="13" name="Grafik 12"/>
          <p:cNvPicPr>
            <a:picLocks noChangeAspect="1"/>
          </p:cNvPicPr>
          <p:nvPr/>
        </p:nvPicPr>
        <p:blipFill>
          <a:blip r:embed="rId6"/>
          <a:stretch>
            <a:fillRect/>
          </a:stretch>
        </p:blipFill>
        <p:spPr>
          <a:xfrm>
            <a:off x="2492375" y="3575756"/>
            <a:ext cx="1295400" cy="361950"/>
          </a:xfrm>
          <a:prstGeom prst="rect">
            <a:avLst/>
          </a:prstGeom>
        </p:spPr>
      </p:pic>
      <p:pic>
        <p:nvPicPr>
          <p:cNvPr id="20" name="Grafik 19"/>
          <p:cNvPicPr>
            <a:picLocks noChangeAspect="1"/>
          </p:cNvPicPr>
          <p:nvPr/>
        </p:nvPicPr>
        <p:blipFill>
          <a:blip r:embed="rId7"/>
          <a:stretch>
            <a:fillRect/>
          </a:stretch>
        </p:blipFill>
        <p:spPr>
          <a:xfrm>
            <a:off x="1195759" y="4395926"/>
            <a:ext cx="2667000" cy="390525"/>
          </a:xfrm>
          <a:prstGeom prst="rect">
            <a:avLst/>
          </a:prstGeom>
        </p:spPr>
      </p:pic>
      <p:pic>
        <p:nvPicPr>
          <p:cNvPr id="22" name="Grafik 21"/>
          <p:cNvPicPr>
            <a:picLocks noChangeAspect="1"/>
          </p:cNvPicPr>
          <p:nvPr/>
        </p:nvPicPr>
        <p:blipFill>
          <a:blip r:embed="rId8"/>
          <a:stretch>
            <a:fillRect/>
          </a:stretch>
        </p:blipFill>
        <p:spPr>
          <a:xfrm>
            <a:off x="1795549" y="4003211"/>
            <a:ext cx="2038350" cy="314325"/>
          </a:xfrm>
          <a:prstGeom prst="rect">
            <a:avLst/>
          </a:prstGeom>
        </p:spPr>
      </p:pic>
      <p:pic>
        <p:nvPicPr>
          <p:cNvPr id="23" name="Grafik 22"/>
          <p:cNvPicPr>
            <a:picLocks noChangeAspect="1"/>
          </p:cNvPicPr>
          <p:nvPr/>
        </p:nvPicPr>
        <p:blipFill>
          <a:blip r:embed="rId9"/>
          <a:stretch>
            <a:fillRect/>
          </a:stretch>
        </p:blipFill>
        <p:spPr>
          <a:xfrm>
            <a:off x="2138750" y="5112491"/>
            <a:ext cx="1724025" cy="285750"/>
          </a:xfrm>
          <a:prstGeom prst="rect">
            <a:avLst/>
          </a:prstGeom>
        </p:spPr>
      </p:pic>
      <p:pic>
        <p:nvPicPr>
          <p:cNvPr id="24" name="Grafik 23"/>
          <p:cNvPicPr>
            <a:picLocks noChangeAspect="1"/>
          </p:cNvPicPr>
          <p:nvPr/>
        </p:nvPicPr>
        <p:blipFill>
          <a:blip r:embed="rId10"/>
          <a:stretch>
            <a:fillRect/>
          </a:stretch>
        </p:blipFill>
        <p:spPr>
          <a:xfrm>
            <a:off x="2814724" y="1907381"/>
            <a:ext cx="1956820" cy="347059"/>
          </a:xfrm>
          <a:prstGeom prst="rect">
            <a:avLst/>
          </a:prstGeom>
        </p:spPr>
      </p:pic>
      <p:sp>
        <p:nvSpPr>
          <p:cNvPr id="26" name="Oval 2"/>
          <p:cNvSpPr>
            <a:spLocks noChangeArrowheads="1"/>
          </p:cNvSpPr>
          <p:nvPr/>
        </p:nvSpPr>
        <p:spPr bwMode="auto">
          <a:xfrm>
            <a:off x="6248375" y="828582"/>
            <a:ext cx="764455" cy="29616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cxnSp>
        <p:nvCxnSpPr>
          <p:cNvPr id="1026" name="AutoShape 2"/>
          <p:cNvCxnSpPr>
            <a:cxnSpLocks noChangeShapeType="1"/>
          </p:cNvCxnSpPr>
          <p:nvPr/>
        </p:nvCxnSpPr>
        <p:spPr bwMode="auto">
          <a:xfrm flipH="1" flipV="1">
            <a:off x="6695172" y="1028537"/>
            <a:ext cx="330602" cy="5064759"/>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8"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2032264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67544" y="116632"/>
            <a:ext cx="5039767" cy="5619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2000" dirty="0"/>
              <a:t>Tipps und Tricks:</a:t>
            </a:r>
            <a:endParaRPr lang="de-DE" altLang="de-DE" sz="2000" kern="0" dirty="0" smtClean="0"/>
          </a:p>
        </p:txBody>
      </p:sp>
      <p:sp>
        <p:nvSpPr>
          <p:cNvPr id="6" name="Titel 1"/>
          <p:cNvSpPr>
            <a:spLocks noGrp="1"/>
          </p:cNvSpPr>
          <p:nvPr>
            <p:ph type="title"/>
          </p:nvPr>
        </p:nvSpPr>
        <p:spPr>
          <a:xfrm>
            <a:off x="539552" y="908721"/>
            <a:ext cx="7272808" cy="3240360"/>
          </a:xfrm>
        </p:spPr>
        <p:txBody>
          <a:bodyPr anchor="t" anchorCtr="0"/>
          <a:lstStyle/>
          <a:p>
            <a:pPr marL="171450" lvl="1" indent="-171450">
              <a:buFont typeface="Wingdings" panose="05000000000000000000" pitchFamily="2" charset="2"/>
              <a:buChar char="Ø"/>
            </a:pPr>
            <a:r>
              <a:rPr lang="de-DE" sz="1200" b="0" dirty="0" smtClean="0"/>
              <a:t>Wenn man einen Einkaufswagen, nachdem man auf „Bestellen“ geklickt hat, </a:t>
            </a:r>
            <a:r>
              <a:rPr lang="de-DE" sz="1200" dirty="0" smtClean="0"/>
              <a:t>nachträglich ändern   </a:t>
            </a:r>
            <a:r>
              <a:rPr lang="de-DE" sz="1200" b="0" dirty="0" smtClean="0"/>
              <a:t>möchte (Status „In Genehmigung“), dann bitte nicht auf „Sichern“, sondern auf „</a:t>
            </a:r>
            <a:r>
              <a:rPr lang="de-DE" sz="1200" dirty="0" smtClean="0"/>
              <a:t>Bestellen</a:t>
            </a:r>
            <a:r>
              <a:rPr lang="de-DE" sz="1200" b="0" dirty="0" smtClean="0"/>
              <a:t>“ klicken. Wenn man aber aus Versehen bei der </a:t>
            </a:r>
            <a:r>
              <a:rPr lang="de-DE" sz="1200" dirty="0" smtClean="0"/>
              <a:t>nachträglichen Änderung  </a:t>
            </a:r>
            <a:r>
              <a:rPr lang="de-DE" sz="1200" b="0" dirty="0" smtClean="0"/>
              <a:t>doch auf „Sichern“ geklickt hat, dann wird der Genehmigungsworkflow vom Freigeber weggenommen und der </a:t>
            </a:r>
            <a:r>
              <a:rPr lang="de-DE" sz="1200" b="0" dirty="0" err="1" smtClean="0"/>
              <a:t>Anforderer</a:t>
            </a:r>
            <a:r>
              <a:rPr lang="de-DE" sz="1200" b="0" dirty="0" smtClean="0"/>
              <a:t> bekommt den Genehmigungs-Workflow. Wenn der ursprüngliche Freigeber jetzt den Einkaufswagen freigeben möchte, funktioniert die Freigabe nicht mehr, da der Workflow nicht mehr beim ursprünglichen Freigeber, sondern beim </a:t>
            </a:r>
            <a:r>
              <a:rPr lang="de-DE" sz="1200" b="0" dirty="0" err="1" smtClean="0"/>
              <a:t>Anforderer</a:t>
            </a:r>
            <a:r>
              <a:rPr lang="de-DE" sz="1200" b="0" dirty="0" smtClean="0"/>
              <a:t> liegt. Im „Druck Status“ kann man dann folgendes sehen:</a:t>
            </a:r>
            <a:br>
              <a:rPr lang="de-DE" sz="1200" b="0" dirty="0" smtClean="0"/>
            </a:br>
            <a:r>
              <a:rPr lang="de-DE" sz="1200" b="0" dirty="0" smtClean="0"/>
              <a:t/>
            </a:r>
            <a:br>
              <a:rPr lang="de-DE" sz="1200" b="0" dirty="0" smtClean="0"/>
            </a:br>
            <a:r>
              <a:rPr lang="de-DE" sz="1200" b="0" dirty="0" smtClean="0"/>
              <a:t/>
            </a:r>
            <a:br>
              <a:rPr lang="de-DE" sz="1200" b="0" dirty="0" smtClean="0"/>
            </a:br>
            <a:r>
              <a:rPr lang="de-DE" sz="1200" b="0" dirty="0" smtClean="0"/>
              <a:t/>
            </a:r>
            <a:br>
              <a:rPr lang="de-DE" sz="1200" b="0" dirty="0" smtClean="0"/>
            </a:br>
            <a:r>
              <a:rPr lang="de-DE" sz="1200" b="0" dirty="0" smtClean="0"/>
              <a:t/>
            </a:r>
            <a:br>
              <a:rPr lang="de-DE" sz="1200" b="0" dirty="0" smtClean="0"/>
            </a:br>
            <a:r>
              <a:rPr lang="de-DE" sz="1200" b="0" dirty="0" smtClean="0"/>
              <a:t/>
            </a:r>
            <a:br>
              <a:rPr lang="de-DE" sz="1200" b="0" dirty="0" smtClean="0"/>
            </a:br>
            <a:r>
              <a:rPr lang="de-DE" sz="1200" b="0" dirty="0" smtClean="0"/>
              <a:t>In diesem Fall muss der </a:t>
            </a:r>
            <a:r>
              <a:rPr lang="de-DE" sz="1200" b="0" dirty="0" err="1" smtClean="0"/>
              <a:t>Anforderer</a:t>
            </a:r>
            <a:r>
              <a:rPr lang="de-DE" sz="1200" b="0" dirty="0" smtClean="0"/>
              <a:t> in den betreffenden Einkaufswagen hineingehen und dann auf „Meine Aufgaben anzeigen“ klicken und danach auf „Bearbeiten“ klicken und danach auf „Bestellen“ klicken. Danach startet der Genehmigungs-Workflow wieder von vorne, d.h. der ursprüngliche Freigeber bekommt erneut eine Genehmigungs-E-Mail.</a:t>
            </a:r>
            <a:br>
              <a:rPr lang="de-DE" sz="1200" b="0" dirty="0" smtClean="0"/>
            </a:br>
            <a:r>
              <a:rPr lang="de-DE" sz="1200" dirty="0" smtClean="0"/>
              <a:t> </a:t>
            </a:r>
            <a:br>
              <a:rPr lang="de-DE" sz="1200" dirty="0" smtClean="0"/>
            </a:br>
            <a:r>
              <a:rPr lang="de-DE" sz="1200" dirty="0"/>
              <a:t/>
            </a:r>
            <a:br>
              <a:rPr lang="de-DE" sz="1200" dirty="0"/>
            </a:br>
            <a:r>
              <a:rPr lang="de-DE" sz="1200" dirty="0" smtClean="0"/>
              <a:t/>
            </a:r>
            <a:br>
              <a:rPr lang="de-DE" sz="1200" dirty="0" smtClean="0"/>
            </a:br>
            <a:r>
              <a:rPr lang="de-DE" dirty="0" smtClean="0"/>
              <a:t/>
            </a:r>
            <a:br>
              <a:rPr lang="de-DE" dirty="0" smtClean="0"/>
            </a:br>
            <a:endParaRPr lang="de-DE" dirty="0"/>
          </a:p>
        </p:txBody>
      </p:sp>
      <p:pic>
        <p:nvPicPr>
          <p:cNvPr id="3" name="Grafik 2"/>
          <p:cNvPicPr>
            <a:picLocks noChangeAspect="1"/>
          </p:cNvPicPr>
          <p:nvPr/>
        </p:nvPicPr>
        <p:blipFill>
          <a:blip r:embed="rId2"/>
          <a:stretch>
            <a:fillRect/>
          </a:stretch>
        </p:blipFill>
        <p:spPr>
          <a:xfrm>
            <a:off x="1547664" y="2418996"/>
            <a:ext cx="6211403" cy="548065"/>
          </a:xfrm>
          <a:prstGeom prst="rect">
            <a:avLst/>
          </a:prstGeom>
        </p:spPr>
      </p:pic>
      <p:sp>
        <p:nvSpPr>
          <p:cNvPr id="5" name="Oval 2"/>
          <p:cNvSpPr>
            <a:spLocks noChangeArrowheads="1"/>
          </p:cNvSpPr>
          <p:nvPr/>
        </p:nvSpPr>
        <p:spPr bwMode="auto">
          <a:xfrm>
            <a:off x="4499992" y="2601584"/>
            <a:ext cx="1296144" cy="25135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Inhaltsplatzhalter 2"/>
          <p:cNvSpPr>
            <a:spLocks noGrp="1"/>
          </p:cNvSpPr>
          <p:nvPr>
            <p:ph idx="1"/>
          </p:nvPr>
        </p:nvSpPr>
        <p:spPr>
          <a:xfrm>
            <a:off x="-100512" y="3660249"/>
            <a:ext cx="7344816" cy="1224136"/>
          </a:xfrm>
        </p:spPr>
        <p:txBody>
          <a:bodyPr/>
          <a:lstStyle/>
          <a:p>
            <a:pPr marL="933450" lvl="2" indent="0">
              <a:buNone/>
            </a:pPr>
            <a:endParaRPr lang="de-DE" sz="1400" dirty="0" smtClean="0"/>
          </a:p>
          <a:p>
            <a:pPr lvl="1">
              <a:buFont typeface="Wingdings" panose="05000000000000000000" pitchFamily="2" charset="2"/>
              <a:buChar char="Ø"/>
            </a:pPr>
            <a:r>
              <a:rPr lang="de-DE" sz="1200" dirty="0"/>
              <a:t>Wenn in </a:t>
            </a:r>
            <a:r>
              <a:rPr lang="de-DE" sz="1200" dirty="0" smtClean="0"/>
              <a:t>der Originalrechnung </a:t>
            </a:r>
            <a:r>
              <a:rPr lang="de-DE" sz="1200" dirty="0"/>
              <a:t>abweichende Beträge stehen, dann erstellen sie bitte das </a:t>
            </a:r>
            <a:r>
              <a:rPr lang="de-DE" sz="1200" dirty="0" smtClean="0"/>
              <a:t>Kontierungsblatt mit </a:t>
            </a:r>
            <a:r>
              <a:rPr lang="de-DE" sz="1200" dirty="0"/>
              <a:t>den „falschen“ Beträgen, drucken diese aus und streichen mit der Hand die </a:t>
            </a:r>
            <a:br>
              <a:rPr lang="de-DE" sz="1200" dirty="0"/>
            </a:br>
            <a:r>
              <a:rPr lang="de-DE" sz="1200" dirty="0" smtClean="0"/>
              <a:t>„</a:t>
            </a:r>
            <a:r>
              <a:rPr lang="de-DE" sz="1200" dirty="0"/>
              <a:t>falschen“ Beträge durch und schreiben den „korrekten“ Betrag mit der Hand darüber und </a:t>
            </a:r>
            <a:br>
              <a:rPr lang="de-DE" sz="1200" dirty="0"/>
            </a:br>
            <a:r>
              <a:rPr lang="de-DE" sz="1200" dirty="0" smtClean="0"/>
              <a:t>senden </a:t>
            </a:r>
            <a:r>
              <a:rPr lang="de-DE" sz="1200" dirty="0"/>
              <a:t>es zusammen mit der Originalrechnung an die Finanzabteilung (FIMA).</a:t>
            </a:r>
            <a:r>
              <a:rPr lang="de-DE" dirty="0"/>
              <a:t/>
            </a:r>
            <a:br>
              <a:rPr lang="de-DE" dirty="0"/>
            </a:br>
            <a:r>
              <a:rPr lang="de-DE" dirty="0"/>
              <a:t/>
            </a:r>
            <a:br>
              <a:rPr lang="de-DE" dirty="0"/>
            </a:br>
            <a:r>
              <a:rPr lang="de-DE" sz="2000" dirty="0"/>
              <a:t/>
            </a:r>
            <a:br>
              <a:rPr lang="de-DE" sz="2000" dirty="0"/>
            </a:br>
            <a:r>
              <a:rPr lang="de-DE" sz="1050" dirty="0" smtClean="0"/>
              <a:t> </a:t>
            </a:r>
            <a:endParaRPr lang="de-DE" sz="1050" dirty="0"/>
          </a:p>
          <a:p>
            <a:pPr marL="1819275" lvl="4" indent="0">
              <a:buNone/>
            </a:pPr>
            <a:endParaRPr lang="de-DE" sz="1050" dirty="0"/>
          </a:p>
          <a:p>
            <a:pPr marL="0" indent="0">
              <a:buNone/>
            </a:pPr>
            <a:endParaRPr lang="de-DE" sz="1800" dirty="0" smtClean="0"/>
          </a:p>
        </p:txBody>
      </p:sp>
      <p:sp>
        <p:nvSpPr>
          <p:cNvPr id="8" name="Inhaltsplatzhalter 2"/>
          <p:cNvSpPr txBox="1">
            <a:spLocks/>
          </p:cNvSpPr>
          <p:nvPr/>
        </p:nvSpPr>
        <p:spPr bwMode="auto">
          <a:xfrm>
            <a:off x="-540568" y="4495942"/>
            <a:ext cx="8928992" cy="15973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933450" lvl="2" indent="0">
              <a:buFontTx/>
              <a:buNone/>
            </a:pPr>
            <a:endParaRPr lang="de-DE" sz="1400" kern="0" dirty="0" smtClean="0"/>
          </a:p>
          <a:p>
            <a:pPr lvl="2">
              <a:buFont typeface="Wingdings" panose="05000000000000000000" pitchFamily="2" charset="2"/>
              <a:buChar char="Ø"/>
            </a:pPr>
            <a:r>
              <a:rPr lang="de-DE" sz="1200" dirty="0" smtClean="0"/>
              <a:t>Bitte </a:t>
            </a:r>
            <a:r>
              <a:rPr lang="de-DE" sz="1200" dirty="0"/>
              <a:t>nur dann beim Wareneingang buchen das Häkchen „Letzte Lieferung“ setzen, wenn es sich </a:t>
            </a:r>
            <a:r>
              <a:rPr lang="de-DE" sz="1200" b="1" dirty="0"/>
              <a:t>tatsächlich</a:t>
            </a:r>
            <a:r>
              <a:rPr lang="de-DE" sz="1200" dirty="0"/>
              <a:t> um eine letzte Lieferung handelt (z.B. bestellt sind 10 Stück, geliefert sind aber nur 5 Stück und die restlichen 5 Stück werden definitiv vom Lieferanten </a:t>
            </a:r>
            <a:r>
              <a:rPr lang="de-DE" sz="1200" b="1" dirty="0"/>
              <a:t>nicht </a:t>
            </a:r>
            <a:r>
              <a:rPr lang="de-DE" sz="1200" b="1" dirty="0" smtClean="0"/>
              <a:t>geliefert</a:t>
            </a:r>
            <a:r>
              <a:rPr lang="de-DE" sz="1200" dirty="0" smtClean="0"/>
              <a:t>.</a:t>
            </a:r>
          </a:p>
          <a:p>
            <a:pPr marL="933450" lvl="2" indent="0">
              <a:buNone/>
            </a:pPr>
            <a:r>
              <a:rPr lang="de-DE" sz="1200" dirty="0"/>
              <a:t> </a:t>
            </a:r>
            <a:r>
              <a:rPr lang="de-DE" sz="1200" dirty="0" smtClean="0"/>
              <a:t>      In </a:t>
            </a:r>
            <a:r>
              <a:rPr lang="de-DE" sz="1200" dirty="0"/>
              <a:t>der Bestellung im SAP System wird </a:t>
            </a:r>
            <a:r>
              <a:rPr lang="de-DE" sz="1200" b="1" dirty="0"/>
              <a:t>automatisch </a:t>
            </a:r>
            <a:r>
              <a:rPr lang="de-DE" sz="1200" b="1" dirty="0" smtClean="0"/>
              <a:t>das Endlieferungskennzeichen </a:t>
            </a:r>
            <a:r>
              <a:rPr lang="de-DE" sz="1200" dirty="0"/>
              <a:t>gesetzt,</a:t>
            </a:r>
          </a:p>
          <a:p>
            <a:pPr marL="933450" lvl="2" indent="0">
              <a:buNone/>
            </a:pPr>
            <a:r>
              <a:rPr lang="de-DE" sz="1200" dirty="0"/>
              <a:t>      </a:t>
            </a:r>
            <a:r>
              <a:rPr lang="de-DE" sz="1200" dirty="0" smtClean="0"/>
              <a:t> sobald </a:t>
            </a:r>
            <a:r>
              <a:rPr lang="de-DE" sz="1200" dirty="0"/>
              <a:t>für die volle Menge der Wareneingang gebucht worden ist.</a:t>
            </a:r>
          </a:p>
          <a:p>
            <a:pPr marL="476250" lvl="1" indent="0">
              <a:buNone/>
            </a:pPr>
            <a:r>
              <a:rPr lang="de-DE" kern="0" dirty="0" smtClean="0"/>
              <a:t/>
            </a:r>
            <a:br>
              <a:rPr lang="de-DE" kern="0" dirty="0" smtClean="0"/>
            </a:br>
            <a:r>
              <a:rPr lang="de-DE" kern="0" dirty="0" smtClean="0"/>
              <a:t/>
            </a:r>
            <a:br>
              <a:rPr lang="de-DE" kern="0" dirty="0" smtClean="0"/>
            </a:br>
            <a:r>
              <a:rPr lang="de-DE" sz="2000" kern="0" dirty="0" smtClean="0"/>
              <a:t/>
            </a:r>
            <a:br>
              <a:rPr lang="de-DE" sz="2000" kern="0" dirty="0" smtClean="0"/>
            </a:br>
            <a:r>
              <a:rPr lang="de-DE" sz="1050" kern="0" dirty="0" smtClean="0"/>
              <a:t> </a:t>
            </a:r>
          </a:p>
          <a:p>
            <a:pPr marL="1819275" lvl="4" indent="0">
              <a:buFontTx/>
              <a:buNone/>
            </a:pPr>
            <a:endParaRPr lang="de-DE" sz="1050" kern="0" dirty="0" smtClean="0"/>
          </a:p>
          <a:p>
            <a:pPr marL="0" indent="0">
              <a:buFontTx/>
              <a:buNone/>
            </a:pPr>
            <a:endParaRPr lang="de-DE" sz="1800" kern="0" dirty="0" smtClean="0"/>
          </a:p>
        </p:txBody>
      </p:sp>
      <p:sp>
        <p:nvSpPr>
          <p:cNvPr id="9"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2" name="Datumsplatzhalter 1"/>
          <p:cNvSpPr>
            <a:spLocks noGrp="1"/>
          </p:cNvSpPr>
          <p:nvPr>
            <p:ph type="dt" sz="half" idx="2"/>
          </p:nvPr>
        </p:nvSpPr>
        <p:spPr/>
        <p:txBody>
          <a:bodyPr/>
          <a:lstStyle/>
          <a:p>
            <a:fld id="{A1A8E521-44D1-44E6-9719-0703193EBF0D}" type="datetime1">
              <a:rPr lang="de-DE" smtClean="0"/>
              <a:t>14.05.2018</a:t>
            </a:fld>
            <a:endParaRPr lang="de-DE" dirty="0"/>
          </a:p>
        </p:txBody>
      </p:sp>
    </p:spTree>
    <p:extLst>
      <p:ext uri="{BB962C8B-B14F-4D97-AF65-F5344CB8AC3E}">
        <p14:creationId xmlns:p14="http://schemas.microsoft.com/office/powerpoint/2010/main" val="30790059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67544" y="116632"/>
            <a:ext cx="5039767" cy="5619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de-DE" sz="2000" dirty="0"/>
              <a:t>Tipps und Tricks:</a:t>
            </a:r>
            <a:endParaRPr lang="de-DE" altLang="de-DE" sz="2000" kern="0" dirty="0" smtClean="0"/>
          </a:p>
        </p:txBody>
      </p:sp>
      <p:sp>
        <p:nvSpPr>
          <p:cNvPr id="8" name="Inhaltsplatzhalter 2"/>
          <p:cNvSpPr txBox="1">
            <a:spLocks/>
          </p:cNvSpPr>
          <p:nvPr/>
        </p:nvSpPr>
        <p:spPr bwMode="auto">
          <a:xfrm>
            <a:off x="-540568" y="4495942"/>
            <a:ext cx="8928992" cy="15973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2"/>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3"/>
              </a:buBlip>
              <a:defRPr>
                <a:solidFill>
                  <a:schemeClr val="tx1"/>
                </a:solidFill>
                <a:latin typeface="+mn-lt"/>
              </a:defRPr>
            </a:lvl2pPr>
            <a:lvl3pPr marL="1209675" indent="-276225" algn="l" rtl="0" eaLnBrk="1" fontAlgn="base" hangingPunct="1">
              <a:spcBef>
                <a:spcPct val="20000"/>
              </a:spcBef>
              <a:spcAft>
                <a:spcPct val="0"/>
              </a:spcAft>
              <a:buBlip>
                <a:blip r:embed="rId4"/>
              </a:buBlip>
              <a:defRPr sz="1600">
                <a:solidFill>
                  <a:schemeClr val="tx1"/>
                </a:solidFill>
                <a:latin typeface="+mn-lt"/>
              </a:defRPr>
            </a:lvl3pPr>
            <a:lvl4pPr marL="1657350" indent="-276225" algn="l" rtl="0" eaLnBrk="1" fontAlgn="base" hangingPunct="1">
              <a:spcBef>
                <a:spcPct val="20000"/>
              </a:spcBef>
              <a:spcAft>
                <a:spcPct val="0"/>
              </a:spcAft>
              <a:buBlip>
                <a:blip r:embed="rId4"/>
              </a:buBlip>
              <a:defRPr sz="1600">
                <a:solidFill>
                  <a:schemeClr val="tx1"/>
                </a:solidFill>
                <a:latin typeface="+mn-lt"/>
              </a:defRPr>
            </a:lvl4pPr>
            <a:lvl5pPr marL="2095500" indent="-276225" algn="l" rtl="0" eaLnBrk="1" fontAlgn="base" hangingPunct="1">
              <a:spcBef>
                <a:spcPct val="20000"/>
              </a:spcBef>
              <a:spcAft>
                <a:spcPct val="0"/>
              </a:spcAft>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marL="476250" lvl="1" indent="0">
              <a:buNone/>
            </a:pPr>
            <a:r>
              <a:rPr lang="de-DE" kern="0" dirty="0" smtClean="0"/>
              <a:t/>
            </a:r>
            <a:br>
              <a:rPr lang="de-DE" kern="0" dirty="0" smtClean="0"/>
            </a:br>
            <a:r>
              <a:rPr lang="de-DE" kern="0" dirty="0" smtClean="0"/>
              <a:t/>
            </a:r>
            <a:br>
              <a:rPr lang="de-DE" kern="0" dirty="0" smtClean="0"/>
            </a:br>
            <a:r>
              <a:rPr lang="de-DE" sz="2000" kern="0" dirty="0" smtClean="0"/>
              <a:t/>
            </a:r>
            <a:br>
              <a:rPr lang="de-DE" sz="2000" kern="0" dirty="0" smtClean="0"/>
            </a:br>
            <a:r>
              <a:rPr lang="de-DE" sz="1050" kern="0" dirty="0" smtClean="0"/>
              <a:t> </a:t>
            </a:r>
          </a:p>
          <a:p>
            <a:pPr marL="1819275" lvl="4" indent="0">
              <a:buFontTx/>
              <a:buNone/>
            </a:pPr>
            <a:endParaRPr lang="de-DE" sz="1050" kern="0" dirty="0" smtClean="0"/>
          </a:p>
          <a:p>
            <a:pPr marL="0" indent="0">
              <a:buFontTx/>
              <a:buNone/>
            </a:pPr>
            <a:endParaRPr lang="de-DE" sz="1800" kern="0" dirty="0" smtClean="0"/>
          </a:p>
        </p:txBody>
      </p:sp>
      <p:sp>
        <p:nvSpPr>
          <p:cNvPr id="2" name="Inhaltsplatzhalter 1"/>
          <p:cNvSpPr>
            <a:spLocks noGrp="1"/>
          </p:cNvSpPr>
          <p:nvPr>
            <p:ph idx="1"/>
          </p:nvPr>
        </p:nvSpPr>
        <p:spPr>
          <a:xfrm>
            <a:off x="395536" y="764704"/>
            <a:ext cx="8356600" cy="4894262"/>
          </a:xfrm>
        </p:spPr>
        <p:txBody>
          <a:bodyPr/>
          <a:lstStyle/>
          <a:p>
            <a:pPr>
              <a:buFont typeface="Wingdings" panose="05000000000000000000" pitchFamily="2" charset="2"/>
              <a:buChar char="Ø"/>
            </a:pPr>
            <a:r>
              <a:rPr lang="de-DE" sz="1600" b="1" dirty="0" smtClean="0"/>
              <a:t>Zusammenfassung </a:t>
            </a:r>
            <a:r>
              <a:rPr lang="de-DE" sz="1600" b="1" dirty="0"/>
              <a:t>von Positionen im </a:t>
            </a:r>
            <a:r>
              <a:rPr lang="de-DE" sz="1600" b="1" dirty="0" smtClean="0"/>
              <a:t>SRM-System</a:t>
            </a:r>
          </a:p>
          <a:p>
            <a:pPr marL="0" indent="0">
              <a:buNone/>
            </a:pPr>
            <a:endParaRPr lang="de-DE" b="1" dirty="0"/>
          </a:p>
          <a:p>
            <a:r>
              <a:rPr lang="de-DE" sz="1400" b="1" dirty="0"/>
              <a:t>Voraussetzungen:</a:t>
            </a:r>
            <a:endParaRPr lang="de-DE" sz="1400" dirty="0"/>
          </a:p>
          <a:p>
            <a:pPr marL="0" indent="0">
              <a:buNone/>
            </a:pPr>
            <a:endParaRPr lang="de-DE" sz="1000" dirty="0"/>
          </a:p>
          <a:p>
            <a:pPr lvl="0"/>
            <a:r>
              <a:rPr lang="de-DE" sz="1400" dirty="0"/>
              <a:t>Trennung der Positionen nach Produktgruppen (Sachkonten).</a:t>
            </a:r>
          </a:p>
          <a:p>
            <a:pPr lvl="0"/>
            <a:r>
              <a:rPr lang="de-DE" sz="1400" dirty="0"/>
              <a:t>Angabe eines aussagekräftigen Positionstextes (Beispiel </a:t>
            </a:r>
            <a:r>
              <a:rPr lang="de-DE" sz="1400" b="1" dirty="0"/>
              <a:t>Profile, Schrauben, Bohrer</a:t>
            </a:r>
            <a:r>
              <a:rPr lang="de-DE" sz="1400" dirty="0"/>
              <a:t>). Die Angabe „laut Angebot vom“ ist nicht geeignet für Auswertungen, Verwendungsnachweise, Kontierungen, Kontopflege.</a:t>
            </a:r>
          </a:p>
          <a:p>
            <a:pPr lvl="0"/>
            <a:r>
              <a:rPr lang="de-DE" sz="1400" dirty="0"/>
              <a:t>Stückpreis unter 100 Euro (nicht zu verwechseln mit dem Positionspreis).</a:t>
            </a:r>
          </a:p>
          <a:p>
            <a:pPr lvl="0"/>
            <a:r>
              <a:rPr lang="de-DE" sz="1400" dirty="0"/>
              <a:t>Keine selbstständige Wirtschaftsgüter (Beispiel Messgeräte).</a:t>
            </a:r>
          </a:p>
          <a:p>
            <a:pPr lvl="0"/>
            <a:r>
              <a:rPr lang="de-DE" sz="1400" dirty="0"/>
              <a:t>Beifügen (Scannen und Verknüpfen) des Angebotes zu der Bestellung.</a:t>
            </a:r>
            <a:br>
              <a:rPr lang="de-DE" sz="1400" dirty="0"/>
            </a:br>
            <a:endParaRPr lang="de-DE" sz="1400" dirty="0"/>
          </a:p>
          <a:p>
            <a:r>
              <a:rPr lang="de-DE" sz="1400" dirty="0"/>
              <a:t>Die Zusammenfassung von Positionen ist bei </a:t>
            </a:r>
            <a:r>
              <a:rPr lang="de-DE" sz="1400" b="1" dirty="0"/>
              <a:t>Chemikalien (Gefahrstoffe) nicht möglich</a:t>
            </a:r>
            <a:br>
              <a:rPr lang="de-DE" sz="1400" b="1" dirty="0"/>
            </a:br>
            <a:endParaRPr lang="de-DE" sz="1400" dirty="0"/>
          </a:p>
          <a:p>
            <a:r>
              <a:rPr lang="de-DE" sz="1400" b="1" dirty="0"/>
              <a:t>Buchen </a:t>
            </a:r>
            <a:r>
              <a:rPr lang="de-DE" sz="1400" b="1" dirty="0" smtClean="0"/>
              <a:t>Wareneingänge</a:t>
            </a:r>
            <a:endParaRPr lang="de-DE" sz="1400" dirty="0"/>
          </a:p>
          <a:p>
            <a:pPr marL="0" indent="0">
              <a:buNone/>
            </a:pPr>
            <a:endParaRPr lang="de-DE" sz="1000" dirty="0"/>
          </a:p>
          <a:p>
            <a:pPr marL="0" lvl="0" indent="0">
              <a:buNone/>
            </a:pPr>
            <a:r>
              <a:rPr lang="de-DE" sz="1400" dirty="0" smtClean="0"/>
              <a:t>       Bei </a:t>
            </a:r>
            <a:r>
              <a:rPr lang="de-DE" sz="1400" dirty="0"/>
              <a:t>Teillieferungen sind die Wareneingänge in der Menge nur anteilig einzubuchen</a:t>
            </a:r>
          </a:p>
          <a:p>
            <a:pPr marL="0" indent="0">
              <a:buNone/>
            </a:pPr>
            <a:endParaRPr lang="de-DE" dirty="0"/>
          </a:p>
        </p:txBody>
      </p:sp>
      <p:sp>
        <p:nvSpPr>
          <p:cNvPr id="5"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3" name="Datumsplatzhalter 2"/>
          <p:cNvSpPr>
            <a:spLocks noGrp="1"/>
          </p:cNvSpPr>
          <p:nvPr>
            <p:ph type="dt" sz="half" idx="2"/>
          </p:nvPr>
        </p:nvSpPr>
        <p:spPr/>
        <p:txBody>
          <a:bodyPr/>
          <a:lstStyle/>
          <a:p>
            <a:fld id="{49B3C206-D5B3-4BAD-B1F7-A7981E0E7203}" type="datetime1">
              <a:rPr lang="de-DE" smtClean="0"/>
              <a:t>14.05.2018</a:t>
            </a:fld>
            <a:endParaRPr lang="de-DE" dirty="0"/>
          </a:p>
        </p:txBody>
      </p:sp>
    </p:spTree>
    <p:extLst>
      <p:ext uri="{BB962C8B-B14F-4D97-AF65-F5344CB8AC3E}">
        <p14:creationId xmlns:p14="http://schemas.microsoft.com/office/powerpoint/2010/main" val="32226297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Supplier Relationship Management (SRM</a:t>
            </a:r>
            <a:r>
              <a:rPr lang="de-DE" dirty="0" smtClean="0"/>
              <a:t>)</a:t>
            </a:r>
            <a:endParaRPr lang="de-DE" dirty="0"/>
          </a:p>
        </p:txBody>
      </p:sp>
      <p:sp>
        <p:nvSpPr>
          <p:cNvPr id="3" name="Inhaltsplatzhalter 2"/>
          <p:cNvSpPr>
            <a:spLocks noGrp="1"/>
          </p:cNvSpPr>
          <p:nvPr>
            <p:ph idx="1"/>
          </p:nvPr>
        </p:nvSpPr>
        <p:spPr/>
        <p:txBody>
          <a:bodyPr/>
          <a:lstStyle/>
          <a:p>
            <a:r>
              <a:rPr lang="de-DE" dirty="0" smtClean="0"/>
              <a:t>Ansprechpartner</a:t>
            </a:r>
          </a:p>
          <a:p>
            <a:pPr marL="0" indent="0">
              <a:buNone/>
            </a:pPr>
            <a:endParaRPr lang="de-DE" sz="900" dirty="0" smtClean="0"/>
          </a:p>
          <a:p>
            <a:pPr lvl="1">
              <a:buFont typeface="Wingdings" panose="05000000000000000000" pitchFamily="2" charset="2"/>
              <a:buChar char="Ø"/>
            </a:pPr>
            <a:r>
              <a:rPr lang="de-DE" dirty="0" smtClean="0"/>
              <a:t>SCC-IOR</a:t>
            </a:r>
          </a:p>
          <a:p>
            <a:pPr lvl="3"/>
            <a:r>
              <a:rPr lang="de-DE" sz="1400" dirty="0" smtClean="0"/>
              <a:t>Thomas </a:t>
            </a:r>
            <a:r>
              <a:rPr lang="de-DE" sz="1400" dirty="0"/>
              <a:t>Gorzitza (Tel.: 0721 </a:t>
            </a:r>
            <a:r>
              <a:rPr lang="de-DE" sz="1400" dirty="0" smtClean="0"/>
              <a:t>608- </a:t>
            </a:r>
            <a:r>
              <a:rPr lang="de-DE" sz="1400" b="1" dirty="0" smtClean="0"/>
              <a:t>28185</a:t>
            </a:r>
            <a:r>
              <a:rPr lang="de-DE" sz="1400" dirty="0"/>
              <a:t>)</a:t>
            </a:r>
          </a:p>
          <a:p>
            <a:pPr lvl="3"/>
            <a:r>
              <a:rPr lang="de-DE" sz="1400" dirty="0"/>
              <a:t>Alexandra Merz   (Tel.: </a:t>
            </a:r>
            <a:r>
              <a:rPr lang="de-DE" sz="1400" dirty="0" smtClean="0"/>
              <a:t>0721/608-</a:t>
            </a:r>
            <a:r>
              <a:rPr lang="de-DE" sz="1400" dirty="0"/>
              <a:t> </a:t>
            </a:r>
            <a:r>
              <a:rPr lang="de-DE" sz="1400" b="1" dirty="0"/>
              <a:t>25474</a:t>
            </a:r>
            <a:r>
              <a:rPr lang="de-DE" sz="1400" dirty="0" smtClean="0"/>
              <a:t>)</a:t>
            </a:r>
          </a:p>
          <a:p>
            <a:pPr lvl="3"/>
            <a:r>
              <a:rPr lang="de-DE" sz="1400" dirty="0"/>
              <a:t>Helmut Slavik      </a:t>
            </a:r>
            <a:r>
              <a:rPr lang="de-DE" dirty="0"/>
              <a:t>(</a:t>
            </a:r>
            <a:r>
              <a:rPr lang="de-DE" sz="1400" dirty="0"/>
              <a:t>Tel.: 0721 </a:t>
            </a:r>
            <a:r>
              <a:rPr lang="de-DE" sz="1400" dirty="0" smtClean="0"/>
              <a:t>608- </a:t>
            </a:r>
            <a:r>
              <a:rPr lang="de-DE" sz="1400" b="1" dirty="0" smtClean="0"/>
              <a:t>25469</a:t>
            </a:r>
            <a:r>
              <a:rPr lang="de-DE" dirty="0" smtClean="0"/>
              <a:t>)</a:t>
            </a:r>
          </a:p>
          <a:p>
            <a:pPr marL="1381125" lvl="3" indent="0">
              <a:buNone/>
            </a:pPr>
            <a:endParaRPr lang="de-DE" dirty="0" smtClean="0"/>
          </a:p>
          <a:p>
            <a:pPr lvl="1">
              <a:buFont typeface="Wingdings" panose="05000000000000000000" pitchFamily="2" charset="2"/>
              <a:buChar char="Ø"/>
            </a:pPr>
            <a:r>
              <a:rPr lang="de-DE" dirty="0" smtClean="0"/>
              <a:t>EVM</a:t>
            </a:r>
            <a:endParaRPr lang="de-DE" sz="1400" dirty="0" smtClean="0"/>
          </a:p>
          <a:p>
            <a:pPr lvl="3"/>
            <a:r>
              <a:rPr lang="de-DE" sz="1400" dirty="0" smtClean="0"/>
              <a:t>Regina </a:t>
            </a:r>
            <a:r>
              <a:rPr lang="de-DE" sz="1400" dirty="0"/>
              <a:t>Gramling </a:t>
            </a:r>
            <a:r>
              <a:rPr lang="de-DE" sz="1400" dirty="0" smtClean="0"/>
              <a:t> (</a:t>
            </a:r>
            <a:r>
              <a:rPr lang="de-DE" sz="1400" dirty="0"/>
              <a:t>Tel.: </a:t>
            </a:r>
            <a:r>
              <a:rPr lang="de-DE" sz="1400" dirty="0" smtClean="0"/>
              <a:t>0721/608-</a:t>
            </a:r>
            <a:r>
              <a:rPr lang="de-DE" sz="1400" b="1" dirty="0" smtClean="0"/>
              <a:t>25329</a:t>
            </a:r>
            <a:r>
              <a:rPr lang="de-DE" sz="1400" dirty="0" smtClean="0"/>
              <a:t>)</a:t>
            </a:r>
            <a:endParaRPr lang="de-DE" sz="1400" dirty="0"/>
          </a:p>
          <a:p>
            <a:pPr lvl="3"/>
            <a:r>
              <a:rPr lang="de-DE" sz="1400" dirty="0" smtClean="0"/>
              <a:t>Birgit </a:t>
            </a:r>
            <a:r>
              <a:rPr lang="de-DE" sz="1400" dirty="0"/>
              <a:t>Hund 	       </a:t>
            </a:r>
            <a:r>
              <a:rPr lang="de-DE" sz="1400" dirty="0" smtClean="0"/>
              <a:t>(</a:t>
            </a:r>
            <a:r>
              <a:rPr lang="de-DE" sz="1400" dirty="0"/>
              <a:t>Tel.: </a:t>
            </a:r>
            <a:r>
              <a:rPr lang="de-DE" sz="1400" dirty="0" smtClean="0"/>
              <a:t>0721/608-</a:t>
            </a:r>
            <a:r>
              <a:rPr lang="de-DE" sz="1400" b="1" dirty="0" smtClean="0"/>
              <a:t>25352</a:t>
            </a:r>
            <a:r>
              <a:rPr lang="de-DE" sz="1400" dirty="0" smtClean="0"/>
              <a:t>)</a:t>
            </a:r>
            <a:endParaRPr lang="de-DE" sz="1400" dirty="0"/>
          </a:p>
          <a:p>
            <a:pPr marL="1381125" lvl="3" indent="0">
              <a:buNone/>
            </a:pPr>
            <a:endParaRPr lang="de-DE" dirty="0"/>
          </a:p>
          <a:p>
            <a:r>
              <a:rPr lang="de-DE" dirty="0"/>
              <a:t>Informationen</a:t>
            </a:r>
            <a:endParaRPr lang="de-DE" sz="1600" dirty="0"/>
          </a:p>
          <a:p>
            <a:pPr lvl="1"/>
            <a:r>
              <a:rPr lang="de-DE" sz="1600" dirty="0"/>
              <a:t>Schulungsunterlagen unter </a:t>
            </a:r>
            <a:r>
              <a:rPr lang="de-DE" sz="1600" dirty="0">
                <a:hlinkClick r:id="rId2"/>
              </a:rPr>
              <a:t>http://</a:t>
            </a:r>
            <a:r>
              <a:rPr lang="de-DE" sz="1600" dirty="0" smtClean="0">
                <a:hlinkClick r:id="rId2"/>
              </a:rPr>
              <a:t>www.orbit.kit.edu/205.php</a:t>
            </a:r>
            <a:r>
              <a:rPr lang="de-DE" sz="1600" dirty="0" smtClean="0"/>
              <a:t> oder unter</a:t>
            </a:r>
          </a:p>
          <a:p>
            <a:pPr lvl="1">
              <a:buFontTx/>
              <a:buNone/>
              <a:defRPr/>
            </a:pPr>
            <a:r>
              <a:rPr lang="de-DE" sz="1600" dirty="0" smtClean="0"/>
              <a:t>      </a:t>
            </a:r>
            <a:r>
              <a:rPr lang="de-LU" sz="1600" dirty="0">
                <a:latin typeface="Arial" panose="020B0604020202020204" pitchFamily="34" charset="0"/>
              </a:rPr>
              <a:t>KIT Intranet </a:t>
            </a:r>
            <a:r>
              <a:rPr lang="de-LU" sz="1600" dirty="0">
                <a:latin typeface="Arial" panose="020B0604020202020204" pitchFamily="34" charset="0"/>
                <a:sym typeface="Wingdings" pitchFamily="2" charset="2"/>
              </a:rPr>
              <a:t> Einrichtungen  Verwaltung  </a:t>
            </a:r>
            <a:r>
              <a:rPr lang="de-DE" sz="1600" dirty="0">
                <a:latin typeface="Arial" panose="020B0604020202020204" pitchFamily="34" charset="0"/>
                <a:sym typeface="Wingdings" pitchFamily="2" charset="2"/>
              </a:rPr>
              <a:t>Dienstleistungseinheiten </a:t>
            </a:r>
          </a:p>
          <a:p>
            <a:pPr lvl="1">
              <a:buFontTx/>
              <a:buNone/>
              <a:defRPr/>
            </a:pPr>
            <a:r>
              <a:rPr lang="de-DE" sz="1600" dirty="0">
                <a:latin typeface="Arial" panose="020B0604020202020204" pitchFamily="34" charset="0"/>
                <a:sym typeface="Wingdings" pitchFamily="2" charset="2"/>
              </a:rPr>
              <a:t>      Allgemeine Services (Verwaltung)  Verwaltungs-IT </a:t>
            </a:r>
            <a:r>
              <a:rPr lang="de-DE" sz="1600" b="1" dirty="0" smtClean="0">
                <a:sym typeface="Wingdings" pitchFamily="2" charset="2"/>
              </a:rPr>
              <a:t> </a:t>
            </a:r>
            <a:r>
              <a:rPr lang="de-DE" altLang="de-DE" sz="1600" dirty="0">
                <a:latin typeface="Arial" panose="020B0604020202020204" pitchFamily="34" charset="0"/>
              </a:rPr>
              <a:t>Alter Webauftritt ORBIT: </a:t>
            </a:r>
            <a:r>
              <a:rPr lang="de-DE" altLang="de-DE" sz="1600" dirty="0" smtClean="0">
                <a:latin typeface="Arial" panose="020B0604020202020204" pitchFamily="34" charset="0"/>
                <a:hlinkClick r:id="rId3" tooltip="Webauftritt ORBIT (externer Link: http://www.orbit.kit.edu)"/>
              </a:rPr>
              <a:t>www.orbit.kit.edu</a:t>
            </a:r>
            <a:r>
              <a:rPr lang="de-DE" altLang="de-DE" sz="1600" dirty="0" smtClean="0">
                <a:latin typeface="Arial" panose="020B0604020202020204" pitchFamily="34" charset="0"/>
              </a:rPr>
              <a:t> </a:t>
            </a:r>
            <a:r>
              <a:rPr lang="de-DE" altLang="de-DE" sz="1600" dirty="0" smtClean="0">
                <a:latin typeface="Arial" panose="020B0604020202020204" pitchFamily="34" charset="0"/>
                <a:sym typeface="Wingdings" panose="05000000000000000000" pitchFamily="2" charset="2"/>
              </a:rPr>
              <a:t> SAP System  Schulungsunterlagen</a:t>
            </a:r>
            <a:endParaRPr lang="de-DE" sz="1600" dirty="0" smtClean="0"/>
          </a:p>
          <a:p>
            <a:pPr lvl="1"/>
            <a:endParaRPr lang="de-DE" sz="1600" dirty="0" smtClean="0"/>
          </a:p>
          <a:p>
            <a:pPr marL="476250" lvl="1" indent="0">
              <a:buNone/>
            </a:pPr>
            <a:endParaRPr lang="de-DE" sz="1600" dirty="0"/>
          </a:p>
          <a:p>
            <a:pPr marL="0" indent="0">
              <a:buNone/>
            </a:pPr>
            <a:endParaRPr lang="de-DE" dirty="0"/>
          </a:p>
        </p:txBody>
      </p:sp>
      <p:pic>
        <p:nvPicPr>
          <p:cNvPr id="14338" name="Picture 2" descr="http://solution-technologies.de/media/st/einkaufswag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616878"/>
            <a:ext cx="2016224"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Datumsplatzhalter 4"/>
          <p:cNvSpPr>
            <a:spLocks noGrp="1"/>
          </p:cNvSpPr>
          <p:nvPr>
            <p:ph type="dt" sz="half" idx="2"/>
          </p:nvPr>
        </p:nvSpPr>
        <p:spPr/>
        <p:txBody>
          <a:bodyPr/>
          <a:lstStyle/>
          <a:p>
            <a:fld id="{4911C55F-F581-468C-B786-B6E44B44DB9E}" type="datetime1">
              <a:rPr lang="de-DE" smtClean="0"/>
              <a:t>14.05.2018</a:t>
            </a:fld>
            <a:endParaRPr lang="de-DE" dirty="0"/>
          </a:p>
        </p:txBody>
      </p:sp>
      <p:pic>
        <p:nvPicPr>
          <p:cNvPr id="2052" name="Picture 4" descr="http://www.aserv.kit.edu/img/intern/icon_external_link.gif">
            <a:hlinkClick r:id="rId3" tooltip="Webauftritt ORBIT (externer Link: http://www.orbit.kit.edu)"/>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4568" y="99388"/>
            <a:ext cx="76200" cy="76200"/>
          </a:xfrm>
          <a:prstGeom prst="rect">
            <a:avLst/>
          </a:prstGeom>
          <a:noFill/>
          <a:extLst>
            <a:ext uri="{909E8E84-426E-40DD-AFC4-6F175D3DCCD1}">
              <a14:hiddenFill xmlns:a14="http://schemas.microsoft.com/office/drawing/2010/main">
                <a:solidFill>
                  <a:srgbClr val="FFFFFF"/>
                </a:solidFill>
              </a14:hiddenFill>
            </a:ext>
          </a:extLst>
        </p:spPr>
      </p:pic>
      <p:sp>
        <p:nvSpPr>
          <p:cNvPr id="8"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Tree>
    <p:extLst>
      <p:ext uri="{BB962C8B-B14F-4D97-AF65-F5344CB8AC3E}">
        <p14:creationId xmlns:p14="http://schemas.microsoft.com/office/powerpoint/2010/main" val="42220668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99592" y="404664"/>
            <a:ext cx="6911975" cy="561975"/>
          </a:xfrm>
        </p:spPr>
        <p:txBody>
          <a:bodyPr anchor="ctr"/>
          <a:lstStyle/>
          <a:p>
            <a:pPr algn="ctr" eaLnBrk="1" hangingPunct="1"/>
            <a:r>
              <a:rPr lang="de-DE" altLang="de-DE" sz="2000" dirty="0" smtClean="0"/>
              <a:t>Fragen ?</a:t>
            </a:r>
          </a:p>
        </p:txBody>
      </p:sp>
      <p:pic>
        <p:nvPicPr>
          <p:cNvPr id="18435" name="Picture 2" descr="ANd9GcSKF4l10ZYMsQSonp_OTnm6v5pjnbFJAXFPNqHpq_IvJAncvLaZ">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196975"/>
            <a:ext cx="27368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1115616" y="5229200"/>
            <a:ext cx="6911975" cy="5619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algn="ctr"/>
            <a:r>
              <a:rPr lang="de-DE" altLang="de-DE" sz="2000" kern="0" dirty="0" smtClean="0"/>
              <a:t>Vielen Dank für Ihre Aufmerksamkeit !</a:t>
            </a:r>
          </a:p>
        </p:txBody>
      </p:sp>
      <p:sp>
        <p:nvSpPr>
          <p:cNvPr id="5" name="Fußzeilenplatzhalter 3"/>
          <p:cNvSpPr>
            <a:spLocks noGrp="1"/>
          </p:cNvSpPr>
          <p:nvPr>
            <p:ph type="ftr" sz="quarter" idx="10"/>
          </p:nvPr>
        </p:nvSpPr>
        <p:spPr>
          <a:xfrm>
            <a:off x="1701800" y="6445250"/>
            <a:ext cx="4248150" cy="360363"/>
          </a:xfrm>
        </p:spPr>
        <p:txBody>
          <a:bodyPr/>
          <a:lstStyle/>
          <a:p>
            <a:pPr>
              <a:lnSpc>
                <a:spcPct val="90000"/>
              </a:lnSpc>
            </a:pPr>
            <a:r>
              <a:rPr lang="de-DE" dirty="0"/>
              <a:t>SRM Grundlagenschulung für Neueinsteiger (Newcomer)</a:t>
            </a:r>
          </a:p>
          <a:p>
            <a:endParaRPr lang="de-DE" dirty="0"/>
          </a:p>
        </p:txBody>
      </p:sp>
      <p:sp>
        <p:nvSpPr>
          <p:cNvPr id="2" name="Datumsplatzhalter 1"/>
          <p:cNvSpPr>
            <a:spLocks noGrp="1"/>
          </p:cNvSpPr>
          <p:nvPr>
            <p:ph type="dt" sz="half" idx="2"/>
          </p:nvPr>
        </p:nvSpPr>
        <p:spPr/>
        <p:txBody>
          <a:bodyPr/>
          <a:lstStyle/>
          <a:p>
            <a:fld id="{3734BACD-D339-44F8-A39C-309B8A384CB1}" type="datetime1">
              <a:rPr lang="de-DE" smtClean="0"/>
              <a:t>14.05.2018</a:t>
            </a:fld>
            <a:endParaRPr lang="de-DE" dirty="0"/>
          </a:p>
        </p:txBody>
      </p:sp>
    </p:spTree>
    <p:extLst>
      <p:ext uri="{BB962C8B-B14F-4D97-AF65-F5344CB8AC3E}">
        <p14:creationId xmlns:p14="http://schemas.microsoft.com/office/powerpoint/2010/main" val="120274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KIT_master_ppt2007_de">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784382B0E934E4EA72779FAE3B73221" ma:contentTypeVersion="0" ma:contentTypeDescription="Ein neues Dokument erstellen." ma:contentTypeScope="" ma:versionID="187e324296ecb9a5afb3b70ece3d014e">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8106F05-8892-4FEE-BC90-3202009FAEE7}">
  <ds:schemaRefs>
    <ds:schemaRef ds:uri="http://schemas.microsoft.com/sharepoint/v3/contenttype/forms"/>
  </ds:schemaRefs>
</ds:datastoreItem>
</file>

<file path=customXml/itemProps2.xml><?xml version="1.0" encoding="utf-8"?>
<ds:datastoreItem xmlns:ds="http://schemas.openxmlformats.org/officeDocument/2006/customXml" ds:itemID="{F9BF5BC7-595D-43C2-A7D0-9761A6CCE995}">
  <ds:schemaRef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FAA656D0-FD61-4973-924E-B6347C93FE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KIT_master_ppt2007_de</Template>
  <TotalTime>0</TotalTime>
  <Words>8804</Words>
  <Application>Microsoft Office PowerPoint</Application>
  <PresentationFormat>Bildschirmpräsentation (4:3)</PresentationFormat>
  <Paragraphs>1619</Paragraphs>
  <Slides>97</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97</vt:i4>
      </vt:variant>
    </vt:vector>
  </HeadingPairs>
  <TitlesOfParts>
    <vt:vector size="102" baseType="lpstr">
      <vt:lpstr>Arial</vt:lpstr>
      <vt:lpstr>Calibri</vt:lpstr>
      <vt:lpstr>Times New Roman</vt:lpstr>
      <vt:lpstr>Wingdings</vt:lpstr>
      <vt:lpstr>KIT_master_ppt2007_de</vt:lpstr>
      <vt:lpstr>PowerPoint-Präsentation</vt:lpstr>
      <vt:lpstr>Vorstellung:</vt:lpstr>
      <vt:lpstr>PowerPoint-Präsentation</vt:lpstr>
      <vt:lpstr>Kurzer Überblick über SAP und SRM</vt:lpstr>
      <vt:lpstr>Kurzer Überblick über SAP und SRM</vt:lpstr>
      <vt:lpstr>SRM - Begrifflichkeiten</vt:lpstr>
      <vt:lpstr>Was wird alles benötigt?</vt:lpstr>
      <vt:lpstr>Was wird alles benötigt?</vt:lpstr>
      <vt:lpstr>Vorarbeiten (vor dem Anlegen des allersten Einkaufswagens) Schulungsunterlagen und Browsereinstellungen </vt:lpstr>
      <vt:lpstr>Vorarbeiten (vor dem Anlegen des allersten Einkaufswagens) Schulungsunterlagen und Browsereinstellungen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Einige Praktische Übungen:  </vt:lpstr>
      <vt:lpstr>Einige Praktische Übungen :  </vt:lpstr>
      <vt:lpstr>Einige Praktische Übungen :  </vt:lpstr>
      <vt:lpstr>Einige Praktische Übungen :  </vt:lpstr>
      <vt:lpstr>Erklärung der praktischen Übungen :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PowerPoint-Präsentation</vt:lpstr>
      <vt:lpstr>PowerPoint-Präsentation</vt:lpstr>
      <vt:lpstr>PowerPoint-Präsentation</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Vorarbeiten (vor dem Anlegen des allersten Einkaufswagen) </vt:lpstr>
      <vt:lpstr>Einkaufswagen anlegen</vt:lpstr>
      <vt:lpstr>Einkaufswagen anlegen </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 </vt:lpstr>
      <vt:lpstr>Einkaufswagen anlegen - Wichtiges: </vt:lpstr>
      <vt:lpstr>Einkaufswagen anlegen - Wichtiges:</vt:lpstr>
      <vt:lpstr>Einkaufswagen anlegen - Wichtiges:</vt:lpstr>
      <vt:lpstr>Einkaufswagen anlegen - Wichtiges:</vt:lpstr>
      <vt:lpstr>Einkaufswagen anlegen - Wichtiges:</vt:lpstr>
      <vt:lpstr>Einkaufswagen anlegen - Wichtiges:</vt:lpstr>
      <vt:lpstr>Einkaufswagen anlegen - Wichtiges:</vt:lpstr>
      <vt:lpstr>Welche Folgebelege werden nach der Genehmigung des Einkaufswagens im SAP „Backendsystem“ angelegt? </vt:lpstr>
      <vt:lpstr>Wer ?</vt:lpstr>
      <vt:lpstr>  Genehmigungs-Workflow Einkaufswagen/Bestellung</vt:lpstr>
      <vt:lpstr>Genehmigungs-Workflow: </vt:lpstr>
      <vt:lpstr>Wareneingang buchen</vt:lpstr>
      <vt:lpstr>Kontierungsblatt erstellen</vt:lpstr>
      <vt:lpstr>Schulungsdokumente bzgl. Wareneingang buchen und Kontierungsblatt erstellen </vt:lpstr>
      <vt:lpstr>Praktische Übungen:  </vt:lpstr>
      <vt:lpstr>Praktische Übungen:  </vt:lpstr>
      <vt:lpstr>Tipps und Tricks: </vt:lpstr>
      <vt:lpstr>Tipps und Tricks: </vt:lpstr>
      <vt:lpstr>Wenn man einen Einkaufswagen, nachdem man auf „Bestellen“ geklickt hat, nachträglich ändern   möchte (Status „In Genehmigung“), dann bitte nicht auf „Sichern“, sondern auf „Bestellen“ klicken. Wenn man aber aus Versehen bei der nachträglichen Änderung  doch auf „Sichern“ geklickt hat, dann wird der Genehmigungsworkflow vom Freigeber weggenommen und der Anforderer bekommt den Genehmigungs-Workflow. Wenn der ursprüngliche Freigeber jetzt den Einkaufswagen freigeben möchte, funktioniert die Freigabe nicht mehr, da der Workflow nicht mehr beim ursprünglichen Freigeber, sondern beim Anforderer liegt. Im „Druck Status“ kann man dann folgendes sehen:      In diesem Fall muss der Anforderer in den betreffenden Einkaufswagen hineingehen und dann auf „Meine Aufgaben anzeigen“ klicken und danach auf „Bearbeiten“ klicken und danach auf „Bestellen“ klicken. Danach startet der Genehmigungs-Workflow wieder von vorne, d.h. der ursprüngliche Freigeber bekommt erneut eine Genehmigungs-E-Mail.      </vt:lpstr>
      <vt:lpstr>PowerPoint-Präsentation</vt:lpstr>
      <vt:lpstr>Supplier Relationship Management (SRM)</vt:lpstr>
      <vt:lpstr>Fragen ?</vt:lpstr>
    </vt:vector>
  </TitlesOfParts>
  <Company>Karlsruher Institut für Technologie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Matthias Baumbach</dc:creator>
  <cp:lastModifiedBy>Gorzitza, Thomas (ASERV)</cp:lastModifiedBy>
  <cp:revision>1168</cp:revision>
  <cp:lastPrinted>2012-06-28T13:35:08Z</cp:lastPrinted>
  <dcterms:created xsi:type="dcterms:W3CDTF">2012-06-21T06:15:03Z</dcterms:created>
  <dcterms:modified xsi:type="dcterms:W3CDTF">2018-05-14T09:26:13Z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0x010100D784382B0E934E4EA72779FAE3B73221</vt:lpwstr>
  </property>
</Properties>
</file>